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50"/>
  </p:notesMasterIdLst>
  <p:sldIdLst>
    <p:sldId id="256" r:id="rId2"/>
    <p:sldId id="279" r:id="rId3"/>
    <p:sldId id="752" r:id="rId4"/>
    <p:sldId id="400" r:id="rId5"/>
    <p:sldId id="748" r:id="rId6"/>
    <p:sldId id="749" r:id="rId7"/>
    <p:sldId id="736" r:id="rId8"/>
    <p:sldId id="753" r:id="rId9"/>
    <p:sldId id="809" r:id="rId10"/>
    <p:sldId id="810" r:id="rId11"/>
    <p:sldId id="811" r:id="rId12"/>
    <p:sldId id="807" r:id="rId13"/>
    <p:sldId id="260" r:id="rId14"/>
    <p:sldId id="812" r:id="rId15"/>
    <p:sldId id="814" r:id="rId16"/>
    <p:sldId id="771" r:id="rId17"/>
    <p:sldId id="772" r:id="rId18"/>
    <p:sldId id="756" r:id="rId19"/>
    <p:sldId id="758" r:id="rId20"/>
    <p:sldId id="816" r:id="rId21"/>
    <p:sldId id="817" r:id="rId22"/>
    <p:sldId id="266" r:id="rId23"/>
    <p:sldId id="382" r:id="rId24"/>
    <p:sldId id="388" r:id="rId25"/>
    <p:sldId id="389" r:id="rId26"/>
    <p:sldId id="387" r:id="rId27"/>
    <p:sldId id="386" r:id="rId28"/>
    <p:sldId id="385" r:id="rId29"/>
    <p:sldId id="381" r:id="rId30"/>
    <p:sldId id="268" r:id="rId31"/>
    <p:sldId id="739" r:id="rId32"/>
    <p:sldId id="271" r:id="rId33"/>
    <p:sldId id="272" r:id="rId34"/>
    <p:sldId id="740" r:id="rId35"/>
    <p:sldId id="277" r:id="rId36"/>
    <p:sldId id="280" r:id="rId37"/>
    <p:sldId id="390" r:id="rId38"/>
    <p:sldId id="288" r:id="rId39"/>
    <p:sldId id="289" r:id="rId40"/>
    <p:sldId id="293" r:id="rId41"/>
    <p:sldId id="295" r:id="rId42"/>
    <p:sldId id="296" r:id="rId43"/>
    <p:sldId id="297" r:id="rId44"/>
    <p:sldId id="298" r:id="rId45"/>
    <p:sldId id="716" r:id="rId46"/>
    <p:sldId id="818" r:id="rId47"/>
    <p:sldId id="710" r:id="rId48"/>
    <p:sldId id="711" r:id="rId49"/>
    <p:sldId id="468" r:id="rId50"/>
    <p:sldId id="712" r:id="rId51"/>
    <p:sldId id="741" r:id="rId52"/>
    <p:sldId id="394" r:id="rId53"/>
    <p:sldId id="395" r:id="rId54"/>
    <p:sldId id="463" r:id="rId55"/>
    <p:sldId id="742" r:id="rId56"/>
    <p:sldId id="397" r:id="rId57"/>
    <p:sldId id="398" r:id="rId58"/>
    <p:sldId id="665" r:id="rId59"/>
    <p:sldId id="666" r:id="rId60"/>
    <p:sldId id="713" r:id="rId61"/>
    <p:sldId id="668" r:id="rId62"/>
    <p:sldId id="714" r:id="rId63"/>
    <p:sldId id="715" r:id="rId64"/>
    <p:sldId id="819" r:id="rId65"/>
    <p:sldId id="820" r:id="rId66"/>
    <p:sldId id="754" r:id="rId67"/>
    <p:sldId id="755" r:id="rId68"/>
    <p:sldId id="821" r:id="rId69"/>
    <p:sldId id="757" r:id="rId70"/>
    <p:sldId id="267" r:id="rId71"/>
    <p:sldId id="823" r:id="rId72"/>
    <p:sldId id="308" r:id="rId73"/>
    <p:sldId id="519" r:id="rId74"/>
    <p:sldId id="555" r:id="rId75"/>
    <p:sldId id="311" r:id="rId76"/>
    <p:sldId id="520" r:id="rId77"/>
    <p:sldId id="525" r:id="rId78"/>
    <p:sldId id="530" r:id="rId79"/>
    <p:sldId id="531" r:id="rId80"/>
    <p:sldId id="532" r:id="rId81"/>
    <p:sldId id="533" r:id="rId82"/>
    <p:sldId id="534" r:id="rId83"/>
    <p:sldId id="527" r:id="rId84"/>
    <p:sldId id="537" r:id="rId85"/>
    <p:sldId id="536" r:id="rId86"/>
    <p:sldId id="535" r:id="rId87"/>
    <p:sldId id="538" r:id="rId88"/>
    <p:sldId id="528" r:id="rId89"/>
    <p:sldId id="529" r:id="rId90"/>
    <p:sldId id="539" r:id="rId91"/>
    <p:sldId id="522" r:id="rId92"/>
    <p:sldId id="523" r:id="rId93"/>
    <p:sldId id="524" r:id="rId94"/>
    <p:sldId id="473" r:id="rId95"/>
    <p:sldId id="829" r:id="rId96"/>
    <p:sldId id="830" r:id="rId97"/>
    <p:sldId id="543" r:id="rId98"/>
    <p:sldId id="540" r:id="rId99"/>
    <p:sldId id="545" r:id="rId100"/>
    <p:sldId id="546" r:id="rId101"/>
    <p:sldId id="544" r:id="rId102"/>
    <p:sldId id="547" r:id="rId103"/>
    <p:sldId id="548" r:id="rId104"/>
    <p:sldId id="315" r:id="rId105"/>
    <p:sldId id="508" r:id="rId106"/>
    <p:sldId id="521" r:id="rId107"/>
    <p:sldId id="549" r:id="rId108"/>
    <p:sldId id="822" r:id="rId109"/>
    <p:sldId id="762" r:id="rId110"/>
    <p:sldId id="766" r:id="rId111"/>
    <p:sldId id="763" r:id="rId112"/>
    <p:sldId id="765" r:id="rId113"/>
    <p:sldId id="764" r:id="rId114"/>
    <p:sldId id="759" r:id="rId115"/>
    <p:sldId id="768" r:id="rId116"/>
    <p:sldId id="769" r:id="rId117"/>
    <p:sldId id="826" r:id="rId118"/>
    <p:sldId id="751" r:id="rId119"/>
    <p:sldId id="827" r:id="rId120"/>
    <p:sldId id="750" r:id="rId121"/>
    <p:sldId id="770" r:id="rId122"/>
    <p:sldId id="824" r:id="rId123"/>
    <p:sldId id="825" r:id="rId124"/>
    <p:sldId id="773" r:id="rId125"/>
    <p:sldId id="774" r:id="rId126"/>
    <p:sldId id="775" r:id="rId127"/>
    <p:sldId id="801" r:id="rId128"/>
    <p:sldId id="802" r:id="rId129"/>
    <p:sldId id="777" r:id="rId130"/>
    <p:sldId id="779" r:id="rId131"/>
    <p:sldId id="782" r:id="rId132"/>
    <p:sldId id="780" r:id="rId133"/>
    <p:sldId id="783" r:id="rId134"/>
    <p:sldId id="784" r:id="rId135"/>
    <p:sldId id="785" r:id="rId136"/>
    <p:sldId id="786" r:id="rId137"/>
    <p:sldId id="787" r:id="rId138"/>
    <p:sldId id="788" r:id="rId139"/>
    <p:sldId id="789" r:id="rId140"/>
    <p:sldId id="790" r:id="rId141"/>
    <p:sldId id="791" r:id="rId142"/>
    <p:sldId id="792" r:id="rId143"/>
    <p:sldId id="794" r:id="rId144"/>
    <p:sldId id="796" r:id="rId145"/>
    <p:sldId id="795" r:id="rId146"/>
    <p:sldId id="797" r:id="rId147"/>
    <p:sldId id="798" r:id="rId148"/>
    <p:sldId id="828" r:id="rId1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93" d="100"/>
          <a:sy n="93" d="100"/>
        </p:scale>
        <p:origin x="102" y="6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4DDF9F-A9A2-466A-8FDC-1D39B897B180}" type="doc">
      <dgm:prSet loTypeId="urn:microsoft.com/office/officeart/2005/8/layout/vList5" loCatId="list" qsTypeId="urn:microsoft.com/office/officeart/2005/8/quickstyle/simple4" qsCatId="simple" csTypeId="urn:microsoft.com/office/officeart/2005/8/colors/colorful5" csCatId="colorful"/>
      <dgm:spPr/>
      <dgm:t>
        <a:bodyPr/>
        <a:lstStyle/>
        <a:p>
          <a:endParaRPr lang="en-US"/>
        </a:p>
      </dgm:t>
    </dgm:pt>
    <dgm:pt modelId="{61C0462C-02B6-4D58-BFB0-518F62F54E1A}">
      <dgm:prSet/>
      <dgm:spPr/>
      <dgm:t>
        <a:bodyPr/>
        <a:lstStyle/>
        <a:p>
          <a:r>
            <a:rPr lang="en-US"/>
            <a:t>What about </a:t>
          </a:r>
          <a:r>
            <a:rPr lang="en-US" b="1" i="1"/>
            <a:t>human activity</a:t>
          </a:r>
          <a:r>
            <a:rPr lang="en-US"/>
            <a:t>?</a:t>
          </a:r>
        </a:p>
      </dgm:t>
    </dgm:pt>
    <dgm:pt modelId="{F48E49DC-5B76-4ABC-81C3-7FAF7274AF28}" type="parTrans" cxnId="{36270910-7981-4127-AC48-AF6BE56E1042}">
      <dgm:prSet/>
      <dgm:spPr/>
      <dgm:t>
        <a:bodyPr/>
        <a:lstStyle/>
        <a:p>
          <a:endParaRPr lang="en-US"/>
        </a:p>
      </dgm:t>
    </dgm:pt>
    <dgm:pt modelId="{C15E3CCB-5F5C-47EE-8ADD-B806C19BFB8D}" type="sibTrans" cxnId="{36270910-7981-4127-AC48-AF6BE56E1042}">
      <dgm:prSet/>
      <dgm:spPr/>
      <dgm:t>
        <a:bodyPr/>
        <a:lstStyle/>
        <a:p>
          <a:endParaRPr lang="en-US"/>
        </a:p>
      </dgm:t>
    </dgm:pt>
    <dgm:pt modelId="{65DE4E73-1F2C-459F-B5C5-8C091C59AD7D}">
      <dgm:prSet/>
      <dgm:spPr/>
      <dgm:t>
        <a:bodyPr/>
        <a:lstStyle/>
        <a:p>
          <a:r>
            <a:rPr lang="en-US"/>
            <a:t>Human activity is </a:t>
          </a:r>
          <a:r>
            <a:rPr lang="en-US" i="1"/>
            <a:t>less coordinated</a:t>
          </a:r>
          <a:endParaRPr lang="en-US"/>
        </a:p>
      </dgm:t>
    </dgm:pt>
    <dgm:pt modelId="{5AD8A1AB-159F-47A1-92A3-6520994F9283}" type="parTrans" cxnId="{6252AF2F-C4A3-4736-B425-7B10BBF0AC3B}">
      <dgm:prSet/>
      <dgm:spPr/>
      <dgm:t>
        <a:bodyPr/>
        <a:lstStyle/>
        <a:p>
          <a:endParaRPr lang="en-US"/>
        </a:p>
      </dgm:t>
    </dgm:pt>
    <dgm:pt modelId="{F7BFD627-6596-40EC-8403-E1DA6C929BE7}" type="sibTrans" cxnId="{6252AF2F-C4A3-4736-B425-7B10BBF0AC3B}">
      <dgm:prSet/>
      <dgm:spPr/>
      <dgm:t>
        <a:bodyPr/>
        <a:lstStyle/>
        <a:p>
          <a:endParaRPr lang="en-US"/>
        </a:p>
      </dgm:t>
    </dgm:pt>
    <dgm:pt modelId="{F026C0B1-951A-4E4E-A5C8-E6FCAF28B8EE}">
      <dgm:prSet/>
      <dgm:spPr/>
      <dgm:t>
        <a:bodyPr/>
        <a:lstStyle/>
        <a:p>
          <a:r>
            <a:rPr lang="en-US"/>
            <a:t>Characteristic traits stand out less</a:t>
          </a:r>
        </a:p>
      </dgm:t>
    </dgm:pt>
    <dgm:pt modelId="{AADF26C7-F35D-4B78-9C63-8F64A52F37CA}" type="parTrans" cxnId="{5544342D-F2E9-4074-9F10-A0F866CE364E}">
      <dgm:prSet/>
      <dgm:spPr/>
      <dgm:t>
        <a:bodyPr/>
        <a:lstStyle/>
        <a:p>
          <a:endParaRPr lang="en-US"/>
        </a:p>
      </dgm:t>
    </dgm:pt>
    <dgm:pt modelId="{B1371F8B-AEEB-401B-8379-22C1A642FFB6}" type="sibTrans" cxnId="{5544342D-F2E9-4074-9F10-A0F866CE364E}">
      <dgm:prSet/>
      <dgm:spPr/>
      <dgm:t>
        <a:bodyPr/>
        <a:lstStyle/>
        <a:p>
          <a:endParaRPr lang="en-US"/>
        </a:p>
      </dgm:t>
    </dgm:pt>
    <dgm:pt modelId="{CA9D4028-4499-4D1D-B338-1753CD35A023}">
      <dgm:prSet/>
      <dgm:spPr/>
      <dgm:t>
        <a:bodyPr/>
        <a:lstStyle/>
        <a:p>
          <a:r>
            <a:rPr lang="en-US"/>
            <a:t>We have </a:t>
          </a:r>
          <a:r>
            <a:rPr lang="en-US" i="1"/>
            <a:t>loose synchronization</a:t>
          </a:r>
          <a:r>
            <a:rPr lang="en-US"/>
            <a:t>, common talking points, etc.</a:t>
          </a:r>
        </a:p>
      </dgm:t>
    </dgm:pt>
    <dgm:pt modelId="{7F025665-8E8A-4A9B-8BEE-937174E18AFA}" type="parTrans" cxnId="{3830B053-9D00-4CF9-8292-FF3942EE35FD}">
      <dgm:prSet/>
      <dgm:spPr/>
      <dgm:t>
        <a:bodyPr/>
        <a:lstStyle/>
        <a:p>
          <a:endParaRPr lang="en-US"/>
        </a:p>
      </dgm:t>
    </dgm:pt>
    <dgm:pt modelId="{B068B620-7F55-45E6-9196-B1535B8951CB}" type="sibTrans" cxnId="{3830B053-9D00-4CF9-8292-FF3942EE35FD}">
      <dgm:prSet/>
      <dgm:spPr/>
      <dgm:t>
        <a:bodyPr/>
        <a:lstStyle/>
        <a:p>
          <a:endParaRPr lang="en-US"/>
        </a:p>
      </dgm:t>
    </dgm:pt>
    <dgm:pt modelId="{247D659A-6AEA-4D8A-A9BF-D34C9DECECC8}">
      <dgm:prSet/>
      <dgm:spPr/>
      <dgm:t>
        <a:bodyPr/>
        <a:lstStyle/>
        <a:p>
          <a:r>
            <a:rPr lang="en-US"/>
            <a:t>We can’t fight merely on economic grounds</a:t>
          </a:r>
        </a:p>
      </dgm:t>
    </dgm:pt>
    <dgm:pt modelId="{F64B63AD-1B5A-4B2E-836A-7769B7AC8A85}" type="parTrans" cxnId="{70EBAD65-ACCB-4618-8ADC-59CB252E78E5}">
      <dgm:prSet/>
      <dgm:spPr/>
      <dgm:t>
        <a:bodyPr/>
        <a:lstStyle/>
        <a:p>
          <a:endParaRPr lang="en-US"/>
        </a:p>
      </dgm:t>
    </dgm:pt>
    <dgm:pt modelId="{5354A1F7-060F-415D-AF8F-4E3A02041B3A}" type="sibTrans" cxnId="{70EBAD65-ACCB-4618-8ADC-59CB252E78E5}">
      <dgm:prSet/>
      <dgm:spPr/>
      <dgm:t>
        <a:bodyPr/>
        <a:lstStyle/>
        <a:p>
          <a:endParaRPr lang="en-US"/>
        </a:p>
      </dgm:t>
    </dgm:pt>
    <dgm:pt modelId="{676FDB66-6F73-4B6D-95BA-F0065FB97FFA}">
      <dgm:prSet/>
      <dgm:spPr/>
      <dgm:t>
        <a:bodyPr/>
        <a:lstStyle/>
        <a:p>
          <a:r>
            <a:rPr lang="en-US"/>
            <a:t>What works for spam, fraud, etc. doesn’t really work here</a:t>
          </a:r>
        </a:p>
      </dgm:t>
    </dgm:pt>
    <dgm:pt modelId="{6852D9CD-EF71-4556-95C9-787A1B214109}" type="parTrans" cxnId="{EDE50917-AF1C-416D-A66D-36C7524CE35D}">
      <dgm:prSet/>
      <dgm:spPr/>
      <dgm:t>
        <a:bodyPr/>
        <a:lstStyle/>
        <a:p>
          <a:endParaRPr lang="en-US"/>
        </a:p>
      </dgm:t>
    </dgm:pt>
    <dgm:pt modelId="{D861B4A4-E90E-44BE-8D6F-CCE237DA8944}" type="sibTrans" cxnId="{EDE50917-AF1C-416D-A66D-36C7524CE35D}">
      <dgm:prSet/>
      <dgm:spPr/>
      <dgm:t>
        <a:bodyPr/>
        <a:lstStyle/>
        <a:p>
          <a:endParaRPr lang="en-US"/>
        </a:p>
      </dgm:t>
    </dgm:pt>
    <dgm:pt modelId="{008AF339-980B-4018-BD12-EC04EFE5413A}">
      <dgm:prSet/>
      <dgm:spPr/>
      <dgm:t>
        <a:bodyPr/>
        <a:lstStyle/>
        <a:p>
          <a:r>
            <a:rPr lang="en-US" i="1"/>
            <a:t>State-level adversaries</a:t>
          </a:r>
          <a:r>
            <a:rPr lang="en-US"/>
            <a:t> have </a:t>
          </a:r>
          <a:r>
            <a:rPr lang="en-US" b="1" i="1"/>
            <a:t>deep pockets</a:t>
          </a:r>
          <a:endParaRPr lang="en-US"/>
        </a:p>
      </dgm:t>
    </dgm:pt>
    <dgm:pt modelId="{09EF5E6C-18AA-469A-8A42-13D184F24F0F}" type="parTrans" cxnId="{E0DD148F-876A-4DC5-9F0E-FE25A9D1A2B4}">
      <dgm:prSet/>
      <dgm:spPr/>
      <dgm:t>
        <a:bodyPr/>
        <a:lstStyle/>
        <a:p>
          <a:endParaRPr lang="en-US"/>
        </a:p>
      </dgm:t>
    </dgm:pt>
    <dgm:pt modelId="{09B9970A-55F6-4C28-99F3-F69760140B62}" type="sibTrans" cxnId="{E0DD148F-876A-4DC5-9F0E-FE25A9D1A2B4}">
      <dgm:prSet/>
      <dgm:spPr/>
      <dgm:t>
        <a:bodyPr/>
        <a:lstStyle/>
        <a:p>
          <a:endParaRPr lang="en-US"/>
        </a:p>
      </dgm:t>
    </dgm:pt>
    <dgm:pt modelId="{E2EE8987-BC0B-F449-B263-2C27CFF8D288}" type="pres">
      <dgm:prSet presAssocID="{9B4DDF9F-A9A2-466A-8FDC-1D39B897B180}" presName="Name0" presStyleCnt="0">
        <dgm:presLayoutVars>
          <dgm:dir/>
          <dgm:animLvl val="lvl"/>
          <dgm:resizeHandles val="exact"/>
        </dgm:presLayoutVars>
      </dgm:prSet>
      <dgm:spPr/>
    </dgm:pt>
    <dgm:pt modelId="{B7DEF3CB-FB25-8D47-B484-013FC890D4AE}" type="pres">
      <dgm:prSet presAssocID="{61C0462C-02B6-4D58-BFB0-518F62F54E1A}" presName="linNode" presStyleCnt="0"/>
      <dgm:spPr/>
    </dgm:pt>
    <dgm:pt modelId="{F763B419-1A97-FC4F-8235-61AA88AED460}" type="pres">
      <dgm:prSet presAssocID="{61C0462C-02B6-4D58-BFB0-518F62F54E1A}" presName="parentText" presStyleLbl="node1" presStyleIdx="0" presStyleCnt="2">
        <dgm:presLayoutVars>
          <dgm:chMax val="1"/>
          <dgm:bulletEnabled val="1"/>
        </dgm:presLayoutVars>
      </dgm:prSet>
      <dgm:spPr/>
    </dgm:pt>
    <dgm:pt modelId="{D57F5F81-65BF-0744-A71A-AF2A59E1CBBA}" type="pres">
      <dgm:prSet presAssocID="{61C0462C-02B6-4D58-BFB0-518F62F54E1A}" presName="descendantText" presStyleLbl="alignAccFollowNode1" presStyleIdx="0" presStyleCnt="2">
        <dgm:presLayoutVars>
          <dgm:bulletEnabled val="1"/>
        </dgm:presLayoutVars>
      </dgm:prSet>
      <dgm:spPr/>
    </dgm:pt>
    <dgm:pt modelId="{71F3078D-E596-1847-8C71-D67E5510197A}" type="pres">
      <dgm:prSet presAssocID="{C15E3CCB-5F5C-47EE-8ADD-B806C19BFB8D}" presName="sp" presStyleCnt="0"/>
      <dgm:spPr/>
    </dgm:pt>
    <dgm:pt modelId="{B05BD828-3C49-084B-9A55-F66DEA9912F8}" type="pres">
      <dgm:prSet presAssocID="{247D659A-6AEA-4D8A-A9BF-D34C9DECECC8}" presName="linNode" presStyleCnt="0"/>
      <dgm:spPr/>
    </dgm:pt>
    <dgm:pt modelId="{88CDB198-C969-8643-978C-5A878F39D62E}" type="pres">
      <dgm:prSet presAssocID="{247D659A-6AEA-4D8A-A9BF-D34C9DECECC8}" presName="parentText" presStyleLbl="node1" presStyleIdx="1" presStyleCnt="2">
        <dgm:presLayoutVars>
          <dgm:chMax val="1"/>
          <dgm:bulletEnabled val="1"/>
        </dgm:presLayoutVars>
      </dgm:prSet>
      <dgm:spPr/>
    </dgm:pt>
    <dgm:pt modelId="{A255C26D-4B62-8E4F-9F30-7566C2BCBB8A}" type="pres">
      <dgm:prSet presAssocID="{247D659A-6AEA-4D8A-A9BF-D34C9DECECC8}" presName="descendantText" presStyleLbl="alignAccFollowNode1" presStyleIdx="1" presStyleCnt="2">
        <dgm:presLayoutVars>
          <dgm:bulletEnabled val="1"/>
        </dgm:presLayoutVars>
      </dgm:prSet>
      <dgm:spPr/>
    </dgm:pt>
  </dgm:ptLst>
  <dgm:cxnLst>
    <dgm:cxn modelId="{BDB7D30A-18C2-0A4F-9C48-ABF3452CD6A2}" type="presOf" srcId="{F026C0B1-951A-4E4E-A5C8-E6FCAF28B8EE}" destId="{D57F5F81-65BF-0744-A71A-AF2A59E1CBBA}" srcOrd="0" destOrd="1" presId="urn:microsoft.com/office/officeart/2005/8/layout/vList5"/>
    <dgm:cxn modelId="{DF2A640F-B6E3-C040-A782-673461BE65B1}" type="presOf" srcId="{9B4DDF9F-A9A2-466A-8FDC-1D39B897B180}" destId="{E2EE8987-BC0B-F449-B263-2C27CFF8D288}" srcOrd="0" destOrd="0" presId="urn:microsoft.com/office/officeart/2005/8/layout/vList5"/>
    <dgm:cxn modelId="{36270910-7981-4127-AC48-AF6BE56E1042}" srcId="{9B4DDF9F-A9A2-466A-8FDC-1D39B897B180}" destId="{61C0462C-02B6-4D58-BFB0-518F62F54E1A}" srcOrd="0" destOrd="0" parTransId="{F48E49DC-5B76-4ABC-81C3-7FAF7274AF28}" sibTransId="{C15E3CCB-5F5C-47EE-8ADD-B806C19BFB8D}"/>
    <dgm:cxn modelId="{EDE50917-AF1C-416D-A66D-36C7524CE35D}" srcId="{247D659A-6AEA-4D8A-A9BF-D34C9DECECC8}" destId="{676FDB66-6F73-4B6D-95BA-F0065FB97FFA}" srcOrd="0" destOrd="0" parTransId="{6852D9CD-EF71-4556-95C9-787A1B214109}" sibTransId="{D861B4A4-E90E-44BE-8D6F-CCE237DA8944}"/>
    <dgm:cxn modelId="{5544342D-F2E9-4074-9F10-A0F866CE364E}" srcId="{61C0462C-02B6-4D58-BFB0-518F62F54E1A}" destId="{F026C0B1-951A-4E4E-A5C8-E6FCAF28B8EE}" srcOrd="1" destOrd="0" parTransId="{AADF26C7-F35D-4B78-9C63-8F64A52F37CA}" sibTransId="{B1371F8B-AEEB-401B-8379-22C1A642FFB6}"/>
    <dgm:cxn modelId="{6252AF2F-C4A3-4736-B425-7B10BBF0AC3B}" srcId="{61C0462C-02B6-4D58-BFB0-518F62F54E1A}" destId="{65DE4E73-1F2C-459F-B5C5-8C091C59AD7D}" srcOrd="0" destOrd="0" parTransId="{5AD8A1AB-159F-47A1-92A3-6520994F9283}" sibTransId="{F7BFD627-6596-40EC-8403-E1DA6C929BE7}"/>
    <dgm:cxn modelId="{70EBAD65-ACCB-4618-8ADC-59CB252E78E5}" srcId="{9B4DDF9F-A9A2-466A-8FDC-1D39B897B180}" destId="{247D659A-6AEA-4D8A-A9BF-D34C9DECECC8}" srcOrd="1" destOrd="0" parTransId="{F64B63AD-1B5A-4B2E-836A-7769B7AC8A85}" sibTransId="{5354A1F7-060F-415D-AF8F-4E3A02041B3A}"/>
    <dgm:cxn modelId="{3830B053-9D00-4CF9-8292-FF3942EE35FD}" srcId="{61C0462C-02B6-4D58-BFB0-518F62F54E1A}" destId="{CA9D4028-4499-4D1D-B338-1753CD35A023}" srcOrd="2" destOrd="0" parTransId="{7F025665-8E8A-4A9B-8BEE-937174E18AFA}" sibTransId="{B068B620-7F55-45E6-9196-B1535B8951CB}"/>
    <dgm:cxn modelId="{5145B583-71B3-4045-978E-A053118B6611}" type="presOf" srcId="{008AF339-980B-4018-BD12-EC04EFE5413A}" destId="{A255C26D-4B62-8E4F-9F30-7566C2BCBB8A}" srcOrd="0" destOrd="1" presId="urn:microsoft.com/office/officeart/2005/8/layout/vList5"/>
    <dgm:cxn modelId="{E0DD148F-876A-4DC5-9F0E-FE25A9D1A2B4}" srcId="{247D659A-6AEA-4D8A-A9BF-D34C9DECECC8}" destId="{008AF339-980B-4018-BD12-EC04EFE5413A}" srcOrd="1" destOrd="0" parTransId="{09EF5E6C-18AA-469A-8A42-13D184F24F0F}" sibTransId="{09B9970A-55F6-4C28-99F3-F69760140B62}"/>
    <dgm:cxn modelId="{ADAB7D9E-BB42-B342-84DE-CBBC2869714D}" type="presOf" srcId="{61C0462C-02B6-4D58-BFB0-518F62F54E1A}" destId="{F763B419-1A97-FC4F-8235-61AA88AED460}" srcOrd="0" destOrd="0" presId="urn:microsoft.com/office/officeart/2005/8/layout/vList5"/>
    <dgm:cxn modelId="{46AE5AA5-698F-FC4D-BB0E-F6AF02EBF1FE}" type="presOf" srcId="{676FDB66-6F73-4B6D-95BA-F0065FB97FFA}" destId="{A255C26D-4B62-8E4F-9F30-7566C2BCBB8A}" srcOrd="0" destOrd="0" presId="urn:microsoft.com/office/officeart/2005/8/layout/vList5"/>
    <dgm:cxn modelId="{B89B1DBF-9E0E-F548-ABCA-68A31C54C5CC}" type="presOf" srcId="{65DE4E73-1F2C-459F-B5C5-8C091C59AD7D}" destId="{D57F5F81-65BF-0744-A71A-AF2A59E1CBBA}" srcOrd="0" destOrd="0" presId="urn:microsoft.com/office/officeart/2005/8/layout/vList5"/>
    <dgm:cxn modelId="{181DF3D9-F1B2-7041-B150-0C1E5BDB7B5D}" type="presOf" srcId="{247D659A-6AEA-4D8A-A9BF-D34C9DECECC8}" destId="{88CDB198-C969-8643-978C-5A878F39D62E}" srcOrd="0" destOrd="0" presId="urn:microsoft.com/office/officeart/2005/8/layout/vList5"/>
    <dgm:cxn modelId="{509020DF-18C8-B448-B583-82703FD03D11}" type="presOf" srcId="{CA9D4028-4499-4D1D-B338-1753CD35A023}" destId="{D57F5F81-65BF-0744-A71A-AF2A59E1CBBA}" srcOrd="0" destOrd="2" presId="urn:microsoft.com/office/officeart/2005/8/layout/vList5"/>
    <dgm:cxn modelId="{8CEACED6-970A-5949-8D57-A41676DEDE60}" type="presParOf" srcId="{E2EE8987-BC0B-F449-B263-2C27CFF8D288}" destId="{B7DEF3CB-FB25-8D47-B484-013FC890D4AE}" srcOrd="0" destOrd="0" presId="urn:microsoft.com/office/officeart/2005/8/layout/vList5"/>
    <dgm:cxn modelId="{0247CC37-6708-9B40-974C-A37697DE91EE}" type="presParOf" srcId="{B7DEF3CB-FB25-8D47-B484-013FC890D4AE}" destId="{F763B419-1A97-FC4F-8235-61AA88AED460}" srcOrd="0" destOrd="0" presId="urn:microsoft.com/office/officeart/2005/8/layout/vList5"/>
    <dgm:cxn modelId="{D972D3E3-355E-514D-8B6A-494CE0E67BF3}" type="presParOf" srcId="{B7DEF3CB-FB25-8D47-B484-013FC890D4AE}" destId="{D57F5F81-65BF-0744-A71A-AF2A59E1CBBA}" srcOrd="1" destOrd="0" presId="urn:microsoft.com/office/officeart/2005/8/layout/vList5"/>
    <dgm:cxn modelId="{0EE16C65-DF33-FD41-B512-71922D078F68}" type="presParOf" srcId="{E2EE8987-BC0B-F449-B263-2C27CFF8D288}" destId="{71F3078D-E596-1847-8C71-D67E5510197A}" srcOrd="1" destOrd="0" presId="urn:microsoft.com/office/officeart/2005/8/layout/vList5"/>
    <dgm:cxn modelId="{1CC7D2F9-DBFB-F54F-89E6-BC80F1093352}" type="presParOf" srcId="{E2EE8987-BC0B-F449-B263-2C27CFF8D288}" destId="{B05BD828-3C49-084B-9A55-F66DEA9912F8}" srcOrd="2" destOrd="0" presId="urn:microsoft.com/office/officeart/2005/8/layout/vList5"/>
    <dgm:cxn modelId="{92FC4552-6C41-904A-871D-A85188554522}" type="presParOf" srcId="{B05BD828-3C49-084B-9A55-F66DEA9912F8}" destId="{88CDB198-C969-8643-978C-5A878F39D62E}" srcOrd="0" destOrd="0" presId="urn:microsoft.com/office/officeart/2005/8/layout/vList5"/>
    <dgm:cxn modelId="{C1F6A471-A49D-9342-9A2F-7B2A96CBCD79}" type="presParOf" srcId="{B05BD828-3C49-084B-9A55-F66DEA9912F8}" destId="{A255C26D-4B62-8E4F-9F30-7566C2BCBB8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0069B9-1056-44A2-A731-5A80929E4331}"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E6AC6E87-427A-4CC3-BD01-64CE32000665}">
      <dgm:prSet/>
      <dgm:spPr/>
      <dgm:t>
        <a:bodyPr/>
        <a:lstStyle/>
        <a:p>
          <a:r>
            <a:rPr lang="en-US"/>
            <a:t>Build two word2vec models on English tweets posted by Russian and Iranian trolls</a:t>
          </a:r>
        </a:p>
      </dgm:t>
    </dgm:pt>
    <dgm:pt modelId="{D0CBA2A8-E8BA-433A-B4C4-D4582A549F11}" type="parTrans" cxnId="{9B47B495-4E41-4B7F-B1AA-B65315BD7729}">
      <dgm:prSet/>
      <dgm:spPr/>
      <dgm:t>
        <a:bodyPr/>
        <a:lstStyle/>
        <a:p>
          <a:endParaRPr lang="en-US"/>
        </a:p>
      </dgm:t>
    </dgm:pt>
    <dgm:pt modelId="{927DE276-4B86-48D7-9D3B-C9F7885292D5}" type="sibTrans" cxnId="{9B47B495-4E41-4B7F-B1AA-B65315BD7729}">
      <dgm:prSet/>
      <dgm:spPr/>
      <dgm:t>
        <a:bodyPr/>
        <a:lstStyle/>
        <a:p>
          <a:endParaRPr lang="en-US"/>
        </a:p>
      </dgm:t>
    </dgm:pt>
    <dgm:pt modelId="{1DC630EF-86E3-42A6-9C3E-470A943FD022}">
      <dgm:prSet/>
      <dgm:spPr/>
      <dgm:t>
        <a:bodyPr/>
        <a:lstStyle/>
        <a:p>
          <a:r>
            <a:rPr lang="en-US"/>
            <a:t>Each model generates a multi-dimensional vector for each word </a:t>
          </a:r>
        </a:p>
      </dgm:t>
    </dgm:pt>
    <dgm:pt modelId="{0BC07D6D-0D15-4BB9-9397-8535D784477B}" type="parTrans" cxnId="{BA350403-3525-4C99-99FF-F81D70A01ED6}">
      <dgm:prSet/>
      <dgm:spPr/>
      <dgm:t>
        <a:bodyPr/>
        <a:lstStyle/>
        <a:p>
          <a:endParaRPr lang="en-US"/>
        </a:p>
      </dgm:t>
    </dgm:pt>
    <dgm:pt modelId="{C4D366FD-BEF2-4F7F-BD90-B526CDDA029B}" type="sibTrans" cxnId="{BA350403-3525-4C99-99FF-F81D70A01ED6}">
      <dgm:prSet/>
      <dgm:spPr/>
      <dgm:t>
        <a:bodyPr/>
        <a:lstStyle/>
        <a:p>
          <a:endParaRPr lang="en-US"/>
        </a:p>
      </dgm:t>
    </dgm:pt>
    <dgm:pt modelId="{7CD5ED8E-D927-4932-BC14-751D81F87F6E}">
      <dgm:prSet/>
      <dgm:spPr/>
      <dgm:t>
        <a:bodyPr/>
        <a:lstStyle/>
        <a:p>
          <a:r>
            <a:rPr lang="en-US" dirty="0"/>
            <a:t>Allow us to assess whether words are used in similar contexts by providing cosine similarity between words</a:t>
          </a:r>
        </a:p>
      </dgm:t>
    </dgm:pt>
    <dgm:pt modelId="{4CE72E0B-C5B3-49A7-AD79-47C837703AE0}" type="parTrans" cxnId="{8F827356-79E1-449E-A6CC-C32EC63ABF7D}">
      <dgm:prSet/>
      <dgm:spPr/>
      <dgm:t>
        <a:bodyPr/>
        <a:lstStyle/>
        <a:p>
          <a:endParaRPr lang="en-US"/>
        </a:p>
      </dgm:t>
    </dgm:pt>
    <dgm:pt modelId="{86C68B22-B285-4DF4-9982-2F01C06E88DD}" type="sibTrans" cxnId="{8F827356-79E1-449E-A6CC-C32EC63ABF7D}">
      <dgm:prSet/>
      <dgm:spPr/>
      <dgm:t>
        <a:bodyPr/>
        <a:lstStyle/>
        <a:p>
          <a:endParaRPr lang="en-US"/>
        </a:p>
      </dgm:t>
    </dgm:pt>
    <dgm:pt modelId="{FB80D331-EEE0-204F-9751-21B2F0A30331}" type="pres">
      <dgm:prSet presAssocID="{400069B9-1056-44A2-A731-5A80929E4331}" presName="linear" presStyleCnt="0">
        <dgm:presLayoutVars>
          <dgm:animLvl val="lvl"/>
          <dgm:resizeHandles val="exact"/>
        </dgm:presLayoutVars>
      </dgm:prSet>
      <dgm:spPr/>
    </dgm:pt>
    <dgm:pt modelId="{76D0FC39-0432-5644-8A93-9BD4F7CFF0F6}" type="pres">
      <dgm:prSet presAssocID="{E6AC6E87-427A-4CC3-BD01-64CE32000665}" presName="parentText" presStyleLbl="node1" presStyleIdx="0" presStyleCnt="2">
        <dgm:presLayoutVars>
          <dgm:chMax val="0"/>
          <dgm:bulletEnabled val="1"/>
        </dgm:presLayoutVars>
      </dgm:prSet>
      <dgm:spPr/>
    </dgm:pt>
    <dgm:pt modelId="{CCD897EF-4AA2-6D4D-8B35-FA90FBEAB366}" type="pres">
      <dgm:prSet presAssocID="{927DE276-4B86-48D7-9D3B-C9F7885292D5}" presName="spacer" presStyleCnt="0"/>
      <dgm:spPr/>
    </dgm:pt>
    <dgm:pt modelId="{38B5D5F1-C6AC-0A42-8303-D24FB338A011}" type="pres">
      <dgm:prSet presAssocID="{1DC630EF-86E3-42A6-9C3E-470A943FD022}" presName="parentText" presStyleLbl="node1" presStyleIdx="1" presStyleCnt="2">
        <dgm:presLayoutVars>
          <dgm:chMax val="0"/>
          <dgm:bulletEnabled val="1"/>
        </dgm:presLayoutVars>
      </dgm:prSet>
      <dgm:spPr/>
    </dgm:pt>
    <dgm:pt modelId="{C1D0949B-AEC6-A64C-AD2B-163A7A6FEB6E}" type="pres">
      <dgm:prSet presAssocID="{1DC630EF-86E3-42A6-9C3E-470A943FD022}" presName="childText" presStyleLbl="revTx" presStyleIdx="0" presStyleCnt="1">
        <dgm:presLayoutVars>
          <dgm:bulletEnabled val="1"/>
        </dgm:presLayoutVars>
      </dgm:prSet>
      <dgm:spPr/>
    </dgm:pt>
  </dgm:ptLst>
  <dgm:cxnLst>
    <dgm:cxn modelId="{BA350403-3525-4C99-99FF-F81D70A01ED6}" srcId="{400069B9-1056-44A2-A731-5A80929E4331}" destId="{1DC630EF-86E3-42A6-9C3E-470A943FD022}" srcOrd="1" destOrd="0" parTransId="{0BC07D6D-0D15-4BB9-9397-8535D784477B}" sibTransId="{C4D366FD-BEF2-4F7F-BD90-B526CDDA029B}"/>
    <dgm:cxn modelId="{B23B4747-4DEC-4749-B8CA-EF63946E02C1}" type="presOf" srcId="{7CD5ED8E-D927-4932-BC14-751D81F87F6E}" destId="{C1D0949B-AEC6-A64C-AD2B-163A7A6FEB6E}" srcOrd="0" destOrd="0" presId="urn:microsoft.com/office/officeart/2005/8/layout/vList2"/>
    <dgm:cxn modelId="{1F72D26C-D1CF-FE43-9D97-7076D1321651}" type="presOf" srcId="{E6AC6E87-427A-4CC3-BD01-64CE32000665}" destId="{76D0FC39-0432-5644-8A93-9BD4F7CFF0F6}" srcOrd="0" destOrd="0" presId="urn:microsoft.com/office/officeart/2005/8/layout/vList2"/>
    <dgm:cxn modelId="{8F827356-79E1-449E-A6CC-C32EC63ABF7D}" srcId="{1DC630EF-86E3-42A6-9C3E-470A943FD022}" destId="{7CD5ED8E-D927-4932-BC14-751D81F87F6E}" srcOrd="0" destOrd="0" parTransId="{4CE72E0B-C5B3-49A7-AD79-47C837703AE0}" sibTransId="{86C68B22-B285-4DF4-9982-2F01C06E88DD}"/>
    <dgm:cxn modelId="{75F49C5A-9EF6-B946-82DD-2930460296FA}" type="presOf" srcId="{400069B9-1056-44A2-A731-5A80929E4331}" destId="{FB80D331-EEE0-204F-9751-21B2F0A30331}" srcOrd="0" destOrd="0" presId="urn:microsoft.com/office/officeart/2005/8/layout/vList2"/>
    <dgm:cxn modelId="{F6D6E57A-E8DD-B74A-84BD-A0715FC83F9B}" type="presOf" srcId="{1DC630EF-86E3-42A6-9C3E-470A943FD022}" destId="{38B5D5F1-C6AC-0A42-8303-D24FB338A011}" srcOrd="0" destOrd="0" presId="urn:microsoft.com/office/officeart/2005/8/layout/vList2"/>
    <dgm:cxn modelId="{9B47B495-4E41-4B7F-B1AA-B65315BD7729}" srcId="{400069B9-1056-44A2-A731-5A80929E4331}" destId="{E6AC6E87-427A-4CC3-BD01-64CE32000665}" srcOrd="0" destOrd="0" parTransId="{D0CBA2A8-E8BA-433A-B4C4-D4582A549F11}" sibTransId="{927DE276-4B86-48D7-9D3B-C9F7885292D5}"/>
    <dgm:cxn modelId="{3D600344-CCC4-064D-8C89-41BD5B9F6FD4}" type="presParOf" srcId="{FB80D331-EEE0-204F-9751-21B2F0A30331}" destId="{76D0FC39-0432-5644-8A93-9BD4F7CFF0F6}" srcOrd="0" destOrd="0" presId="urn:microsoft.com/office/officeart/2005/8/layout/vList2"/>
    <dgm:cxn modelId="{CEDD890A-6803-6E49-856B-CA40F06ED834}" type="presParOf" srcId="{FB80D331-EEE0-204F-9751-21B2F0A30331}" destId="{CCD897EF-4AA2-6D4D-8B35-FA90FBEAB366}" srcOrd="1" destOrd="0" presId="urn:microsoft.com/office/officeart/2005/8/layout/vList2"/>
    <dgm:cxn modelId="{6B4849B7-8417-1E40-A0A0-E87941FF0C85}" type="presParOf" srcId="{FB80D331-EEE0-204F-9751-21B2F0A30331}" destId="{38B5D5F1-C6AC-0A42-8303-D24FB338A011}" srcOrd="2" destOrd="0" presId="urn:microsoft.com/office/officeart/2005/8/layout/vList2"/>
    <dgm:cxn modelId="{EB889C84-140A-294F-94EC-1606D22F604A}" type="presParOf" srcId="{FB80D331-EEE0-204F-9751-21B2F0A30331}" destId="{C1D0949B-AEC6-A64C-AD2B-163A7A6FEB6E}"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7F5F81-65BF-0744-A71A-AF2A59E1CBBA}">
      <dsp:nvSpPr>
        <dsp:cNvPr id="0" name=""/>
        <dsp:cNvSpPr/>
      </dsp:nvSpPr>
      <dsp:spPr>
        <a:xfrm rot="5400000">
          <a:off x="3740212" y="-1184379"/>
          <a:ext cx="1477200" cy="4215352"/>
        </a:xfrm>
        <a:prstGeom prst="round2Same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a:t>Human activity is </a:t>
          </a:r>
          <a:r>
            <a:rPr lang="en-US" sz="2000" i="1" kern="1200"/>
            <a:t>less coordinated</a:t>
          </a:r>
          <a:endParaRPr lang="en-US" sz="2000" kern="1200"/>
        </a:p>
        <a:p>
          <a:pPr marL="228600" lvl="1" indent="-228600" algn="l" defTabSz="889000">
            <a:lnSpc>
              <a:spcPct val="90000"/>
            </a:lnSpc>
            <a:spcBef>
              <a:spcPct val="0"/>
            </a:spcBef>
            <a:spcAft>
              <a:spcPct val="15000"/>
            </a:spcAft>
            <a:buChar char="•"/>
          </a:pPr>
          <a:r>
            <a:rPr lang="en-US" sz="2000" kern="1200"/>
            <a:t>Characteristic traits stand out less</a:t>
          </a:r>
        </a:p>
        <a:p>
          <a:pPr marL="228600" lvl="1" indent="-228600" algn="l" defTabSz="889000">
            <a:lnSpc>
              <a:spcPct val="90000"/>
            </a:lnSpc>
            <a:spcBef>
              <a:spcPct val="0"/>
            </a:spcBef>
            <a:spcAft>
              <a:spcPct val="15000"/>
            </a:spcAft>
            <a:buChar char="•"/>
          </a:pPr>
          <a:r>
            <a:rPr lang="en-US" sz="2000" kern="1200"/>
            <a:t>We have </a:t>
          </a:r>
          <a:r>
            <a:rPr lang="en-US" sz="2000" i="1" kern="1200"/>
            <a:t>loose synchronization</a:t>
          </a:r>
          <a:r>
            <a:rPr lang="en-US" sz="2000" kern="1200"/>
            <a:t>, common talking points, etc.</a:t>
          </a:r>
        </a:p>
      </dsp:txBody>
      <dsp:txXfrm rot="-5400000">
        <a:off x="2371137" y="256807"/>
        <a:ext cx="4143241" cy="1332978"/>
      </dsp:txXfrm>
    </dsp:sp>
    <dsp:sp modelId="{F763B419-1A97-FC4F-8235-61AA88AED460}">
      <dsp:nvSpPr>
        <dsp:cNvPr id="0" name=""/>
        <dsp:cNvSpPr/>
      </dsp:nvSpPr>
      <dsp:spPr>
        <a:xfrm>
          <a:off x="0" y="46"/>
          <a:ext cx="2371136" cy="18465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a:t>What about </a:t>
          </a:r>
          <a:r>
            <a:rPr lang="en-US" sz="2700" b="1" i="1" kern="1200"/>
            <a:t>human activity</a:t>
          </a:r>
          <a:r>
            <a:rPr lang="en-US" sz="2700" kern="1200"/>
            <a:t>?</a:t>
          </a:r>
        </a:p>
      </dsp:txBody>
      <dsp:txXfrm>
        <a:off x="90139" y="90185"/>
        <a:ext cx="2190858" cy="1666222"/>
      </dsp:txXfrm>
    </dsp:sp>
    <dsp:sp modelId="{A255C26D-4B62-8E4F-9F30-7566C2BCBB8A}">
      <dsp:nvSpPr>
        <dsp:cNvPr id="0" name=""/>
        <dsp:cNvSpPr/>
      </dsp:nvSpPr>
      <dsp:spPr>
        <a:xfrm rot="5400000">
          <a:off x="3740212" y="754445"/>
          <a:ext cx="1477200" cy="4215352"/>
        </a:xfrm>
        <a:prstGeom prst="round2SameRect">
          <a:avLst/>
        </a:prstGeom>
        <a:solidFill>
          <a:schemeClr val="accent5">
            <a:tint val="40000"/>
            <a:alpha val="90000"/>
            <a:hueOff val="-6739762"/>
            <a:satOff val="-22832"/>
            <a:lumOff val="-2928"/>
            <a:alphaOff val="0"/>
          </a:schemeClr>
        </a:solidFill>
        <a:ln w="6350" cap="flat" cmpd="sng" algn="ctr">
          <a:solidFill>
            <a:schemeClr val="accent5">
              <a:tint val="40000"/>
              <a:alpha val="90000"/>
              <a:hueOff val="-6739762"/>
              <a:satOff val="-22832"/>
              <a:lumOff val="-29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a:t>What works for spam, fraud, etc. doesn’t really work here</a:t>
          </a:r>
        </a:p>
        <a:p>
          <a:pPr marL="228600" lvl="1" indent="-228600" algn="l" defTabSz="889000">
            <a:lnSpc>
              <a:spcPct val="90000"/>
            </a:lnSpc>
            <a:spcBef>
              <a:spcPct val="0"/>
            </a:spcBef>
            <a:spcAft>
              <a:spcPct val="15000"/>
            </a:spcAft>
            <a:buChar char="•"/>
          </a:pPr>
          <a:r>
            <a:rPr lang="en-US" sz="2000" i="1" kern="1200"/>
            <a:t>State-level adversaries</a:t>
          </a:r>
          <a:r>
            <a:rPr lang="en-US" sz="2000" kern="1200"/>
            <a:t> have </a:t>
          </a:r>
          <a:r>
            <a:rPr lang="en-US" sz="2000" b="1" i="1" kern="1200"/>
            <a:t>deep pockets</a:t>
          </a:r>
          <a:endParaRPr lang="en-US" sz="2000" kern="1200"/>
        </a:p>
      </dsp:txBody>
      <dsp:txXfrm rot="-5400000">
        <a:off x="2371137" y="2195632"/>
        <a:ext cx="4143241" cy="1332978"/>
      </dsp:txXfrm>
    </dsp:sp>
    <dsp:sp modelId="{88CDB198-C969-8643-978C-5A878F39D62E}">
      <dsp:nvSpPr>
        <dsp:cNvPr id="0" name=""/>
        <dsp:cNvSpPr/>
      </dsp:nvSpPr>
      <dsp:spPr>
        <a:xfrm>
          <a:off x="0" y="1938872"/>
          <a:ext cx="2371136" cy="184650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a:t>We can’t fight merely on economic grounds</a:t>
          </a:r>
        </a:p>
      </dsp:txBody>
      <dsp:txXfrm>
        <a:off x="90139" y="2029011"/>
        <a:ext cx="2190858" cy="16662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D0FC39-0432-5644-8A93-9BD4F7CFF0F6}">
      <dsp:nvSpPr>
        <dsp:cNvPr id="0" name=""/>
        <dsp:cNvSpPr/>
      </dsp:nvSpPr>
      <dsp:spPr>
        <a:xfrm>
          <a:off x="0" y="184640"/>
          <a:ext cx="6513603" cy="203463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Build two word2vec models on English tweets posted by Russian and Iranian trolls</a:t>
          </a:r>
        </a:p>
      </dsp:txBody>
      <dsp:txXfrm>
        <a:off x="99322" y="283962"/>
        <a:ext cx="6314959" cy="1835986"/>
      </dsp:txXfrm>
    </dsp:sp>
    <dsp:sp modelId="{38B5D5F1-C6AC-0A42-8303-D24FB338A011}">
      <dsp:nvSpPr>
        <dsp:cNvPr id="0" name=""/>
        <dsp:cNvSpPr/>
      </dsp:nvSpPr>
      <dsp:spPr>
        <a:xfrm>
          <a:off x="0" y="2325830"/>
          <a:ext cx="6513603" cy="203463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Each model generates a multi-dimensional vector for each word </a:t>
          </a:r>
        </a:p>
      </dsp:txBody>
      <dsp:txXfrm>
        <a:off x="99322" y="2425152"/>
        <a:ext cx="6314959" cy="1835986"/>
      </dsp:txXfrm>
    </dsp:sp>
    <dsp:sp modelId="{C1D0949B-AEC6-A64C-AD2B-163A7A6FEB6E}">
      <dsp:nvSpPr>
        <dsp:cNvPr id="0" name=""/>
        <dsp:cNvSpPr/>
      </dsp:nvSpPr>
      <dsp:spPr>
        <a:xfrm>
          <a:off x="0" y="4360460"/>
          <a:ext cx="6513603" cy="1340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en-US" sz="2900" kern="1200" dirty="0"/>
            <a:t>Allow us to assess whether words are used in similar contexts by providing cosine similarity between words</a:t>
          </a:r>
        </a:p>
      </dsp:txBody>
      <dsp:txXfrm>
        <a:off x="0" y="4360460"/>
        <a:ext cx="6513603" cy="134032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E93669-8852-46BD-958E-0FB385A96F9B}" type="datetimeFigureOut">
              <a:rPr lang="en-US" smtClean="0"/>
              <a:t>6/18/2022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D2A306-1E24-43BB-A4D7-1925596E792A}" type="slidenum">
              <a:rPr lang="en-US" smtClean="0"/>
              <a:t>‹#›</a:t>
            </a:fld>
            <a:endParaRPr lang="en-US"/>
          </a:p>
        </p:txBody>
      </p:sp>
    </p:spTree>
    <p:extLst>
      <p:ext uri="{BB962C8B-B14F-4D97-AF65-F5344CB8AC3E}">
        <p14:creationId xmlns:p14="http://schemas.microsoft.com/office/powerpoint/2010/main" val="22290479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A595C6-17A1-BA4B-8C6F-C08D26AC6715}" type="slidenum">
              <a:rPr lang="uk-UA" smtClean="0"/>
              <a:pPr/>
              <a:t>19</a:t>
            </a:fld>
            <a:endParaRPr lang="uk-UA" dirty="0"/>
          </a:p>
        </p:txBody>
      </p:sp>
    </p:spTree>
    <p:extLst>
      <p:ext uri="{BB962C8B-B14F-4D97-AF65-F5344CB8AC3E}">
        <p14:creationId xmlns:p14="http://schemas.microsoft.com/office/powerpoint/2010/main" val="17642354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our analysis indicates that this </a:t>
            </a:r>
            <a:r>
              <a:rPr lang="en-US" dirty="0" err="1"/>
              <a:t>antisemitic</a:t>
            </a:r>
            <a:r>
              <a:rPr lang="en-US" dirty="0"/>
              <a:t> meme spilled to other more popular and mainstream memes like Pepe the Frog, Roll safe, and Feels good.</a:t>
            </a:r>
          </a:p>
          <a:p>
            <a:r>
              <a:rPr lang="en-US" dirty="0"/>
              <a:t>In this graph, each node is a cluster of images and by inspecting those clusters we were able to find instances of </a:t>
            </a:r>
            <a:r>
              <a:rPr lang="en-US" dirty="0" err="1"/>
              <a:t>antisemitic</a:t>
            </a:r>
            <a:r>
              <a:rPr lang="en-US" dirty="0"/>
              <a:t> memes on a large number of memes posted on 4chan and Gab.</a:t>
            </a:r>
          </a:p>
        </p:txBody>
      </p:sp>
      <p:sp>
        <p:nvSpPr>
          <p:cNvPr id="4" name="Slide Number Placeholder 3"/>
          <p:cNvSpPr>
            <a:spLocks noGrp="1"/>
          </p:cNvSpPr>
          <p:nvPr>
            <p:ph type="sldNum" sz="quarter" idx="5"/>
          </p:nvPr>
        </p:nvSpPr>
        <p:spPr/>
        <p:txBody>
          <a:bodyPr/>
          <a:lstStyle/>
          <a:p>
            <a:fld id="{D837E67A-DEFC-534B-B5B4-4BF0B86D3A7F}" type="slidenum">
              <a:rPr lang="en-US" smtClean="0"/>
              <a:t>62</a:t>
            </a:fld>
            <a:endParaRPr lang="en-US"/>
          </a:p>
        </p:txBody>
      </p:sp>
    </p:spTree>
    <p:extLst>
      <p:ext uri="{BB962C8B-B14F-4D97-AF65-F5344CB8AC3E}">
        <p14:creationId xmlns:p14="http://schemas.microsoft.com/office/powerpoint/2010/main" val="755032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in this work we have presented data driven approaches to study both </a:t>
            </a:r>
            <a:r>
              <a:rPr lang="en-US" dirty="0" err="1"/>
              <a:t>antisemitic</a:t>
            </a:r>
            <a:r>
              <a:rPr lang="en-US" dirty="0"/>
              <a:t> language and imagery, however, these approaches can also be used to study other types of hateful content.</a:t>
            </a:r>
          </a:p>
          <a:p>
            <a:endParaRPr lang="en-US" dirty="0"/>
          </a:p>
          <a:p>
            <a:r>
              <a:rPr lang="en-US" dirty="0"/>
              <a:t>These approaches are more well suited for this task compared to human analysts cause they scale, they are faster, and can capture evolving trends faster.</a:t>
            </a:r>
          </a:p>
          <a:p>
            <a:endParaRPr lang="en-US" dirty="0"/>
          </a:p>
          <a:p>
            <a:r>
              <a:rPr lang="en-US" dirty="0"/>
              <a:t>To conclude I like to highlight that there are more results in the paper for both language and images that I didn’t covered during this presentation, so if you are interested make sure to read the paper.</a:t>
            </a:r>
          </a:p>
          <a:p>
            <a:endParaRPr lang="en-US" dirty="0"/>
          </a:p>
          <a:p>
            <a:endParaRPr lang="en-US" dirty="0"/>
          </a:p>
        </p:txBody>
      </p:sp>
      <p:sp>
        <p:nvSpPr>
          <p:cNvPr id="4" name="Slide Number Placeholder 3"/>
          <p:cNvSpPr>
            <a:spLocks noGrp="1"/>
          </p:cNvSpPr>
          <p:nvPr>
            <p:ph type="sldNum" sz="quarter" idx="5"/>
          </p:nvPr>
        </p:nvSpPr>
        <p:spPr/>
        <p:txBody>
          <a:bodyPr/>
          <a:lstStyle/>
          <a:p>
            <a:fld id="{D837E67A-DEFC-534B-B5B4-4BF0B86D3A7F}" type="slidenum">
              <a:rPr lang="en-US" smtClean="0"/>
              <a:t>63</a:t>
            </a:fld>
            <a:endParaRPr lang="en-US"/>
          </a:p>
        </p:txBody>
      </p:sp>
    </p:spTree>
    <p:extLst>
      <p:ext uri="{BB962C8B-B14F-4D97-AF65-F5344CB8AC3E}">
        <p14:creationId xmlns:p14="http://schemas.microsoft.com/office/powerpoint/2010/main" val="1489143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8a6487b42d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8a6487b42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So, if you made it to this poster you may be wondering: what is the manosphere?</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  </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In short, the manosphere is an umbrella term to designate several anti-feminist communities united by their belief in a crisis in masculinity.</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 </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Groups include</a:t>
            </a:r>
            <a:endParaRPr sz="1200">
              <a:solidFill>
                <a:schemeClr val="dk1"/>
              </a:solidFill>
            </a:endParaRPr>
          </a:p>
          <a:p>
            <a:pPr marL="457200" lvl="0" indent="-228600" algn="l" rtl="0">
              <a:lnSpc>
                <a:spcPct val="115000"/>
              </a:lnSpc>
              <a:spcBef>
                <a:spcPts val="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rPr>
              <a:t>Pick-up artists, a community built around “game,” i.e., techniques and strategies, that would allegedly help men pick up women.</a:t>
            </a:r>
            <a:endParaRPr sz="1200">
              <a:solidFill>
                <a:schemeClr val="dk1"/>
              </a:solidFill>
            </a:endParaRPr>
          </a:p>
          <a:p>
            <a:pPr marL="457200" lvl="0" indent="-228600" algn="l" rtl="0">
              <a:lnSpc>
                <a:spcPct val="115000"/>
              </a:lnSpc>
              <a:spcBef>
                <a:spcPts val="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rPr>
              <a:t>Men’s Rights Activists who avidly advocate against feminism and argue that society is rigged not against women, but against men.</a:t>
            </a:r>
            <a:endParaRPr sz="1200">
              <a:solidFill>
                <a:schemeClr val="dk1"/>
              </a:solidFill>
            </a:endParaRPr>
          </a:p>
          <a:p>
            <a:pPr marL="457200" lvl="0" indent="-228600" algn="l" rtl="0">
              <a:lnSpc>
                <a:spcPct val="115000"/>
              </a:lnSpc>
              <a:spcBef>
                <a:spcPts val="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rPr>
              <a:t>Men Going Their Own Way, or MGTOW,  who also believe that society is rigged against men, but go an extra mile to advocate abstaining from relationships with women.</a:t>
            </a:r>
            <a:endParaRPr sz="1200">
              <a:solidFill>
                <a:schemeClr val="dk1"/>
              </a:solidFill>
            </a:endParaRPr>
          </a:p>
          <a:p>
            <a:pPr marL="457200" lvl="0" indent="-228600" algn="l" rtl="0">
              <a:lnSpc>
                <a:spcPct val="115000"/>
              </a:lnSpc>
              <a:spcBef>
                <a:spcPts val="0"/>
              </a:spcBef>
              <a:spcAft>
                <a:spcPts val="0"/>
              </a:spcAft>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rPr>
              <a:t>And Incels, a group of young men united by strong feelings of rejection and rage towards the opposite sex.</a:t>
            </a:r>
            <a:endParaRPr sz="1200">
              <a:solidFill>
                <a:schemeClr val="dk1"/>
              </a:solidFill>
            </a:endParaRPr>
          </a:p>
          <a:p>
            <a:pPr marL="457200" lvl="0" indent="-228600" algn="l" rtl="0">
              <a:lnSpc>
                <a:spcPct val="115000"/>
              </a:lnSpc>
              <a:spcBef>
                <a:spcPts val="0"/>
              </a:spcBef>
              <a:spcAft>
                <a:spcPts val="0"/>
              </a:spcAft>
              <a:buNone/>
            </a:pP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 </a:t>
            </a:r>
            <a:endParaRPr sz="1200">
              <a:solidFill>
                <a:schemeClr val="dk1"/>
              </a:solidFill>
            </a:endParaRPr>
          </a:p>
          <a:p>
            <a:pPr marL="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41927748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8a6487b42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8a6487b42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We argue studying these communities is important because what happens in fringe communities often bleeds into the mainstream, be it in the form of memes, harassment, or real-world violence.</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 </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This image show the aftermath of an incel terrorist attack in Toronto, which killed 10 people in 2018.</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 </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Before the attack, the perpetrator posted on facebook that “The Incel Rebellion” had already began.</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 </a:t>
            </a:r>
            <a:endParaRPr sz="1200">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9508700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8a71db2e7e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8a71db2e7e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Studying the manosphere is difficult because it is spread throughout the web.</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 </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In our work we analyze 52 subreddits and 6 standalone forums which were broadly classified into different communities, most of which I already presented you.</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 </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In total, we have more than 22 million posts and 800k users.</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 </a:t>
            </a:r>
            <a:endParaRPr sz="1200">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163783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a6487b42d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a6487b42d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So, the first thing we did was to analyze how have different communities evolved over the last decade.</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 </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The image shows the percentage of posts belonging to each of the communities across the years.</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 </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We find that older and communities such as men’s rights activists and pick-up artists are giving way to newer communities such as Incels and MGTOW.</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 </a:t>
            </a:r>
            <a:endParaRPr sz="1200">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8285863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8a6487b42d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8a6487b42d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rPr>
              <a:t>Lastly, we leveraged natural language to measure how toxic or </a:t>
            </a:r>
            <a:r>
              <a:rPr lang="en" sz="1200" dirty="0" err="1">
                <a:solidFill>
                  <a:schemeClr val="dk1"/>
                </a:solidFill>
              </a:rPr>
              <a:t>mysoginistic</a:t>
            </a:r>
            <a:r>
              <a:rPr lang="en" sz="1200" dirty="0">
                <a:solidFill>
                  <a:schemeClr val="dk1"/>
                </a:solidFill>
              </a:rPr>
              <a:t> the communities were through time.</a:t>
            </a:r>
            <a:endParaRPr sz="12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rPr>
              <a:t> </a:t>
            </a:r>
            <a:endParaRPr sz="12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rPr>
              <a:t>Here we show the severe toxicity score from Google’s perspective API for the communities through the year.</a:t>
            </a:r>
            <a:endParaRPr sz="12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rPr>
              <a:t> </a:t>
            </a:r>
            <a:endParaRPr sz="12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rPr>
              <a:t>We find that these newer communities that have gained traction in the last couple of years are significantly more toxic than the older ones.</a:t>
            </a:r>
            <a:endParaRPr sz="12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rPr>
              <a:t> </a:t>
            </a:r>
            <a:endParaRPr sz="12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rPr>
              <a:t>Perhaps unsurprisingly, all communities are much more toxic than reddit in general</a:t>
            </a:r>
            <a:endParaRPr sz="1200" dirty="0">
              <a:solidFill>
                <a:schemeClr val="dk1"/>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82800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a6487b42d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a6487b42d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dirty="0">
                <a:solidFill>
                  <a:schemeClr val="dk1"/>
                </a:solidFill>
              </a:rPr>
              <a:t>Second, we analyze the intersection and migratory patterns between these communities. </a:t>
            </a:r>
            <a:endParaRPr sz="1200" dirty="0">
              <a:solidFill>
                <a:schemeClr val="dk1"/>
              </a:solidFill>
            </a:endParaRPr>
          </a:p>
          <a:p>
            <a:pPr marL="0" lvl="0" indent="0" algn="l" rtl="0">
              <a:lnSpc>
                <a:spcPct val="115000"/>
              </a:lnSpc>
              <a:spcBef>
                <a:spcPts val="0"/>
              </a:spcBef>
              <a:spcAft>
                <a:spcPts val="0"/>
              </a:spcAft>
              <a:buNone/>
            </a:pPr>
            <a:endParaRPr sz="12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rPr>
              <a:t>There are a lot of interesting things about it, but I will only show one of them.</a:t>
            </a:r>
            <a:endParaRPr sz="12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rPr>
              <a:t> </a:t>
            </a:r>
            <a:endParaRPr sz="12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rPr>
              <a:t>This plot shows the similarity between users in the men’s right activists community and the men going their own way community in reddit.</a:t>
            </a:r>
            <a:endParaRPr sz="12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rPr>
              <a:t> </a:t>
            </a:r>
            <a:endParaRPr sz="12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rPr>
              <a:t>In green you can see the </a:t>
            </a:r>
            <a:r>
              <a:rPr lang="en" sz="1200" dirty="0" err="1">
                <a:solidFill>
                  <a:schemeClr val="dk1"/>
                </a:solidFill>
              </a:rPr>
              <a:t>jaccard</a:t>
            </a:r>
            <a:r>
              <a:rPr lang="en" sz="1200" dirty="0">
                <a:solidFill>
                  <a:schemeClr val="dk1"/>
                </a:solidFill>
              </a:rPr>
              <a:t> similarity.</a:t>
            </a:r>
            <a:endParaRPr sz="12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rPr>
              <a:t> </a:t>
            </a:r>
            <a:endParaRPr sz="12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rPr>
              <a:t>In blue, a baseline for the </a:t>
            </a:r>
            <a:r>
              <a:rPr lang="en" sz="1200" dirty="0" err="1">
                <a:solidFill>
                  <a:schemeClr val="dk1"/>
                </a:solidFill>
              </a:rPr>
              <a:t>jaccard</a:t>
            </a:r>
            <a:r>
              <a:rPr lang="en" sz="1200" dirty="0">
                <a:solidFill>
                  <a:schemeClr val="dk1"/>
                </a:solidFill>
              </a:rPr>
              <a:t> similarity which is better explained in the paper.</a:t>
            </a:r>
            <a:endParaRPr sz="12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rPr>
              <a:t> </a:t>
            </a:r>
            <a:endParaRPr sz="12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rPr>
              <a:t>Lastly, in the colors in the background, we show what percentage of users active in the MGTOW subreddits who were also active in the MRA subreddits in each year.</a:t>
            </a:r>
            <a:endParaRPr sz="12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rPr>
              <a:t> </a:t>
            </a:r>
            <a:endParaRPr sz="1200" dirty="0">
              <a:solidFill>
                <a:schemeClr val="dk1"/>
              </a:solidFill>
            </a:endParaRPr>
          </a:p>
          <a:p>
            <a:pPr marL="0" lvl="0" indent="0" algn="l" rtl="0">
              <a:lnSpc>
                <a:spcPct val="115000"/>
              </a:lnSpc>
              <a:spcBef>
                <a:spcPts val="0"/>
              </a:spcBef>
              <a:spcAft>
                <a:spcPts val="0"/>
              </a:spcAft>
              <a:buNone/>
            </a:pPr>
            <a:r>
              <a:rPr lang="en" sz="1200" dirty="0">
                <a:solidFill>
                  <a:schemeClr val="dk1"/>
                </a:solidFill>
              </a:rPr>
              <a:t>We find that the MGTOW community initially had over 75% overlap with MRA community. That is the initial members where mostly MRAs. </a:t>
            </a:r>
            <a:endParaRPr sz="1200" dirty="0">
              <a:solidFill>
                <a:schemeClr val="dk1"/>
              </a:solidFill>
            </a:endParaRPr>
          </a:p>
          <a:p>
            <a:pPr marL="0" lvl="0" indent="0" algn="l" rtl="0">
              <a:lnSpc>
                <a:spcPct val="115000"/>
              </a:lnSpc>
              <a:spcBef>
                <a:spcPts val="0"/>
              </a:spcBef>
              <a:spcAft>
                <a:spcPts val="0"/>
              </a:spcAft>
              <a:buNone/>
            </a:pPr>
            <a:endParaRPr sz="12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rPr>
              <a:t>Also, the </a:t>
            </a:r>
            <a:r>
              <a:rPr lang="en" sz="1200" dirty="0" err="1">
                <a:solidFill>
                  <a:schemeClr val="dk1"/>
                </a:solidFill>
              </a:rPr>
              <a:t>jaccard</a:t>
            </a:r>
            <a:r>
              <a:rPr lang="en" sz="1200" dirty="0">
                <a:solidFill>
                  <a:schemeClr val="dk1"/>
                </a:solidFill>
              </a:rPr>
              <a:t> similarity between the communities is growing steadily!</a:t>
            </a:r>
            <a:endParaRPr sz="1200" dirty="0">
              <a:solidFill>
                <a:schemeClr val="dk1"/>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020557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9a3e4e9b94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9a3e4e9b94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54444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Recently, anecdotal evidence emerged showing the involvement of Russian trolls on American politics.</a:t>
            </a:r>
          </a:p>
          <a:p>
            <a:r>
              <a:rPr lang="en-US" dirty="0"/>
              <a:t>By Russian trolls we mean individuals that are payed by the Russian </a:t>
            </a:r>
            <a:r>
              <a:rPr lang="en-US" dirty="0" err="1"/>
              <a:t>governemtnet</a:t>
            </a:r>
            <a:r>
              <a:rPr lang="en-US" dirty="0"/>
              <a:t>, that possess online accounts and are involved in online discussions with the goal to push an agenda.</a:t>
            </a:r>
          </a:p>
        </p:txBody>
      </p:sp>
      <p:sp>
        <p:nvSpPr>
          <p:cNvPr id="4" name="Slide Number Placeholder 3"/>
          <p:cNvSpPr>
            <a:spLocks noGrp="1"/>
          </p:cNvSpPr>
          <p:nvPr>
            <p:ph type="sldNum" sz="quarter" idx="5"/>
          </p:nvPr>
        </p:nvSpPr>
        <p:spPr/>
        <p:txBody>
          <a:bodyPr/>
          <a:lstStyle/>
          <a:p>
            <a:fld id="{5BB4342B-A992-6D4F-A031-7822378DED93}" type="slidenum">
              <a:rPr lang="en-US" smtClean="0"/>
              <a:t>72</a:t>
            </a:fld>
            <a:endParaRPr lang="en-US"/>
          </a:p>
        </p:txBody>
      </p:sp>
    </p:spTree>
    <p:extLst>
      <p:ext uri="{BB962C8B-B14F-4D97-AF65-F5344CB8AC3E}">
        <p14:creationId xmlns:p14="http://schemas.microsoft.com/office/powerpoint/2010/main" val="4152119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hate attacks against members of the </a:t>
            </a:r>
            <a:r>
              <a:rPr lang="en-US" dirty="0" err="1"/>
              <a:t>jewish</a:t>
            </a:r>
            <a:r>
              <a:rPr lang="en-US" dirty="0"/>
              <a:t> community are on the rise.</a:t>
            </a:r>
          </a:p>
          <a:p>
            <a:r>
              <a:rPr lang="en-US" dirty="0"/>
              <a:t>According to the Anti-Defamation league, an organization that aims to combat </a:t>
            </a:r>
            <a:r>
              <a:rPr lang="en-US" dirty="0" err="1"/>
              <a:t>antisemtitism</a:t>
            </a:r>
            <a:r>
              <a:rPr lang="en-US" dirty="0"/>
              <a:t>, in 2019 we hit an all-time high </a:t>
            </a:r>
            <a:r>
              <a:rPr lang="en-US" dirty="0" err="1"/>
              <a:t>antisemitic</a:t>
            </a:r>
            <a:r>
              <a:rPr lang="en-US" dirty="0"/>
              <a:t> activity, with a rise of over 12\% compared to 2018.</a:t>
            </a:r>
          </a:p>
          <a:p>
            <a:endParaRPr lang="en-US" dirty="0"/>
          </a:p>
        </p:txBody>
      </p:sp>
      <p:sp>
        <p:nvSpPr>
          <p:cNvPr id="4" name="Slide Number Placeholder 3"/>
          <p:cNvSpPr>
            <a:spLocks noGrp="1"/>
          </p:cNvSpPr>
          <p:nvPr>
            <p:ph type="sldNum" sz="quarter" idx="5"/>
          </p:nvPr>
        </p:nvSpPr>
        <p:spPr/>
        <p:txBody>
          <a:bodyPr/>
          <a:lstStyle/>
          <a:p>
            <a:fld id="{D837E67A-DEFC-534B-B5B4-4BF0B86D3A7F}" type="slidenum">
              <a:rPr lang="en-US" smtClean="0"/>
              <a:t>47</a:t>
            </a:fld>
            <a:endParaRPr lang="en-US"/>
          </a:p>
        </p:txBody>
      </p:sp>
    </p:spTree>
    <p:extLst>
      <p:ext uri="{BB962C8B-B14F-4D97-AF65-F5344CB8AC3E}">
        <p14:creationId xmlns:p14="http://schemas.microsoft.com/office/powerpoint/2010/main" val="31131838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t>
            </a:r>
            <a:r>
              <a:rPr lang="en-US" dirty="0" err="1"/>
              <a:t>actos</a:t>
            </a:r>
            <a:r>
              <a:rPr lang="en-US" dirty="0"/>
              <a:t> are not limited to politics. We have also seen evidence of involvement in other matters like the Vaccine debate, which can have a great societal impact.</a:t>
            </a:r>
          </a:p>
        </p:txBody>
      </p:sp>
      <p:sp>
        <p:nvSpPr>
          <p:cNvPr id="4" name="Slide Number Placeholder 3"/>
          <p:cNvSpPr>
            <a:spLocks noGrp="1"/>
          </p:cNvSpPr>
          <p:nvPr>
            <p:ph type="sldNum" sz="quarter" idx="5"/>
          </p:nvPr>
        </p:nvSpPr>
        <p:spPr/>
        <p:txBody>
          <a:bodyPr/>
          <a:lstStyle/>
          <a:p>
            <a:fld id="{5BB4342B-A992-6D4F-A031-7822378DED93}" type="slidenum">
              <a:rPr lang="en-US" smtClean="0"/>
              <a:t>73</a:t>
            </a:fld>
            <a:endParaRPr lang="en-US"/>
          </a:p>
        </p:txBody>
      </p:sp>
    </p:spTree>
    <p:extLst>
      <p:ext uri="{BB962C8B-B14F-4D97-AF65-F5344CB8AC3E}">
        <p14:creationId xmlns:p14="http://schemas.microsoft.com/office/powerpoint/2010/main" val="35480171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Motivated by this, social networks like Twitter and Reddit, started looking into detecting and banning such accounts. Indeed, they managed to detect and ban some accounts, and they also released some information for other researchers.</a:t>
            </a:r>
          </a:p>
          <a:p>
            <a:pPr lvl="1"/>
            <a:endParaRPr lang="en-US" dirty="0"/>
          </a:p>
          <a:p>
            <a:pPr lvl="1"/>
            <a:r>
              <a:rPr lang="en-US" dirty="0"/>
              <a:t>On October 17, 2018, Twitter released 10M tweets from Russian and Iranian trolls</a:t>
            </a:r>
          </a:p>
          <a:p>
            <a:pPr lvl="1"/>
            <a:r>
              <a:rPr lang="en-US" dirty="0"/>
              <a:t>On April 10, 2018, Reddit released a list of 944 Russian state-sponsored accounts</a:t>
            </a:r>
          </a:p>
          <a:p>
            <a:endParaRPr lang="en-US" dirty="0"/>
          </a:p>
        </p:txBody>
      </p:sp>
      <p:sp>
        <p:nvSpPr>
          <p:cNvPr id="4" name="Slide Number Placeholder 3"/>
          <p:cNvSpPr>
            <a:spLocks noGrp="1"/>
          </p:cNvSpPr>
          <p:nvPr>
            <p:ph type="sldNum" sz="quarter" idx="5"/>
          </p:nvPr>
        </p:nvSpPr>
        <p:spPr/>
        <p:txBody>
          <a:bodyPr/>
          <a:lstStyle/>
          <a:p>
            <a:fld id="{5BB4342B-A992-6D4F-A031-7822378DED93}" type="slidenum">
              <a:rPr lang="en-US" smtClean="0"/>
              <a:t>74</a:t>
            </a:fld>
            <a:endParaRPr lang="en-US"/>
          </a:p>
        </p:txBody>
      </p:sp>
    </p:spTree>
    <p:extLst>
      <p:ext uri="{BB962C8B-B14F-4D97-AF65-F5344CB8AC3E}">
        <p14:creationId xmlns:p14="http://schemas.microsoft.com/office/powerpoint/2010/main" val="7914956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Leverage ground truth information released by Twitter and Reddit</a:t>
            </a:r>
          </a:p>
          <a:p>
            <a:pPr lvl="1"/>
            <a:r>
              <a:rPr lang="en-US" dirty="0"/>
              <a:t>On October 17, 2018, Twitter released 10M tweets from Russian and Iranian trolls</a:t>
            </a:r>
          </a:p>
          <a:p>
            <a:pPr lvl="1"/>
            <a:r>
              <a:rPr lang="en-US" dirty="0"/>
              <a:t>On April 10, 2018, Reddit released a list of 944 Russian state-sponsored accounts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BB4342B-A992-6D4F-A031-7822378DED93}" type="slidenum">
              <a:rPr lang="en-US" smtClean="0"/>
              <a:t>75</a:t>
            </a:fld>
            <a:endParaRPr lang="en-US"/>
          </a:p>
        </p:txBody>
      </p:sp>
    </p:spTree>
    <p:extLst>
      <p:ext uri="{BB962C8B-B14F-4D97-AF65-F5344CB8AC3E}">
        <p14:creationId xmlns:p14="http://schemas.microsoft.com/office/powerpoint/2010/main" val="32134626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Russian trolls on Reddit --&gt; (still small percentage. Others used for vote manipulation?)</a:t>
            </a:r>
          </a:p>
        </p:txBody>
      </p:sp>
      <p:sp>
        <p:nvSpPr>
          <p:cNvPr id="4" name="Slide Number Placeholder 3"/>
          <p:cNvSpPr>
            <a:spLocks noGrp="1"/>
          </p:cNvSpPr>
          <p:nvPr>
            <p:ph type="sldNum" sz="quarter" idx="5"/>
          </p:nvPr>
        </p:nvSpPr>
        <p:spPr/>
        <p:txBody>
          <a:bodyPr/>
          <a:lstStyle/>
          <a:p>
            <a:fld id="{5BB4342B-A992-6D4F-A031-7822378DED93}" type="slidenum">
              <a:rPr lang="en-US" smtClean="0"/>
              <a:t>86</a:t>
            </a:fld>
            <a:endParaRPr lang="en-US"/>
          </a:p>
        </p:txBody>
      </p:sp>
    </p:spTree>
    <p:extLst>
      <p:ext uri="{BB962C8B-B14F-4D97-AF65-F5344CB8AC3E}">
        <p14:creationId xmlns:p14="http://schemas.microsoft.com/office/powerpoint/2010/main" val="21836717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Russian trolls on Reddit --&gt; (still small percentage. Others used for vote manipulation?)</a:t>
            </a:r>
          </a:p>
        </p:txBody>
      </p:sp>
      <p:sp>
        <p:nvSpPr>
          <p:cNvPr id="4" name="Slide Number Placeholder 3"/>
          <p:cNvSpPr>
            <a:spLocks noGrp="1"/>
          </p:cNvSpPr>
          <p:nvPr>
            <p:ph type="sldNum" sz="quarter" idx="5"/>
          </p:nvPr>
        </p:nvSpPr>
        <p:spPr/>
        <p:txBody>
          <a:bodyPr/>
          <a:lstStyle/>
          <a:p>
            <a:fld id="{5BB4342B-A992-6D4F-A031-7822378DED93}" type="slidenum">
              <a:rPr lang="en-US" smtClean="0"/>
              <a:t>87</a:t>
            </a:fld>
            <a:endParaRPr lang="en-US"/>
          </a:p>
        </p:txBody>
      </p:sp>
    </p:spTree>
    <p:extLst>
      <p:ext uri="{BB962C8B-B14F-4D97-AF65-F5344CB8AC3E}">
        <p14:creationId xmlns:p14="http://schemas.microsoft.com/office/powerpoint/2010/main" val="17410911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Deutsch likely related to the 2017 German Federal Elections</a:t>
            </a:r>
          </a:p>
        </p:txBody>
      </p:sp>
      <p:sp>
        <p:nvSpPr>
          <p:cNvPr id="4" name="Slide Number Placeholder 3"/>
          <p:cNvSpPr>
            <a:spLocks noGrp="1"/>
          </p:cNvSpPr>
          <p:nvPr>
            <p:ph type="sldNum" sz="quarter" idx="5"/>
          </p:nvPr>
        </p:nvSpPr>
        <p:spPr/>
        <p:txBody>
          <a:bodyPr/>
          <a:lstStyle/>
          <a:p>
            <a:fld id="{5BB4342B-A992-6D4F-A031-7822378DED93}" type="slidenum">
              <a:rPr lang="en-US" smtClean="0"/>
              <a:t>88</a:t>
            </a:fld>
            <a:endParaRPr lang="en-US"/>
          </a:p>
        </p:txBody>
      </p:sp>
    </p:spTree>
    <p:extLst>
      <p:ext uri="{BB962C8B-B14F-4D97-AF65-F5344CB8AC3E}">
        <p14:creationId xmlns:p14="http://schemas.microsoft.com/office/powerpoint/2010/main" val="32712338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French the predominant language during 2014 and 2015 (</a:t>
            </a:r>
            <a:r>
              <a:rPr lang="en-US" sz="1200" kern="1200" dirty="0">
                <a:solidFill>
                  <a:schemeClr val="tx1"/>
                </a:solidFill>
                <a:effectLst/>
                <a:latin typeface="+mn-lt"/>
                <a:ea typeface="+mn-ea"/>
                <a:cs typeface="+mn-cs"/>
              </a:rPr>
              <a:t>E.g., in November, 2013 France blocked a stopgap deal related to Iran’s uranium enrichment program [26], leading to some </a:t>
            </a:r>
            <a:r>
              <a:rPr lang="en-US" sz="1200" kern="1200" dirty="0" err="1">
                <a:solidFill>
                  <a:schemeClr val="tx1"/>
                </a:solidFill>
                <a:effectLst/>
                <a:latin typeface="+mn-lt"/>
                <a:ea typeface="+mn-ea"/>
                <a:cs typeface="+mn-cs"/>
              </a:rPr>
              <a:t>ery</a:t>
            </a:r>
            <a:r>
              <a:rPr lang="en-US" sz="1200" kern="1200" dirty="0">
                <a:solidFill>
                  <a:schemeClr val="tx1"/>
                </a:solidFill>
                <a:effectLst/>
                <a:latin typeface="+mn-lt"/>
                <a:ea typeface="+mn-ea"/>
                <a:cs typeface="+mn-cs"/>
              </a:rPr>
              <a:t> rhetoric from Iran’s government. </a:t>
            </a:r>
            <a:r>
              <a:rPr lang="en-US" dirty="0"/>
              <a:t>)</a:t>
            </a:r>
          </a:p>
          <a:p>
            <a:pPr marL="228600" indent="-228600">
              <a:buAutoNum type="arabicPeriod"/>
            </a:pPr>
            <a:r>
              <a:rPr lang="en-US" dirty="0"/>
              <a:t>English and Turkish are used throughout the course of our datasets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Started using Arabic language beginning of 2016. </a:t>
            </a:r>
            <a:r>
              <a:rPr lang="en-US" sz="1200" kern="1200" dirty="0">
                <a:solidFill>
                  <a:schemeClr val="tx1"/>
                </a:solidFill>
                <a:effectLst/>
                <a:latin typeface="+mn-lt"/>
                <a:ea typeface="+mn-ea"/>
                <a:cs typeface="+mn-cs"/>
              </a:rPr>
              <a:t> it coincides with an attack on the Saudi embassy in Tehran [22], the primary reason the two countries ended diplomatic relations. </a:t>
            </a: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5BB4342B-A992-6D4F-A031-7822378DED93}" type="slidenum">
              <a:rPr lang="en-US" smtClean="0"/>
              <a:t>89</a:t>
            </a:fld>
            <a:endParaRPr lang="en-US"/>
          </a:p>
        </p:txBody>
      </p:sp>
    </p:spTree>
    <p:extLst>
      <p:ext uri="{BB962C8B-B14F-4D97-AF65-F5344CB8AC3E}">
        <p14:creationId xmlns:p14="http://schemas.microsoft.com/office/powerpoint/2010/main" val="37286390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French the predominant language during 2014 and 2015 (</a:t>
            </a:r>
            <a:r>
              <a:rPr lang="en-US" sz="1200" kern="1200" dirty="0">
                <a:solidFill>
                  <a:schemeClr val="tx1"/>
                </a:solidFill>
                <a:effectLst/>
                <a:latin typeface="+mn-lt"/>
                <a:ea typeface="+mn-ea"/>
                <a:cs typeface="+mn-cs"/>
              </a:rPr>
              <a:t>E.g., in November, 2013 France blocked a stopgap deal related to Iran’s uranium enrichment program [26], leading to some </a:t>
            </a:r>
            <a:r>
              <a:rPr lang="en-US" sz="1200" kern="1200" dirty="0" err="1">
                <a:solidFill>
                  <a:schemeClr val="tx1"/>
                </a:solidFill>
                <a:effectLst/>
                <a:latin typeface="+mn-lt"/>
                <a:ea typeface="+mn-ea"/>
                <a:cs typeface="+mn-cs"/>
              </a:rPr>
              <a:t>ery</a:t>
            </a:r>
            <a:r>
              <a:rPr lang="en-US" sz="1200" kern="1200" dirty="0">
                <a:solidFill>
                  <a:schemeClr val="tx1"/>
                </a:solidFill>
                <a:effectLst/>
                <a:latin typeface="+mn-lt"/>
                <a:ea typeface="+mn-ea"/>
                <a:cs typeface="+mn-cs"/>
              </a:rPr>
              <a:t> rhetoric from Iran’s government. </a:t>
            </a:r>
            <a:r>
              <a:rPr lang="en-US" dirty="0"/>
              <a:t>)</a:t>
            </a:r>
          </a:p>
          <a:p>
            <a:pPr marL="228600" indent="-228600">
              <a:buAutoNum type="arabicPeriod"/>
            </a:pPr>
            <a:r>
              <a:rPr lang="en-US" dirty="0"/>
              <a:t>English and Turkish are used throughout the course of our datasets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Started using Arabic language beginning of 2016. </a:t>
            </a:r>
            <a:r>
              <a:rPr lang="en-US" sz="1200" kern="1200" dirty="0">
                <a:solidFill>
                  <a:schemeClr val="tx1"/>
                </a:solidFill>
                <a:effectLst/>
                <a:latin typeface="+mn-lt"/>
                <a:ea typeface="+mn-ea"/>
                <a:cs typeface="+mn-cs"/>
              </a:rPr>
              <a:t> it coincides with an attack on the Saudi embassy in Tehran [22], the primary reason the two countries ended diplomatic relations. </a:t>
            </a: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5BB4342B-A992-6D4F-A031-7822378DED93}" type="slidenum">
              <a:rPr lang="en-US" smtClean="0"/>
              <a:t>90</a:t>
            </a:fld>
            <a:endParaRPr lang="en-US"/>
          </a:p>
        </p:txBody>
      </p:sp>
    </p:spTree>
    <p:extLst>
      <p:ext uri="{BB962C8B-B14F-4D97-AF65-F5344CB8AC3E}">
        <p14:creationId xmlns:p14="http://schemas.microsoft.com/office/powerpoint/2010/main" val="7096385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DDC6EA1-68CA-F342-8FC6-888379C62191}" type="slidenum">
              <a:rPr lang="en-US" smtClean="0"/>
              <a:t>104</a:t>
            </a:fld>
            <a:endParaRPr lang="en-US"/>
          </a:p>
        </p:txBody>
      </p:sp>
    </p:spTree>
    <p:extLst>
      <p:ext uri="{BB962C8B-B14F-4D97-AF65-F5344CB8AC3E}">
        <p14:creationId xmlns:p14="http://schemas.microsoft.com/office/powerpoint/2010/main" val="40067390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we predict that a video has been linked to on 4chan in the first place?</a:t>
            </a:r>
          </a:p>
          <a:p>
            <a:endParaRPr lang="en-US" dirty="0"/>
          </a:p>
        </p:txBody>
      </p:sp>
      <p:sp>
        <p:nvSpPr>
          <p:cNvPr id="4" name="Slide Number Placeholder 3"/>
          <p:cNvSpPr>
            <a:spLocks noGrp="1"/>
          </p:cNvSpPr>
          <p:nvPr>
            <p:ph type="sldNum" sz="quarter" idx="5"/>
          </p:nvPr>
        </p:nvSpPr>
        <p:spPr/>
        <p:txBody>
          <a:bodyPr/>
          <a:lstStyle/>
          <a:p>
            <a:fld id="{4D40856B-4950-AA49-8AC3-511CB3AC29C8}" type="slidenum">
              <a:rPr lang="en-US" smtClean="0"/>
              <a:t>114</a:t>
            </a:fld>
            <a:endParaRPr lang="en-US"/>
          </a:p>
        </p:txBody>
      </p:sp>
    </p:spTree>
    <p:extLst>
      <p:ext uri="{BB962C8B-B14F-4D97-AF65-F5344CB8AC3E}">
        <p14:creationId xmlns:p14="http://schemas.microsoft.com/office/powerpoint/2010/main" val="92828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Antisemitism is not a real-world phenomenon only! </a:t>
            </a:r>
          </a:p>
          <a:p>
            <a:r>
              <a:rPr lang="en-US" dirty="0"/>
              <a:t>It exists in an online </a:t>
            </a:r>
            <a:r>
              <a:rPr lang="en-US"/>
              <a:t>form and </a:t>
            </a:r>
            <a:r>
              <a:rPr lang="en-US" dirty="0"/>
              <a:t>it is incubated on social networks and in particular on fringe Web communities.</a:t>
            </a:r>
          </a:p>
          <a:p>
            <a:r>
              <a:rPr lang="en-US" dirty="0"/>
              <a:t>For instance, the Pittsburg synagogue shooter was radicalized on Gab, before perpetrating the deadliest attack on the Jewish community.</a:t>
            </a:r>
          </a:p>
        </p:txBody>
      </p:sp>
      <p:sp>
        <p:nvSpPr>
          <p:cNvPr id="4" name="Slide Number Placeholder 3"/>
          <p:cNvSpPr>
            <a:spLocks noGrp="1"/>
          </p:cNvSpPr>
          <p:nvPr>
            <p:ph type="sldNum" sz="quarter" idx="5"/>
          </p:nvPr>
        </p:nvSpPr>
        <p:spPr/>
        <p:txBody>
          <a:bodyPr/>
          <a:lstStyle/>
          <a:p>
            <a:fld id="{D837E67A-DEFC-534B-B5B4-4BF0B86D3A7F}" type="slidenum">
              <a:rPr lang="en-US" smtClean="0"/>
              <a:t>48</a:t>
            </a:fld>
            <a:endParaRPr lang="en-US"/>
          </a:p>
        </p:txBody>
      </p:sp>
    </p:spTree>
    <p:extLst>
      <p:ext uri="{BB962C8B-B14F-4D97-AF65-F5344CB8AC3E}">
        <p14:creationId xmlns:p14="http://schemas.microsoft.com/office/powerpoint/2010/main" val="3330045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Can we discriminate between raided and non-raided videos?</a:t>
            </a:r>
          </a:p>
          <a:p>
            <a:pPr lvl="1"/>
            <a:r>
              <a:rPr lang="en-US" dirty="0"/>
              <a:t>Regardless if the video was linked to on 4chan or just randomly sampled</a:t>
            </a:r>
          </a:p>
          <a:p>
            <a:endParaRPr lang="en-US" dirty="0"/>
          </a:p>
        </p:txBody>
      </p:sp>
      <p:sp>
        <p:nvSpPr>
          <p:cNvPr id="4" name="Slide Number Placeholder 3"/>
          <p:cNvSpPr>
            <a:spLocks noGrp="1"/>
          </p:cNvSpPr>
          <p:nvPr>
            <p:ph type="sldNum" sz="quarter" idx="5"/>
          </p:nvPr>
        </p:nvSpPr>
        <p:spPr/>
        <p:txBody>
          <a:bodyPr/>
          <a:lstStyle/>
          <a:p>
            <a:fld id="{4D40856B-4950-AA49-8AC3-511CB3AC29C8}" type="slidenum">
              <a:rPr lang="en-US" smtClean="0"/>
              <a:t>115</a:t>
            </a:fld>
            <a:endParaRPr lang="en-US"/>
          </a:p>
        </p:txBody>
      </p:sp>
    </p:spTree>
    <p:extLst>
      <p:ext uri="{BB962C8B-B14F-4D97-AF65-F5344CB8AC3E}">
        <p14:creationId xmlns:p14="http://schemas.microsoft.com/office/powerpoint/2010/main" val="33438407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we predict if a video linked to on 4chan will be raided?</a:t>
            </a:r>
          </a:p>
          <a:p>
            <a:endParaRPr lang="en-US" dirty="0"/>
          </a:p>
        </p:txBody>
      </p:sp>
      <p:sp>
        <p:nvSpPr>
          <p:cNvPr id="4" name="Slide Number Placeholder 3"/>
          <p:cNvSpPr>
            <a:spLocks noGrp="1"/>
          </p:cNvSpPr>
          <p:nvPr>
            <p:ph type="sldNum" sz="quarter" idx="5"/>
          </p:nvPr>
        </p:nvSpPr>
        <p:spPr/>
        <p:txBody>
          <a:bodyPr/>
          <a:lstStyle/>
          <a:p>
            <a:fld id="{4D40856B-4950-AA49-8AC3-511CB3AC29C8}" type="slidenum">
              <a:rPr lang="en-US" smtClean="0"/>
              <a:t>116</a:t>
            </a:fld>
            <a:endParaRPr lang="en-US"/>
          </a:p>
        </p:txBody>
      </p:sp>
    </p:spTree>
    <p:extLst>
      <p:ext uri="{BB962C8B-B14F-4D97-AF65-F5344CB8AC3E}">
        <p14:creationId xmlns:p14="http://schemas.microsoft.com/office/powerpoint/2010/main" val="1181825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these facts, antisemitism is not a new problem. There are numerous organizations that study this issue over the past decades.</a:t>
            </a:r>
          </a:p>
          <a:p>
            <a:r>
              <a:rPr lang="en-US" dirty="0"/>
              <a:t>Some examples include the Anti-Defamation league and the Southern Poverty Law center.</a:t>
            </a:r>
          </a:p>
          <a:p>
            <a:r>
              <a:rPr lang="en-US" dirty="0"/>
              <a:t>These organization has a lot of historical knowledge and are experts on the issue of antisemitism. </a:t>
            </a:r>
          </a:p>
          <a:p>
            <a:r>
              <a:rPr lang="en-US" dirty="0"/>
              <a:t>However, their approach is not ideal in the online world. </a:t>
            </a:r>
          </a:p>
          <a:p>
            <a:r>
              <a:rPr lang="en-US" dirty="0"/>
              <a:t>This is because they mainly rely on human analysts that qualitatively analyze the issue of antisemitism.</a:t>
            </a:r>
          </a:p>
          <a:p>
            <a:r>
              <a:rPr lang="en-US" dirty="0"/>
              <a:t>This approach faces many challenges on the online world since it does not scale, it is slow, and perhaps more importantly, it is hard to deal with emerging trends like the introduction of new coded language in a timely manner.</a:t>
            </a:r>
          </a:p>
        </p:txBody>
      </p:sp>
      <p:sp>
        <p:nvSpPr>
          <p:cNvPr id="4" name="Slide Number Placeholder 3"/>
          <p:cNvSpPr>
            <a:spLocks noGrp="1"/>
          </p:cNvSpPr>
          <p:nvPr>
            <p:ph type="sldNum" sz="quarter" idx="5"/>
          </p:nvPr>
        </p:nvSpPr>
        <p:spPr/>
        <p:txBody>
          <a:bodyPr/>
          <a:lstStyle/>
          <a:p>
            <a:fld id="{F3427393-3C15-D742-B0E5-BD7AC3F69B51}" type="slidenum">
              <a:rPr lang="en-US" smtClean="0"/>
              <a:t>49</a:t>
            </a:fld>
            <a:endParaRPr lang="en-US"/>
          </a:p>
        </p:txBody>
      </p:sp>
    </p:spTree>
    <p:extLst>
      <p:ext uri="{BB962C8B-B14F-4D97-AF65-F5344CB8AC3E}">
        <p14:creationId xmlns:p14="http://schemas.microsoft.com/office/powerpoint/2010/main" val="209049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question here is what can we really do about this, as computer scientists?</a:t>
            </a:r>
          </a:p>
          <a:p>
            <a:endParaRPr lang="en-US" dirty="0"/>
          </a:p>
          <a:p>
            <a:r>
              <a:rPr lang="en-US" dirty="0"/>
              <a:t>In this work, we propose the use of data-driven quantitative methods to understand both Antisemitic language and </a:t>
            </a:r>
            <a:r>
              <a:rPr lang="en-US" dirty="0" err="1"/>
              <a:t>antisemitic</a:t>
            </a:r>
            <a:r>
              <a:rPr lang="en-US" dirty="0"/>
              <a:t> memes.</a:t>
            </a:r>
          </a:p>
          <a:p>
            <a:endParaRPr lang="en-US" dirty="0"/>
          </a:p>
          <a:p>
            <a:r>
              <a:rPr lang="en-US" dirty="0"/>
              <a:t>To this, we collect two large scale datasets from two fringe Web communities between July 2016 and January 2018.</a:t>
            </a:r>
          </a:p>
          <a:p>
            <a:endParaRPr lang="en-US" dirty="0"/>
          </a:p>
          <a:p>
            <a:r>
              <a:rPr lang="en-US" dirty="0"/>
              <a:t>Specifically, we collect 67M posts and 5.8M images from 4chan Politically Incorrect board and 35M posts and 1M images from Gab.</a:t>
            </a:r>
          </a:p>
          <a:p>
            <a:endParaRPr lang="en-US" dirty="0"/>
          </a:p>
        </p:txBody>
      </p:sp>
      <p:sp>
        <p:nvSpPr>
          <p:cNvPr id="4" name="Slide Number Placeholder 3"/>
          <p:cNvSpPr>
            <a:spLocks noGrp="1"/>
          </p:cNvSpPr>
          <p:nvPr>
            <p:ph type="sldNum" sz="quarter" idx="5"/>
          </p:nvPr>
        </p:nvSpPr>
        <p:spPr/>
        <p:txBody>
          <a:bodyPr/>
          <a:lstStyle/>
          <a:p>
            <a:fld id="{D837E67A-DEFC-534B-B5B4-4BF0B86D3A7F}" type="slidenum">
              <a:rPr lang="en-US" smtClean="0"/>
              <a:t>50</a:t>
            </a:fld>
            <a:endParaRPr lang="en-US"/>
          </a:p>
        </p:txBody>
      </p:sp>
    </p:spTree>
    <p:extLst>
      <p:ext uri="{BB962C8B-B14F-4D97-AF65-F5344CB8AC3E}">
        <p14:creationId xmlns:p14="http://schemas.microsoft.com/office/powerpoint/2010/main" val="3563609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B8029E-AAE2-024A-9A30-9FB0C1922BE3}" type="slidenum">
              <a:rPr lang="en-US" smtClean="0"/>
              <a:t>51</a:t>
            </a:fld>
            <a:endParaRPr lang="en-US"/>
          </a:p>
        </p:txBody>
      </p:sp>
    </p:spTree>
    <p:extLst>
      <p:ext uri="{BB962C8B-B14F-4D97-AF65-F5344CB8AC3E}">
        <p14:creationId xmlns:p14="http://schemas.microsoft.com/office/powerpoint/2010/main" val="53586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B8029E-AAE2-024A-9A30-9FB0C1922BE3}" type="slidenum">
              <a:rPr lang="en-US" smtClean="0"/>
              <a:t>52</a:t>
            </a:fld>
            <a:endParaRPr lang="en-US"/>
          </a:p>
        </p:txBody>
      </p:sp>
    </p:spTree>
    <p:extLst>
      <p:ext uri="{BB962C8B-B14F-4D97-AF65-F5344CB8AC3E}">
        <p14:creationId xmlns:p14="http://schemas.microsoft.com/office/powerpoint/2010/main" val="1390788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our work on understanding Antisemitic imagery.</a:t>
            </a:r>
          </a:p>
          <a:p>
            <a:endParaRPr lang="en-US" dirty="0"/>
          </a:p>
          <a:p>
            <a:r>
              <a:rPr lang="en-US" dirty="0"/>
              <a:t>In this work, we re-use an image analysis pipeline presented at IMC 2018. The pipeline uses perceptual hashing and clustering technique to group together images according to their visual peculiarities. Then it uses ground truth data from Know Your Meme, an encyclopedia of memes, to annotate the clusters.</a:t>
            </a:r>
          </a:p>
          <a:p>
            <a:endParaRPr lang="en-US" dirty="0"/>
          </a:p>
          <a:p>
            <a:r>
              <a:rPr lang="en-US" dirty="0"/>
              <a:t>In this work, we focus on a specific meme called the Happy merchant meme. This meme shows a manipulative caricature of a </a:t>
            </a:r>
            <a:r>
              <a:rPr lang="en-US" dirty="0" err="1"/>
              <a:t>jew</a:t>
            </a:r>
            <a:r>
              <a:rPr lang="en-US" dirty="0"/>
              <a:t> and it is a highly offensive meme towards members of the </a:t>
            </a:r>
            <a:r>
              <a:rPr lang="en-US" dirty="0" err="1"/>
              <a:t>jewish</a:t>
            </a:r>
            <a:r>
              <a:rPr lang="en-US" dirty="0"/>
              <a:t> community.</a:t>
            </a:r>
          </a:p>
        </p:txBody>
      </p:sp>
      <p:sp>
        <p:nvSpPr>
          <p:cNvPr id="4" name="Slide Number Placeholder 3"/>
          <p:cNvSpPr>
            <a:spLocks noGrp="1"/>
          </p:cNvSpPr>
          <p:nvPr>
            <p:ph type="sldNum" sz="quarter" idx="5"/>
          </p:nvPr>
        </p:nvSpPr>
        <p:spPr/>
        <p:txBody>
          <a:bodyPr/>
          <a:lstStyle/>
          <a:p>
            <a:fld id="{D837E67A-DEFC-534B-B5B4-4BF0B86D3A7F}" type="slidenum">
              <a:rPr lang="en-US" smtClean="0"/>
              <a:t>60</a:t>
            </a:fld>
            <a:endParaRPr lang="en-US"/>
          </a:p>
        </p:txBody>
      </p:sp>
    </p:spTree>
    <p:extLst>
      <p:ext uri="{BB962C8B-B14F-4D97-AF65-F5344CB8AC3E}">
        <p14:creationId xmlns:p14="http://schemas.microsoft.com/office/powerpoint/2010/main" val="3632367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idea of the pipeline is that we want to group visually similar images together, and each group will represent a variant of a meme. To achieve this, we use clustering techniques and an algorithm called perceptual hashing that captures how images look.</a:t>
            </a:r>
          </a:p>
        </p:txBody>
      </p:sp>
      <p:sp>
        <p:nvSpPr>
          <p:cNvPr id="4" name="Slide Number Placeholder 3"/>
          <p:cNvSpPr>
            <a:spLocks noGrp="1"/>
          </p:cNvSpPr>
          <p:nvPr>
            <p:ph type="sldNum" sz="quarter" idx="10"/>
          </p:nvPr>
        </p:nvSpPr>
        <p:spPr/>
        <p:txBody>
          <a:bodyPr/>
          <a:lstStyle/>
          <a:p>
            <a:fld id="{4DDC6EA1-68CA-F342-8FC6-888379C62191}" type="slidenum">
              <a:rPr lang="en-US" smtClean="0"/>
              <a:t>61</a:t>
            </a:fld>
            <a:endParaRPr lang="en-US"/>
          </a:p>
        </p:txBody>
      </p:sp>
    </p:spTree>
    <p:extLst>
      <p:ext uri="{BB962C8B-B14F-4D97-AF65-F5344CB8AC3E}">
        <p14:creationId xmlns:p14="http://schemas.microsoft.com/office/powerpoint/2010/main" val="2224878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394B7-9B67-46F5-A5F1-71F0167F895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F47166-71B6-4B40-BAE8-F7EA4B47B0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440C66-A6F3-409C-B7DD-CF2F18285EA1}"/>
              </a:ext>
            </a:extLst>
          </p:cNvPr>
          <p:cNvSpPr>
            <a:spLocks noGrp="1"/>
          </p:cNvSpPr>
          <p:nvPr>
            <p:ph type="dt" sz="half" idx="10"/>
          </p:nvPr>
        </p:nvSpPr>
        <p:spPr/>
        <p:txBody>
          <a:bodyPr/>
          <a:lstStyle/>
          <a:p>
            <a:r>
              <a:rPr lang="en-US"/>
              <a:t>3/21/2022</a:t>
            </a:r>
          </a:p>
        </p:txBody>
      </p:sp>
      <p:sp>
        <p:nvSpPr>
          <p:cNvPr id="5" name="Footer Placeholder 4">
            <a:extLst>
              <a:ext uri="{FF2B5EF4-FFF2-40B4-BE49-F238E27FC236}">
                <a16:creationId xmlns:a16="http://schemas.microsoft.com/office/drawing/2014/main" id="{4FF42C3A-C10D-49B4-8750-D1847C891A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31B477-E3C5-42D3-97E8-B9D62447BFE7}"/>
              </a:ext>
            </a:extLst>
          </p:cNvPr>
          <p:cNvSpPr>
            <a:spLocks noGrp="1"/>
          </p:cNvSpPr>
          <p:nvPr>
            <p:ph type="sldNum" sz="quarter" idx="12"/>
          </p:nvPr>
        </p:nvSpPr>
        <p:spPr/>
        <p:txBody>
          <a:bodyPr/>
          <a:lstStyle/>
          <a:p>
            <a:fld id="{23E03851-EE6D-4063-8020-2321602AFB5A}" type="slidenum">
              <a:rPr lang="en-US" smtClean="0"/>
              <a:t>‹#›</a:t>
            </a:fld>
            <a:endParaRPr lang="en-US"/>
          </a:p>
        </p:txBody>
      </p:sp>
    </p:spTree>
    <p:extLst>
      <p:ext uri="{BB962C8B-B14F-4D97-AF65-F5344CB8AC3E}">
        <p14:creationId xmlns:p14="http://schemas.microsoft.com/office/powerpoint/2010/main" val="3693187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74207-4EAA-4009-B7B5-B02761A594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88E29F-8927-4686-83F5-9B58574718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E4AA1E-FD3A-4C07-8449-C86374F4DADD}"/>
              </a:ext>
            </a:extLst>
          </p:cNvPr>
          <p:cNvSpPr>
            <a:spLocks noGrp="1"/>
          </p:cNvSpPr>
          <p:nvPr>
            <p:ph type="dt" sz="half" idx="10"/>
          </p:nvPr>
        </p:nvSpPr>
        <p:spPr/>
        <p:txBody>
          <a:bodyPr/>
          <a:lstStyle/>
          <a:p>
            <a:r>
              <a:rPr lang="en-US"/>
              <a:t>3/21/2022</a:t>
            </a:r>
          </a:p>
        </p:txBody>
      </p:sp>
      <p:sp>
        <p:nvSpPr>
          <p:cNvPr id="5" name="Footer Placeholder 4">
            <a:extLst>
              <a:ext uri="{FF2B5EF4-FFF2-40B4-BE49-F238E27FC236}">
                <a16:creationId xmlns:a16="http://schemas.microsoft.com/office/drawing/2014/main" id="{D820949F-42A5-41D7-A4A2-D3458DBB7D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201471-3B8E-4565-89AE-FEF86DE09EE5}"/>
              </a:ext>
            </a:extLst>
          </p:cNvPr>
          <p:cNvSpPr>
            <a:spLocks noGrp="1"/>
          </p:cNvSpPr>
          <p:nvPr>
            <p:ph type="sldNum" sz="quarter" idx="12"/>
          </p:nvPr>
        </p:nvSpPr>
        <p:spPr/>
        <p:txBody>
          <a:bodyPr/>
          <a:lstStyle/>
          <a:p>
            <a:fld id="{23E03851-EE6D-4063-8020-2321602AFB5A}" type="slidenum">
              <a:rPr lang="en-US" smtClean="0"/>
              <a:t>‹#›</a:t>
            </a:fld>
            <a:endParaRPr lang="en-US"/>
          </a:p>
        </p:txBody>
      </p:sp>
    </p:spTree>
    <p:extLst>
      <p:ext uri="{BB962C8B-B14F-4D97-AF65-F5344CB8AC3E}">
        <p14:creationId xmlns:p14="http://schemas.microsoft.com/office/powerpoint/2010/main" val="688652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C9F8F3-211B-46BE-B6C4-532784B813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6D55446-3E0E-4E37-AA4D-D8770CEEC28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CC0F75-3C0A-4253-B786-BAE57FCF58C0}"/>
              </a:ext>
            </a:extLst>
          </p:cNvPr>
          <p:cNvSpPr>
            <a:spLocks noGrp="1"/>
          </p:cNvSpPr>
          <p:nvPr>
            <p:ph type="dt" sz="half" idx="10"/>
          </p:nvPr>
        </p:nvSpPr>
        <p:spPr/>
        <p:txBody>
          <a:bodyPr/>
          <a:lstStyle/>
          <a:p>
            <a:r>
              <a:rPr lang="en-US"/>
              <a:t>3/21/2022</a:t>
            </a:r>
          </a:p>
        </p:txBody>
      </p:sp>
      <p:sp>
        <p:nvSpPr>
          <p:cNvPr id="5" name="Footer Placeholder 4">
            <a:extLst>
              <a:ext uri="{FF2B5EF4-FFF2-40B4-BE49-F238E27FC236}">
                <a16:creationId xmlns:a16="http://schemas.microsoft.com/office/drawing/2014/main" id="{C11037EA-ACDF-4D6A-B7A1-727AA507B2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3B24BD-21DE-4AA3-8DAC-6242844D37A9}"/>
              </a:ext>
            </a:extLst>
          </p:cNvPr>
          <p:cNvSpPr>
            <a:spLocks noGrp="1"/>
          </p:cNvSpPr>
          <p:nvPr>
            <p:ph type="sldNum" sz="quarter" idx="12"/>
          </p:nvPr>
        </p:nvSpPr>
        <p:spPr/>
        <p:txBody>
          <a:bodyPr/>
          <a:lstStyle/>
          <a:p>
            <a:fld id="{23E03851-EE6D-4063-8020-2321602AFB5A}" type="slidenum">
              <a:rPr lang="en-US" smtClean="0"/>
              <a:t>‹#›</a:t>
            </a:fld>
            <a:endParaRPr lang="en-US"/>
          </a:p>
        </p:txBody>
      </p:sp>
    </p:spTree>
    <p:extLst>
      <p:ext uri="{BB962C8B-B14F-4D97-AF65-F5344CB8AC3E}">
        <p14:creationId xmlns:p14="http://schemas.microsoft.com/office/powerpoint/2010/main" val="1614036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501472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4923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910EE-5A88-4D30-965B-615FA0C1F1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47976B-D90A-4C95-8DB3-F386797387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EFA1EF-1F77-4432-9490-479D29241E52}"/>
              </a:ext>
            </a:extLst>
          </p:cNvPr>
          <p:cNvSpPr>
            <a:spLocks noGrp="1"/>
          </p:cNvSpPr>
          <p:nvPr>
            <p:ph type="dt" sz="half" idx="10"/>
          </p:nvPr>
        </p:nvSpPr>
        <p:spPr/>
        <p:txBody>
          <a:bodyPr/>
          <a:lstStyle/>
          <a:p>
            <a:r>
              <a:rPr lang="en-US"/>
              <a:t>3/21/2022</a:t>
            </a:r>
          </a:p>
        </p:txBody>
      </p:sp>
      <p:sp>
        <p:nvSpPr>
          <p:cNvPr id="5" name="Footer Placeholder 4">
            <a:extLst>
              <a:ext uri="{FF2B5EF4-FFF2-40B4-BE49-F238E27FC236}">
                <a16:creationId xmlns:a16="http://schemas.microsoft.com/office/drawing/2014/main" id="{F04C2D71-D6E2-4D25-BF31-C9193345A3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08D8D8-961A-49BC-8979-8DDF55A68742}"/>
              </a:ext>
            </a:extLst>
          </p:cNvPr>
          <p:cNvSpPr>
            <a:spLocks noGrp="1"/>
          </p:cNvSpPr>
          <p:nvPr>
            <p:ph type="sldNum" sz="quarter" idx="12"/>
          </p:nvPr>
        </p:nvSpPr>
        <p:spPr/>
        <p:txBody>
          <a:bodyPr/>
          <a:lstStyle/>
          <a:p>
            <a:fld id="{23E03851-EE6D-4063-8020-2321602AFB5A}" type="slidenum">
              <a:rPr lang="en-US" smtClean="0"/>
              <a:t>‹#›</a:t>
            </a:fld>
            <a:endParaRPr lang="en-US"/>
          </a:p>
        </p:txBody>
      </p:sp>
    </p:spTree>
    <p:extLst>
      <p:ext uri="{BB962C8B-B14F-4D97-AF65-F5344CB8AC3E}">
        <p14:creationId xmlns:p14="http://schemas.microsoft.com/office/powerpoint/2010/main" val="2726110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E30D3-FAF7-4AD3-80D1-034AD29E16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05CBADC-A32F-4843-8C82-19DE3DF41A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8D93A20-620E-4FF6-A841-415ED2E5F40F}"/>
              </a:ext>
            </a:extLst>
          </p:cNvPr>
          <p:cNvSpPr>
            <a:spLocks noGrp="1"/>
          </p:cNvSpPr>
          <p:nvPr>
            <p:ph type="dt" sz="half" idx="10"/>
          </p:nvPr>
        </p:nvSpPr>
        <p:spPr/>
        <p:txBody>
          <a:bodyPr/>
          <a:lstStyle/>
          <a:p>
            <a:r>
              <a:rPr lang="en-US"/>
              <a:t>3/21/2022</a:t>
            </a:r>
          </a:p>
        </p:txBody>
      </p:sp>
      <p:sp>
        <p:nvSpPr>
          <p:cNvPr id="5" name="Footer Placeholder 4">
            <a:extLst>
              <a:ext uri="{FF2B5EF4-FFF2-40B4-BE49-F238E27FC236}">
                <a16:creationId xmlns:a16="http://schemas.microsoft.com/office/drawing/2014/main" id="{3EAC8E6A-36E4-4700-B436-4E5DA82955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3B0B92-999D-4A73-A09E-53EC3E4641B8}"/>
              </a:ext>
            </a:extLst>
          </p:cNvPr>
          <p:cNvSpPr>
            <a:spLocks noGrp="1"/>
          </p:cNvSpPr>
          <p:nvPr>
            <p:ph type="sldNum" sz="quarter" idx="12"/>
          </p:nvPr>
        </p:nvSpPr>
        <p:spPr/>
        <p:txBody>
          <a:bodyPr/>
          <a:lstStyle/>
          <a:p>
            <a:fld id="{23E03851-EE6D-4063-8020-2321602AFB5A}" type="slidenum">
              <a:rPr lang="en-US" smtClean="0"/>
              <a:t>‹#›</a:t>
            </a:fld>
            <a:endParaRPr lang="en-US"/>
          </a:p>
        </p:txBody>
      </p:sp>
    </p:spTree>
    <p:extLst>
      <p:ext uri="{BB962C8B-B14F-4D97-AF65-F5344CB8AC3E}">
        <p14:creationId xmlns:p14="http://schemas.microsoft.com/office/powerpoint/2010/main" val="2487777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35AF-5B04-4C1B-BE70-9EB546EEA1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49326A-8A37-4A2D-9F9B-FD221C0647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EA1A9B-48E5-49F8-B6A5-D4815D06A5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E2388A7-941A-4344-9E85-A67787EB2ECE}"/>
              </a:ext>
            </a:extLst>
          </p:cNvPr>
          <p:cNvSpPr>
            <a:spLocks noGrp="1"/>
          </p:cNvSpPr>
          <p:nvPr>
            <p:ph type="dt" sz="half" idx="10"/>
          </p:nvPr>
        </p:nvSpPr>
        <p:spPr/>
        <p:txBody>
          <a:bodyPr/>
          <a:lstStyle/>
          <a:p>
            <a:r>
              <a:rPr lang="en-US"/>
              <a:t>3/21/2022</a:t>
            </a:r>
          </a:p>
        </p:txBody>
      </p:sp>
      <p:sp>
        <p:nvSpPr>
          <p:cNvPr id="6" name="Footer Placeholder 5">
            <a:extLst>
              <a:ext uri="{FF2B5EF4-FFF2-40B4-BE49-F238E27FC236}">
                <a16:creationId xmlns:a16="http://schemas.microsoft.com/office/drawing/2014/main" id="{BFF491F9-F22D-429D-A648-FFB8F80355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45F581-B504-4BDD-BBA8-861AF9545BA2}"/>
              </a:ext>
            </a:extLst>
          </p:cNvPr>
          <p:cNvSpPr>
            <a:spLocks noGrp="1"/>
          </p:cNvSpPr>
          <p:nvPr>
            <p:ph type="sldNum" sz="quarter" idx="12"/>
          </p:nvPr>
        </p:nvSpPr>
        <p:spPr/>
        <p:txBody>
          <a:bodyPr/>
          <a:lstStyle/>
          <a:p>
            <a:fld id="{23E03851-EE6D-4063-8020-2321602AFB5A}" type="slidenum">
              <a:rPr lang="en-US" smtClean="0"/>
              <a:t>‹#›</a:t>
            </a:fld>
            <a:endParaRPr lang="en-US"/>
          </a:p>
        </p:txBody>
      </p:sp>
    </p:spTree>
    <p:extLst>
      <p:ext uri="{BB962C8B-B14F-4D97-AF65-F5344CB8AC3E}">
        <p14:creationId xmlns:p14="http://schemas.microsoft.com/office/powerpoint/2010/main" val="68702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165CE-0B59-4F1D-837C-76F5FC8EC38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E84E28A-BD9F-4413-B792-97337A92B4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047CF1-D1D6-4E06-AA90-1A000B53F2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EA77FC-8F3A-42DE-9439-D55D52272E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93F368-466C-486D-9D10-7B3BFAE0B5F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B06B10-E8C3-402A-B23D-7C93DD99B5FC}"/>
              </a:ext>
            </a:extLst>
          </p:cNvPr>
          <p:cNvSpPr>
            <a:spLocks noGrp="1"/>
          </p:cNvSpPr>
          <p:nvPr>
            <p:ph type="dt" sz="half" idx="10"/>
          </p:nvPr>
        </p:nvSpPr>
        <p:spPr/>
        <p:txBody>
          <a:bodyPr/>
          <a:lstStyle/>
          <a:p>
            <a:r>
              <a:rPr lang="en-US"/>
              <a:t>3/21/2022</a:t>
            </a:r>
          </a:p>
        </p:txBody>
      </p:sp>
      <p:sp>
        <p:nvSpPr>
          <p:cNvPr id="8" name="Footer Placeholder 7">
            <a:extLst>
              <a:ext uri="{FF2B5EF4-FFF2-40B4-BE49-F238E27FC236}">
                <a16:creationId xmlns:a16="http://schemas.microsoft.com/office/drawing/2014/main" id="{0370B4F6-8527-4E1D-8F4C-A3329C5D377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42B71A1-C5FE-43A5-BC2B-D67ABCFD0368}"/>
              </a:ext>
            </a:extLst>
          </p:cNvPr>
          <p:cNvSpPr>
            <a:spLocks noGrp="1"/>
          </p:cNvSpPr>
          <p:nvPr>
            <p:ph type="sldNum" sz="quarter" idx="12"/>
          </p:nvPr>
        </p:nvSpPr>
        <p:spPr/>
        <p:txBody>
          <a:bodyPr/>
          <a:lstStyle/>
          <a:p>
            <a:fld id="{23E03851-EE6D-4063-8020-2321602AFB5A}" type="slidenum">
              <a:rPr lang="en-US" smtClean="0"/>
              <a:t>‹#›</a:t>
            </a:fld>
            <a:endParaRPr lang="en-US"/>
          </a:p>
        </p:txBody>
      </p:sp>
    </p:spTree>
    <p:extLst>
      <p:ext uri="{BB962C8B-B14F-4D97-AF65-F5344CB8AC3E}">
        <p14:creationId xmlns:p14="http://schemas.microsoft.com/office/powerpoint/2010/main" val="2042519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0A5F4-72AD-460E-BBDF-D8DBA6F998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AB9E15F-9D90-4135-BD83-9D3D99848F1E}"/>
              </a:ext>
            </a:extLst>
          </p:cNvPr>
          <p:cNvSpPr>
            <a:spLocks noGrp="1"/>
          </p:cNvSpPr>
          <p:nvPr>
            <p:ph type="dt" sz="half" idx="10"/>
          </p:nvPr>
        </p:nvSpPr>
        <p:spPr/>
        <p:txBody>
          <a:bodyPr/>
          <a:lstStyle/>
          <a:p>
            <a:r>
              <a:rPr lang="en-US"/>
              <a:t>3/21/2022</a:t>
            </a:r>
          </a:p>
        </p:txBody>
      </p:sp>
      <p:sp>
        <p:nvSpPr>
          <p:cNvPr id="4" name="Footer Placeholder 3">
            <a:extLst>
              <a:ext uri="{FF2B5EF4-FFF2-40B4-BE49-F238E27FC236}">
                <a16:creationId xmlns:a16="http://schemas.microsoft.com/office/drawing/2014/main" id="{B4E747F0-BE96-40F2-8C05-C57FC708668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BAE6A3-CF3E-4D38-B263-C267852DF876}"/>
              </a:ext>
            </a:extLst>
          </p:cNvPr>
          <p:cNvSpPr>
            <a:spLocks noGrp="1"/>
          </p:cNvSpPr>
          <p:nvPr>
            <p:ph type="sldNum" sz="quarter" idx="12"/>
          </p:nvPr>
        </p:nvSpPr>
        <p:spPr/>
        <p:txBody>
          <a:bodyPr/>
          <a:lstStyle/>
          <a:p>
            <a:fld id="{23E03851-EE6D-4063-8020-2321602AFB5A}" type="slidenum">
              <a:rPr lang="en-US" smtClean="0"/>
              <a:t>‹#›</a:t>
            </a:fld>
            <a:endParaRPr lang="en-US"/>
          </a:p>
        </p:txBody>
      </p:sp>
    </p:spTree>
    <p:extLst>
      <p:ext uri="{BB962C8B-B14F-4D97-AF65-F5344CB8AC3E}">
        <p14:creationId xmlns:p14="http://schemas.microsoft.com/office/powerpoint/2010/main" val="1487261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D7EEB9-E2C6-4559-9888-DF8EE7F520E5}"/>
              </a:ext>
            </a:extLst>
          </p:cNvPr>
          <p:cNvSpPr>
            <a:spLocks noGrp="1"/>
          </p:cNvSpPr>
          <p:nvPr>
            <p:ph type="dt" sz="half" idx="10"/>
          </p:nvPr>
        </p:nvSpPr>
        <p:spPr/>
        <p:txBody>
          <a:bodyPr/>
          <a:lstStyle/>
          <a:p>
            <a:r>
              <a:rPr lang="en-US"/>
              <a:t>3/21/2022</a:t>
            </a:r>
          </a:p>
        </p:txBody>
      </p:sp>
      <p:sp>
        <p:nvSpPr>
          <p:cNvPr id="3" name="Footer Placeholder 2">
            <a:extLst>
              <a:ext uri="{FF2B5EF4-FFF2-40B4-BE49-F238E27FC236}">
                <a16:creationId xmlns:a16="http://schemas.microsoft.com/office/drawing/2014/main" id="{D71DE18F-E410-4F7C-B890-AB3BE427E2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86F848-CF46-4A60-B784-CFE7306F3B1D}"/>
              </a:ext>
            </a:extLst>
          </p:cNvPr>
          <p:cNvSpPr>
            <a:spLocks noGrp="1"/>
          </p:cNvSpPr>
          <p:nvPr>
            <p:ph type="sldNum" sz="quarter" idx="12"/>
          </p:nvPr>
        </p:nvSpPr>
        <p:spPr/>
        <p:txBody>
          <a:bodyPr/>
          <a:lstStyle/>
          <a:p>
            <a:fld id="{23E03851-EE6D-4063-8020-2321602AFB5A}" type="slidenum">
              <a:rPr lang="en-US" smtClean="0"/>
              <a:t>‹#›</a:t>
            </a:fld>
            <a:endParaRPr lang="en-US"/>
          </a:p>
        </p:txBody>
      </p:sp>
    </p:spTree>
    <p:extLst>
      <p:ext uri="{BB962C8B-B14F-4D97-AF65-F5344CB8AC3E}">
        <p14:creationId xmlns:p14="http://schemas.microsoft.com/office/powerpoint/2010/main" val="3068269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F6B7B-6922-4B23-B1ED-72D241B982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52DA2EC-B506-4D77-A1E8-36A791A829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9F6C4D5-2909-477E-ACBA-526E13D4DA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BA4A17-5158-4E12-8A80-DB8EA59FF434}"/>
              </a:ext>
            </a:extLst>
          </p:cNvPr>
          <p:cNvSpPr>
            <a:spLocks noGrp="1"/>
          </p:cNvSpPr>
          <p:nvPr>
            <p:ph type="dt" sz="half" idx="10"/>
          </p:nvPr>
        </p:nvSpPr>
        <p:spPr/>
        <p:txBody>
          <a:bodyPr/>
          <a:lstStyle/>
          <a:p>
            <a:r>
              <a:rPr lang="en-US"/>
              <a:t>3/21/2022</a:t>
            </a:r>
          </a:p>
        </p:txBody>
      </p:sp>
      <p:sp>
        <p:nvSpPr>
          <p:cNvPr id="6" name="Footer Placeholder 5">
            <a:extLst>
              <a:ext uri="{FF2B5EF4-FFF2-40B4-BE49-F238E27FC236}">
                <a16:creationId xmlns:a16="http://schemas.microsoft.com/office/drawing/2014/main" id="{1B15FA98-6DE2-47F4-BD3E-9FE1E1D950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E4E63B-6594-4E60-B72A-5E2A6C45A998}"/>
              </a:ext>
            </a:extLst>
          </p:cNvPr>
          <p:cNvSpPr>
            <a:spLocks noGrp="1"/>
          </p:cNvSpPr>
          <p:nvPr>
            <p:ph type="sldNum" sz="quarter" idx="12"/>
          </p:nvPr>
        </p:nvSpPr>
        <p:spPr/>
        <p:txBody>
          <a:bodyPr/>
          <a:lstStyle/>
          <a:p>
            <a:fld id="{23E03851-EE6D-4063-8020-2321602AFB5A}" type="slidenum">
              <a:rPr lang="en-US" smtClean="0"/>
              <a:t>‹#›</a:t>
            </a:fld>
            <a:endParaRPr lang="en-US"/>
          </a:p>
        </p:txBody>
      </p:sp>
    </p:spTree>
    <p:extLst>
      <p:ext uri="{BB962C8B-B14F-4D97-AF65-F5344CB8AC3E}">
        <p14:creationId xmlns:p14="http://schemas.microsoft.com/office/powerpoint/2010/main" val="1829848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2281E-CB95-4EFD-9A97-43D4B9B416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3C5C15-0D57-49FF-8FCF-20B9877E2E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7AFFA27-E6A5-4455-8164-D025FFF1C7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D83773-D8A2-497A-BD6F-F463DE10F0D4}"/>
              </a:ext>
            </a:extLst>
          </p:cNvPr>
          <p:cNvSpPr>
            <a:spLocks noGrp="1"/>
          </p:cNvSpPr>
          <p:nvPr>
            <p:ph type="dt" sz="half" idx="10"/>
          </p:nvPr>
        </p:nvSpPr>
        <p:spPr/>
        <p:txBody>
          <a:bodyPr/>
          <a:lstStyle/>
          <a:p>
            <a:r>
              <a:rPr lang="en-US"/>
              <a:t>3/21/2022</a:t>
            </a:r>
          </a:p>
        </p:txBody>
      </p:sp>
      <p:sp>
        <p:nvSpPr>
          <p:cNvPr id="6" name="Footer Placeholder 5">
            <a:extLst>
              <a:ext uri="{FF2B5EF4-FFF2-40B4-BE49-F238E27FC236}">
                <a16:creationId xmlns:a16="http://schemas.microsoft.com/office/drawing/2014/main" id="{12053370-DF73-4C6B-BC09-46785D3F7F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DF2DE1-2842-4D30-A523-B54070C01DC7}"/>
              </a:ext>
            </a:extLst>
          </p:cNvPr>
          <p:cNvSpPr>
            <a:spLocks noGrp="1"/>
          </p:cNvSpPr>
          <p:nvPr>
            <p:ph type="sldNum" sz="quarter" idx="12"/>
          </p:nvPr>
        </p:nvSpPr>
        <p:spPr/>
        <p:txBody>
          <a:bodyPr/>
          <a:lstStyle/>
          <a:p>
            <a:fld id="{23E03851-EE6D-4063-8020-2321602AFB5A}" type="slidenum">
              <a:rPr lang="en-US" smtClean="0"/>
              <a:t>‹#›</a:t>
            </a:fld>
            <a:endParaRPr lang="en-US"/>
          </a:p>
        </p:txBody>
      </p:sp>
    </p:spTree>
    <p:extLst>
      <p:ext uri="{BB962C8B-B14F-4D97-AF65-F5344CB8AC3E}">
        <p14:creationId xmlns:p14="http://schemas.microsoft.com/office/powerpoint/2010/main" val="3197140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15C443-068E-400D-BF19-2BFBE5C477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BB6A281-4F02-4239-99D9-6A67E31126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C2EA9C-1003-403D-9FFB-626A2EBAB2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3/21/2022</a:t>
            </a:r>
          </a:p>
        </p:txBody>
      </p:sp>
      <p:sp>
        <p:nvSpPr>
          <p:cNvPr id="5" name="Footer Placeholder 4">
            <a:extLst>
              <a:ext uri="{FF2B5EF4-FFF2-40B4-BE49-F238E27FC236}">
                <a16:creationId xmlns:a16="http://schemas.microsoft.com/office/drawing/2014/main" id="{DE813B46-0669-4159-929A-FC8861096F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C9912ED-B30F-459C-A4F8-1A65EAA20F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E03851-EE6D-4063-8020-2321602AFB5A}" type="slidenum">
              <a:rPr lang="en-US" smtClean="0"/>
              <a:t>‹#›</a:t>
            </a:fld>
            <a:endParaRPr lang="en-US"/>
          </a:p>
        </p:txBody>
      </p:sp>
    </p:spTree>
    <p:extLst>
      <p:ext uri="{BB962C8B-B14F-4D97-AF65-F5344CB8AC3E}">
        <p14:creationId xmlns:p14="http://schemas.microsoft.com/office/powerpoint/2010/main" val="20789323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rjimmyblack.com/" TargetMode="External"/><Relationship Id="rId2" Type="http://schemas.openxmlformats.org/officeDocument/2006/relationships/hyperlink" Target="mailto:blackburn@cs.Binghamton.edu" TargetMode="Externa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tiff"/><Relationship Id="rId4" Type="http://schemas.openxmlformats.org/officeDocument/2006/relationships/hyperlink" Target="https://idrama.scienc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00.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emf"/><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em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30.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12.emf"/><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12.emf"/><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12.emf"/><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12.emf"/><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12.emf"/><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12.emf"/><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12.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40.xml.rels><?xml version="1.0" encoding="UTF-8" standalone="yes"?>
<Relationships xmlns="http://schemas.openxmlformats.org/package/2006/relationships"><Relationship Id="rId2" Type="http://schemas.openxmlformats.org/officeDocument/2006/relationships/image" Target="../media/image112.emf"/><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 Id="rId5" Type="http://schemas.openxmlformats.org/officeDocument/2006/relationships/image" Target="../media/image30.jp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 Id="rId6" Type="http://schemas.openxmlformats.org/officeDocument/2006/relationships/image" Target="../media/image30.jpg"/><Relationship Id="rId5" Type="http://schemas.openxmlformats.org/officeDocument/2006/relationships/image" Target="../media/image31.jp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28.jpg"/><Relationship Id="rId7" Type="http://schemas.openxmlformats.org/officeDocument/2006/relationships/image" Target="../media/image32.png"/><Relationship Id="rId2" Type="http://schemas.openxmlformats.org/officeDocument/2006/relationships/image" Target="../media/image27.jpg"/><Relationship Id="rId1" Type="http://schemas.openxmlformats.org/officeDocument/2006/relationships/slideLayout" Target="../slideLayouts/slideLayout2.xml"/><Relationship Id="rId6" Type="http://schemas.openxmlformats.org/officeDocument/2006/relationships/image" Target="../media/image30.jpg"/><Relationship Id="rId5" Type="http://schemas.openxmlformats.org/officeDocument/2006/relationships/image" Target="../media/image31.jp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jpg"/><Relationship Id="rId7" Type="http://schemas.openxmlformats.org/officeDocument/2006/relationships/image" Target="../media/image32.png"/><Relationship Id="rId2" Type="http://schemas.openxmlformats.org/officeDocument/2006/relationships/image" Target="../media/image27.jpg"/><Relationship Id="rId1" Type="http://schemas.openxmlformats.org/officeDocument/2006/relationships/slideLayout" Target="../slideLayouts/slideLayout2.xml"/><Relationship Id="rId6" Type="http://schemas.openxmlformats.org/officeDocument/2006/relationships/image" Target="../media/image30.jpg"/><Relationship Id="rId5" Type="http://schemas.openxmlformats.org/officeDocument/2006/relationships/image" Target="../media/image31.jp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image" Target="../media/image37.emf"/><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emf"/><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emf"/><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emf"/><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9.tiff"/></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1.jp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6.tiff"/></Relationships>
</file>

<file path=ppt/slides/_rels/slide53.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jpg"/></Relationships>
</file>

<file path=ppt/slides/_rels/slide56.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Layout" Target="../slideLayouts/slideLayout2.xml"/><Relationship Id="rId4" Type="http://schemas.openxmlformats.org/officeDocument/2006/relationships/image" Target="../media/image63.jpg"/></Relationships>
</file>

<file path=ppt/slides/_rels/slide59.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jp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6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73.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76.png"/><Relationship Id="rId4" Type="http://schemas.openxmlformats.org/officeDocument/2006/relationships/image" Target="../media/image75.png"/></Relationships>
</file>

<file path=ppt/slides/_rels/slide6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76.png"/></Relationships>
</file>

<file path=ppt/slides/_rels/slide6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80.png"/><Relationship Id="rId4" Type="http://schemas.openxmlformats.org/officeDocument/2006/relationships/image" Target="../media/image7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FEC16-0821-4A32-AE98-5B0F3BFBD255}"/>
              </a:ext>
            </a:extLst>
          </p:cNvPr>
          <p:cNvSpPr>
            <a:spLocks noGrp="1"/>
          </p:cNvSpPr>
          <p:nvPr>
            <p:ph type="ctrTitle"/>
          </p:nvPr>
        </p:nvSpPr>
        <p:spPr/>
        <p:txBody>
          <a:bodyPr/>
          <a:lstStyle/>
          <a:p>
            <a:r>
              <a:rPr lang="en-US" dirty="0"/>
              <a:t>What Social Media Means for Future History</a:t>
            </a:r>
          </a:p>
        </p:txBody>
      </p:sp>
      <p:sp>
        <p:nvSpPr>
          <p:cNvPr id="3" name="Subtitle 2">
            <a:extLst>
              <a:ext uri="{FF2B5EF4-FFF2-40B4-BE49-F238E27FC236}">
                <a16:creationId xmlns:a16="http://schemas.microsoft.com/office/drawing/2014/main" id="{359AFFC6-0117-42AF-A64E-DE951FD74A81}"/>
              </a:ext>
            </a:extLst>
          </p:cNvPr>
          <p:cNvSpPr>
            <a:spLocks noGrp="1"/>
          </p:cNvSpPr>
          <p:nvPr>
            <p:ph type="subTitle" idx="1"/>
          </p:nvPr>
        </p:nvSpPr>
        <p:spPr/>
        <p:txBody>
          <a:bodyPr/>
          <a:lstStyle/>
          <a:p>
            <a:r>
              <a:rPr lang="en-US" dirty="0"/>
              <a:t>Jeremy Blackburn</a:t>
            </a:r>
          </a:p>
          <a:p>
            <a:r>
              <a:rPr lang="en-US" dirty="0">
                <a:hlinkClick r:id="rId2"/>
              </a:rPr>
              <a:t>blackburn@cs.binghamton.edu</a:t>
            </a:r>
            <a:r>
              <a:rPr lang="en-US" dirty="0"/>
              <a:t> / @jhblackb</a:t>
            </a:r>
          </a:p>
          <a:p>
            <a:r>
              <a:rPr lang="en-US" dirty="0">
                <a:hlinkClick r:id="rId3"/>
              </a:rPr>
              <a:t>https://mrjimmyblack.com</a:t>
            </a:r>
            <a:r>
              <a:rPr lang="en-US" dirty="0"/>
              <a:t> / </a:t>
            </a:r>
            <a:r>
              <a:rPr lang="en-US" dirty="0">
                <a:hlinkClick r:id="rId4"/>
              </a:rPr>
              <a:t>https://idrama.science</a:t>
            </a:r>
            <a:endParaRPr lang="en-US" dirty="0"/>
          </a:p>
          <a:p>
            <a:endParaRPr lang="en-US" dirty="0"/>
          </a:p>
          <a:p>
            <a:endParaRPr lang="en-US" dirty="0"/>
          </a:p>
        </p:txBody>
      </p:sp>
      <p:pic>
        <p:nvPicPr>
          <p:cNvPr id="4" name="Picture 3">
            <a:extLst>
              <a:ext uri="{FF2B5EF4-FFF2-40B4-BE49-F238E27FC236}">
                <a16:creationId xmlns:a16="http://schemas.microsoft.com/office/drawing/2014/main" id="{7A4BD03C-DC23-4210-9B60-837FED5C0EF5}"/>
              </a:ext>
            </a:extLst>
          </p:cNvPr>
          <p:cNvPicPr>
            <a:picLocks noChangeAspect="1"/>
          </p:cNvPicPr>
          <p:nvPr/>
        </p:nvPicPr>
        <p:blipFill>
          <a:blip r:embed="rId5"/>
          <a:stretch>
            <a:fillRect/>
          </a:stretch>
        </p:blipFill>
        <p:spPr>
          <a:xfrm>
            <a:off x="4012585" y="5043625"/>
            <a:ext cx="4166830" cy="1384023"/>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23E0EA92-DEA5-6703-D9F6-248EF16D9BF1}"/>
              </a:ext>
            </a:extLst>
          </p:cNvPr>
          <p:cNvPicPr>
            <a:picLocks noChangeAspect="1"/>
          </p:cNvPicPr>
          <p:nvPr/>
        </p:nvPicPr>
        <p:blipFill>
          <a:blip r:embed="rId6"/>
          <a:stretch>
            <a:fillRect/>
          </a:stretch>
        </p:blipFill>
        <p:spPr>
          <a:xfrm>
            <a:off x="10807571" y="82200"/>
            <a:ext cx="1079879" cy="1198983"/>
          </a:xfrm>
          <a:prstGeom prst="rect">
            <a:avLst/>
          </a:prstGeom>
        </p:spPr>
      </p:pic>
      <p:sp>
        <p:nvSpPr>
          <p:cNvPr id="9" name="TextBox 8">
            <a:extLst>
              <a:ext uri="{FF2B5EF4-FFF2-40B4-BE49-F238E27FC236}">
                <a16:creationId xmlns:a16="http://schemas.microsoft.com/office/drawing/2014/main" id="{F1E80DCF-71BB-5496-C9A2-314016F1256D}"/>
              </a:ext>
            </a:extLst>
          </p:cNvPr>
          <p:cNvSpPr txBox="1"/>
          <p:nvPr/>
        </p:nvSpPr>
        <p:spPr>
          <a:xfrm>
            <a:off x="10538288" y="1657582"/>
            <a:ext cx="1618551" cy="276999"/>
          </a:xfrm>
          <a:prstGeom prst="rect">
            <a:avLst/>
          </a:prstGeom>
          <a:noFill/>
        </p:spPr>
        <p:txBody>
          <a:bodyPr wrap="square" rtlCol="0">
            <a:spAutoFit/>
          </a:bodyPr>
          <a:lstStyle/>
          <a:p>
            <a:pPr algn="ctr"/>
            <a:r>
              <a:rPr lang="en-US" sz="1200" dirty="0">
                <a:solidFill>
                  <a:schemeClr val="accent4">
                    <a:lumMod val="60000"/>
                    <a:lumOff val="40000"/>
                  </a:schemeClr>
                </a:solidFill>
                <a:latin typeface="Cascadia Code" panose="020B0609020000020004" pitchFamily="49" charset="0"/>
                <a:ea typeface="Cascadia Code" panose="020B0609020000020004" pitchFamily="49" charset="0"/>
                <a:cs typeface="Cascadia Code" panose="020B0609020000020004" pitchFamily="49" charset="0"/>
              </a:rPr>
              <a:t>Established 2016</a:t>
            </a:r>
          </a:p>
        </p:txBody>
      </p:sp>
      <p:sp>
        <p:nvSpPr>
          <p:cNvPr id="10" name="TextBox 9">
            <a:extLst>
              <a:ext uri="{FF2B5EF4-FFF2-40B4-BE49-F238E27FC236}">
                <a16:creationId xmlns:a16="http://schemas.microsoft.com/office/drawing/2014/main" id="{D0B4DFBA-1B41-0C69-48D0-3EF797F6D138}"/>
              </a:ext>
            </a:extLst>
          </p:cNvPr>
          <p:cNvSpPr txBox="1"/>
          <p:nvPr/>
        </p:nvSpPr>
        <p:spPr>
          <a:xfrm>
            <a:off x="10503022" y="1334026"/>
            <a:ext cx="1688978" cy="369332"/>
          </a:xfrm>
          <a:prstGeom prst="rect">
            <a:avLst/>
          </a:prstGeom>
          <a:noFill/>
        </p:spPr>
        <p:txBody>
          <a:bodyPr wrap="square" rtlCol="0">
            <a:spAutoFit/>
          </a:bodyPr>
          <a:lstStyle/>
          <a:p>
            <a:pPr algn="ctr"/>
            <a:r>
              <a:rPr lang="en-US" dirty="0" err="1">
                <a:solidFill>
                  <a:schemeClr val="tx1">
                    <a:lumMod val="95000"/>
                    <a:lumOff val="5000"/>
                  </a:schemeClr>
                </a:solidFill>
                <a:latin typeface="Cascadia Code" panose="020B0609020000020004" pitchFamily="49" charset="0"/>
                <a:ea typeface="Cascadia Code" panose="020B0609020000020004" pitchFamily="49" charset="0"/>
                <a:cs typeface="Cascadia Code" panose="020B0609020000020004" pitchFamily="49" charset="0"/>
              </a:rPr>
              <a:t>iDRAMA</a:t>
            </a:r>
            <a:r>
              <a:rPr lang="en-US" dirty="0">
                <a:solidFill>
                  <a:schemeClr val="tx1">
                    <a:lumMod val="95000"/>
                    <a:lumOff val="5000"/>
                  </a:schemeClr>
                </a:solidFill>
                <a:latin typeface="Cascadia Code" panose="020B0609020000020004" pitchFamily="49" charset="0"/>
                <a:ea typeface="Cascadia Code" panose="020B0609020000020004" pitchFamily="49" charset="0"/>
                <a:cs typeface="Cascadia Code" panose="020B0609020000020004" pitchFamily="49" charset="0"/>
              </a:rPr>
              <a:t> Lab</a:t>
            </a:r>
          </a:p>
        </p:txBody>
      </p:sp>
    </p:spTree>
    <p:extLst>
      <p:ext uri="{BB962C8B-B14F-4D97-AF65-F5344CB8AC3E}">
        <p14:creationId xmlns:p14="http://schemas.microsoft.com/office/powerpoint/2010/main" val="4527096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84B89-F6F8-405B-9D25-E98F3E663C2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A57021D-B65F-411F-999B-7C4EDE0C38B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6FD33DF-6A51-42DE-9490-5888B417D100}"/>
              </a:ext>
            </a:extLst>
          </p:cNvPr>
          <p:cNvPicPr>
            <a:picLocks noChangeAspect="1"/>
          </p:cNvPicPr>
          <p:nvPr/>
        </p:nvPicPr>
        <p:blipFill>
          <a:blip r:embed="rId2"/>
          <a:stretch>
            <a:fillRect/>
          </a:stretch>
        </p:blipFill>
        <p:spPr>
          <a:xfrm>
            <a:off x="134166" y="0"/>
            <a:ext cx="11060068" cy="3686689"/>
          </a:xfrm>
          <a:prstGeom prst="rect">
            <a:avLst/>
          </a:prstGeom>
        </p:spPr>
      </p:pic>
      <p:pic>
        <p:nvPicPr>
          <p:cNvPr id="6" name="Picture 5">
            <a:extLst>
              <a:ext uri="{FF2B5EF4-FFF2-40B4-BE49-F238E27FC236}">
                <a16:creationId xmlns:a16="http://schemas.microsoft.com/office/drawing/2014/main" id="{96E2D0E6-BA98-4D21-B199-E90845478414}"/>
              </a:ext>
            </a:extLst>
          </p:cNvPr>
          <p:cNvPicPr>
            <a:picLocks noChangeAspect="1"/>
          </p:cNvPicPr>
          <p:nvPr/>
        </p:nvPicPr>
        <p:blipFill>
          <a:blip r:embed="rId3"/>
          <a:stretch>
            <a:fillRect/>
          </a:stretch>
        </p:blipFill>
        <p:spPr>
          <a:xfrm>
            <a:off x="4239967" y="3686689"/>
            <a:ext cx="7817867" cy="6858000"/>
          </a:xfrm>
          <a:prstGeom prst="rect">
            <a:avLst/>
          </a:prstGeom>
        </p:spPr>
      </p:pic>
      <p:pic>
        <p:nvPicPr>
          <p:cNvPr id="7" name="Picture 6">
            <a:extLst>
              <a:ext uri="{FF2B5EF4-FFF2-40B4-BE49-F238E27FC236}">
                <a16:creationId xmlns:a16="http://schemas.microsoft.com/office/drawing/2014/main" id="{1EB3EFDF-9B9A-4C49-A1EA-19CAAA4C4187}"/>
              </a:ext>
            </a:extLst>
          </p:cNvPr>
          <p:cNvPicPr>
            <a:picLocks noChangeAspect="1"/>
          </p:cNvPicPr>
          <p:nvPr/>
        </p:nvPicPr>
        <p:blipFill>
          <a:blip r:embed="rId4"/>
          <a:stretch>
            <a:fillRect/>
          </a:stretch>
        </p:blipFill>
        <p:spPr>
          <a:xfrm>
            <a:off x="0" y="4068202"/>
            <a:ext cx="5850384" cy="1510662"/>
          </a:xfrm>
          <a:prstGeom prst="rect">
            <a:avLst/>
          </a:prstGeom>
        </p:spPr>
      </p:pic>
      <p:sp>
        <p:nvSpPr>
          <p:cNvPr id="8" name="Date Placeholder 7">
            <a:extLst>
              <a:ext uri="{FF2B5EF4-FFF2-40B4-BE49-F238E27FC236}">
                <a16:creationId xmlns:a16="http://schemas.microsoft.com/office/drawing/2014/main" id="{A693B620-DAEA-4AA1-B694-6D4A1C8597A5}"/>
              </a:ext>
            </a:extLst>
          </p:cNvPr>
          <p:cNvSpPr>
            <a:spLocks noGrp="1"/>
          </p:cNvSpPr>
          <p:nvPr>
            <p:ph type="dt" sz="half" idx="10"/>
          </p:nvPr>
        </p:nvSpPr>
        <p:spPr/>
        <p:txBody>
          <a:bodyPr/>
          <a:lstStyle/>
          <a:p>
            <a:r>
              <a:rPr lang="en-US"/>
              <a:t>3/21/2022</a:t>
            </a:r>
          </a:p>
        </p:txBody>
      </p:sp>
      <p:sp>
        <p:nvSpPr>
          <p:cNvPr id="9" name="Slide Number Placeholder 8">
            <a:extLst>
              <a:ext uri="{FF2B5EF4-FFF2-40B4-BE49-F238E27FC236}">
                <a16:creationId xmlns:a16="http://schemas.microsoft.com/office/drawing/2014/main" id="{E4AC3E91-7DA8-4A5B-AADE-25035BE77659}"/>
              </a:ext>
            </a:extLst>
          </p:cNvPr>
          <p:cNvSpPr>
            <a:spLocks noGrp="1"/>
          </p:cNvSpPr>
          <p:nvPr>
            <p:ph type="sldNum" sz="quarter" idx="12"/>
          </p:nvPr>
        </p:nvSpPr>
        <p:spPr/>
        <p:txBody>
          <a:bodyPr/>
          <a:lstStyle/>
          <a:p>
            <a:fld id="{23E03851-EE6D-4063-8020-2321602AFB5A}" type="slidenum">
              <a:rPr lang="en-US" smtClean="0"/>
              <a:t>10</a:t>
            </a:fld>
            <a:endParaRPr lang="en-US"/>
          </a:p>
        </p:txBody>
      </p:sp>
    </p:spTree>
    <p:extLst>
      <p:ext uri="{BB962C8B-B14F-4D97-AF65-F5344CB8AC3E}">
        <p14:creationId xmlns:p14="http://schemas.microsoft.com/office/powerpoint/2010/main" val="10512473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BF094993-7445-FD45-9F62-45C01A09492C}"/>
              </a:ext>
            </a:extLst>
          </p:cNvPr>
          <p:cNvPicPr>
            <a:picLocks noGrp="1" noChangeAspect="1"/>
          </p:cNvPicPr>
          <p:nvPr>
            <p:ph idx="1"/>
          </p:nvPr>
        </p:nvPicPr>
        <p:blipFill rotWithShape="1">
          <a:blip r:embed="rId2"/>
          <a:srcRect l="46667" t="52013" r="18636"/>
          <a:stretch/>
        </p:blipFill>
        <p:spPr>
          <a:xfrm rot="5400000">
            <a:off x="2455441" y="-17598"/>
            <a:ext cx="5005006" cy="8517590"/>
          </a:xfrm>
        </p:spPr>
      </p:pic>
      <p:sp>
        <p:nvSpPr>
          <p:cNvPr id="3" name="Title 1">
            <a:extLst>
              <a:ext uri="{FF2B5EF4-FFF2-40B4-BE49-F238E27FC236}">
                <a16:creationId xmlns:a16="http://schemas.microsoft.com/office/drawing/2014/main" id="{C14C44D4-754C-5544-9CDF-A4876EF4F3AB}"/>
              </a:ext>
            </a:extLst>
          </p:cNvPr>
          <p:cNvSpPr>
            <a:spLocks noGrp="1"/>
          </p:cNvSpPr>
          <p:nvPr>
            <p:ph type="title"/>
          </p:nvPr>
        </p:nvSpPr>
        <p:spPr>
          <a:xfrm>
            <a:off x="800100" y="0"/>
            <a:ext cx="11003972" cy="1870363"/>
          </a:xfrm>
        </p:spPr>
        <p:txBody>
          <a:bodyPr>
            <a:normAutofit/>
          </a:bodyPr>
          <a:lstStyle/>
          <a:p>
            <a:r>
              <a:rPr lang="en-US" dirty="0"/>
              <a:t>Hashtag community related to politics and pro-Trump feelings</a:t>
            </a:r>
          </a:p>
        </p:txBody>
      </p:sp>
      <p:sp>
        <p:nvSpPr>
          <p:cNvPr id="2" name="Date Placeholder 1">
            <a:extLst>
              <a:ext uri="{FF2B5EF4-FFF2-40B4-BE49-F238E27FC236}">
                <a16:creationId xmlns:a16="http://schemas.microsoft.com/office/drawing/2014/main" id="{BD34D8DF-AA40-4E5F-8F7F-9CD903BF1FC9}"/>
              </a:ext>
            </a:extLst>
          </p:cNvPr>
          <p:cNvSpPr>
            <a:spLocks noGrp="1"/>
          </p:cNvSpPr>
          <p:nvPr>
            <p:ph type="dt" sz="half" idx="10"/>
          </p:nvPr>
        </p:nvSpPr>
        <p:spPr/>
        <p:txBody>
          <a:bodyPr/>
          <a:lstStyle/>
          <a:p>
            <a:r>
              <a:rPr lang="en-US"/>
              <a:t>3/21/2022</a:t>
            </a:r>
          </a:p>
        </p:txBody>
      </p:sp>
      <p:sp>
        <p:nvSpPr>
          <p:cNvPr id="4" name="Slide Number Placeholder 3">
            <a:extLst>
              <a:ext uri="{FF2B5EF4-FFF2-40B4-BE49-F238E27FC236}">
                <a16:creationId xmlns:a16="http://schemas.microsoft.com/office/drawing/2014/main" id="{673CF88B-A57B-4F56-810B-A06F765A8E73}"/>
              </a:ext>
            </a:extLst>
          </p:cNvPr>
          <p:cNvSpPr>
            <a:spLocks noGrp="1"/>
          </p:cNvSpPr>
          <p:nvPr>
            <p:ph type="sldNum" sz="quarter" idx="12"/>
          </p:nvPr>
        </p:nvSpPr>
        <p:spPr/>
        <p:txBody>
          <a:bodyPr/>
          <a:lstStyle/>
          <a:p>
            <a:fld id="{23E03851-EE6D-4063-8020-2321602AFB5A}" type="slidenum">
              <a:rPr lang="en-US" smtClean="0"/>
              <a:t>100</a:t>
            </a:fld>
            <a:endParaRPr lang="en-US"/>
          </a:p>
        </p:txBody>
      </p:sp>
    </p:spTree>
    <p:extLst>
      <p:ext uri="{BB962C8B-B14F-4D97-AF65-F5344CB8AC3E}">
        <p14:creationId xmlns:p14="http://schemas.microsoft.com/office/powerpoint/2010/main" val="19898551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BF094993-7445-FD45-9F62-45C01A09492C}"/>
              </a:ext>
            </a:extLst>
          </p:cNvPr>
          <p:cNvPicPr>
            <a:picLocks noGrp="1" noChangeAspect="1"/>
          </p:cNvPicPr>
          <p:nvPr>
            <p:ph idx="4294967295"/>
          </p:nvPr>
        </p:nvPicPr>
        <p:blipFill rotWithShape="1">
          <a:blip r:embed="rId2"/>
          <a:srcRect l="2" t="38504" r="72608" b="28880"/>
          <a:stretch/>
        </p:blipFill>
        <p:spPr>
          <a:xfrm>
            <a:off x="-408574" y="1222625"/>
            <a:ext cx="10407111" cy="6584771"/>
          </a:xfrm>
        </p:spPr>
      </p:pic>
      <p:sp>
        <p:nvSpPr>
          <p:cNvPr id="6" name="Title 1">
            <a:extLst>
              <a:ext uri="{FF2B5EF4-FFF2-40B4-BE49-F238E27FC236}">
                <a16:creationId xmlns:a16="http://schemas.microsoft.com/office/drawing/2014/main" id="{DA00F30A-68B9-5F47-8F39-AC59494A4161}"/>
              </a:ext>
            </a:extLst>
          </p:cNvPr>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Hashtag Community related to BlackLivesMatter movement</a:t>
            </a:r>
          </a:p>
        </p:txBody>
      </p:sp>
    </p:spTree>
    <p:extLst>
      <p:ext uri="{BB962C8B-B14F-4D97-AF65-F5344CB8AC3E}">
        <p14:creationId xmlns:p14="http://schemas.microsoft.com/office/powerpoint/2010/main" val="41410421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BF094993-7445-FD45-9F62-45C01A09492C}"/>
              </a:ext>
            </a:extLst>
          </p:cNvPr>
          <p:cNvPicPr>
            <a:picLocks noGrp="1" noChangeAspect="1"/>
          </p:cNvPicPr>
          <p:nvPr>
            <p:ph idx="1"/>
          </p:nvPr>
        </p:nvPicPr>
        <p:blipFill rotWithShape="1">
          <a:blip r:embed="rId2"/>
          <a:srcRect l="26212" t="33543" r="30000" b="26069"/>
          <a:stretch/>
        </p:blipFill>
        <p:spPr>
          <a:xfrm rot="5400000">
            <a:off x="783132" y="-110484"/>
            <a:ext cx="6216523" cy="7055428"/>
          </a:xfrm>
        </p:spPr>
      </p:pic>
      <p:sp>
        <p:nvSpPr>
          <p:cNvPr id="3" name="Title 1">
            <a:extLst>
              <a:ext uri="{FF2B5EF4-FFF2-40B4-BE49-F238E27FC236}">
                <a16:creationId xmlns:a16="http://schemas.microsoft.com/office/drawing/2014/main" id="{4A3EC8A8-3A97-BB43-8A70-71331361161D}"/>
              </a:ext>
            </a:extLst>
          </p:cNvPr>
          <p:cNvSpPr>
            <a:spLocks noGrp="1"/>
          </p:cNvSpPr>
          <p:nvPr>
            <p:ph type="title"/>
          </p:nvPr>
        </p:nvSpPr>
        <p:spPr>
          <a:xfrm>
            <a:off x="7561119" y="1622424"/>
            <a:ext cx="4506190" cy="3001530"/>
          </a:xfrm>
        </p:spPr>
        <p:txBody>
          <a:bodyPr>
            <a:normAutofit fontScale="90000"/>
          </a:bodyPr>
          <a:lstStyle/>
          <a:p>
            <a:r>
              <a:rPr lang="en-US" dirty="0"/>
              <a:t>Hashtag community with seemingly innocuous (general-purpose) hashtags</a:t>
            </a:r>
          </a:p>
        </p:txBody>
      </p:sp>
      <p:sp>
        <p:nvSpPr>
          <p:cNvPr id="2" name="Date Placeholder 1">
            <a:extLst>
              <a:ext uri="{FF2B5EF4-FFF2-40B4-BE49-F238E27FC236}">
                <a16:creationId xmlns:a16="http://schemas.microsoft.com/office/drawing/2014/main" id="{E467AE89-05B7-444E-A2A7-41A06C73D7EE}"/>
              </a:ext>
            </a:extLst>
          </p:cNvPr>
          <p:cNvSpPr>
            <a:spLocks noGrp="1"/>
          </p:cNvSpPr>
          <p:nvPr>
            <p:ph type="dt" sz="half" idx="10"/>
          </p:nvPr>
        </p:nvSpPr>
        <p:spPr/>
        <p:txBody>
          <a:bodyPr/>
          <a:lstStyle/>
          <a:p>
            <a:r>
              <a:rPr lang="en-US"/>
              <a:t>3/21/2022</a:t>
            </a:r>
          </a:p>
        </p:txBody>
      </p:sp>
      <p:sp>
        <p:nvSpPr>
          <p:cNvPr id="4" name="Slide Number Placeholder 3">
            <a:extLst>
              <a:ext uri="{FF2B5EF4-FFF2-40B4-BE49-F238E27FC236}">
                <a16:creationId xmlns:a16="http://schemas.microsoft.com/office/drawing/2014/main" id="{81A66A21-D838-49EE-B0F1-56E0874BA8B0}"/>
              </a:ext>
            </a:extLst>
          </p:cNvPr>
          <p:cNvSpPr>
            <a:spLocks noGrp="1"/>
          </p:cNvSpPr>
          <p:nvPr>
            <p:ph type="sldNum" sz="quarter" idx="12"/>
          </p:nvPr>
        </p:nvSpPr>
        <p:spPr/>
        <p:txBody>
          <a:bodyPr/>
          <a:lstStyle/>
          <a:p>
            <a:fld id="{23E03851-EE6D-4063-8020-2321602AFB5A}" type="slidenum">
              <a:rPr lang="en-US" smtClean="0"/>
              <a:t>102</a:t>
            </a:fld>
            <a:endParaRPr lang="en-US"/>
          </a:p>
        </p:txBody>
      </p:sp>
    </p:spTree>
    <p:extLst>
      <p:ext uri="{BB962C8B-B14F-4D97-AF65-F5344CB8AC3E}">
        <p14:creationId xmlns:p14="http://schemas.microsoft.com/office/powerpoint/2010/main" val="27004033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FC572-0861-0F4E-A4D9-609FF3111959}"/>
              </a:ext>
            </a:extLst>
          </p:cNvPr>
          <p:cNvSpPr>
            <a:spLocks noGrp="1"/>
          </p:cNvSpPr>
          <p:nvPr>
            <p:ph type="title"/>
          </p:nvPr>
        </p:nvSpPr>
        <p:spPr/>
        <p:txBody>
          <a:bodyPr/>
          <a:lstStyle/>
          <a:p>
            <a:r>
              <a:rPr lang="en-US" dirty="0"/>
              <a:t>What URLs did they share?</a:t>
            </a:r>
          </a:p>
        </p:txBody>
      </p:sp>
      <p:sp>
        <p:nvSpPr>
          <p:cNvPr id="3" name="Content Placeholder 2">
            <a:extLst>
              <a:ext uri="{FF2B5EF4-FFF2-40B4-BE49-F238E27FC236}">
                <a16:creationId xmlns:a16="http://schemas.microsoft.com/office/drawing/2014/main" id="{EA00770F-393C-A044-A3A1-B848A2A31380}"/>
              </a:ext>
            </a:extLst>
          </p:cNvPr>
          <p:cNvSpPr>
            <a:spLocks noGrp="1"/>
          </p:cNvSpPr>
          <p:nvPr>
            <p:ph idx="1"/>
          </p:nvPr>
        </p:nvSpPr>
        <p:spPr/>
        <p:txBody>
          <a:bodyPr>
            <a:normAutofit fontScale="92500" lnSpcReduction="10000"/>
          </a:bodyPr>
          <a:lstStyle/>
          <a:p>
            <a:r>
              <a:rPr lang="en-US" dirty="0"/>
              <a:t>Study the popularity of domains shared by Russian and Iranian trolls on Twitter and Reddit</a:t>
            </a:r>
          </a:p>
          <a:p>
            <a:endParaRPr lang="en-US" dirty="0"/>
          </a:p>
          <a:p>
            <a:r>
              <a:rPr lang="en-US" dirty="0"/>
              <a:t>Main findings:</a:t>
            </a:r>
          </a:p>
          <a:p>
            <a:pPr lvl="1"/>
            <a:r>
              <a:rPr lang="en-US" dirty="0"/>
              <a:t>On Twitter, Russian trolls shared a lot of Russian-speaking domains like </a:t>
            </a:r>
            <a:r>
              <a:rPr lang="en-US" dirty="0" err="1"/>
              <a:t>riafan.ru</a:t>
            </a:r>
            <a:r>
              <a:rPr lang="en-US" dirty="0"/>
              <a:t>, </a:t>
            </a:r>
            <a:r>
              <a:rPr lang="en-US" dirty="0" err="1"/>
              <a:t>ria.ru</a:t>
            </a:r>
            <a:r>
              <a:rPr lang="en-US" dirty="0"/>
              <a:t>, </a:t>
            </a:r>
            <a:r>
              <a:rPr lang="en-US" dirty="0" err="1"/>
              <a:t>gazeta.ru</a:t>
            </a:r>
            <a:r>
              <a:rPr lang="en-US" dirty="0"/>
              <a:t>, </a:t>
            </a:r>
            <a:r>
              <a:rPr lang="en-US" dirty="0" err="1"/>
              <a:t>yandex.ru</a:t>
            </a:r>
            <a:r>
              <a:rPr lang="en-US" dirty="0"/>
              <a:t>, etc.</a:t>
            </a:r>
          </a:p>
          <a:p>
            <a:pPr lvl="1"/>
            <a:endParaRPr lang="en-US" dirty="0"/>
          </a:p>
          <a:p>
            <a:pPr lvl="1"/>
            <a:r>
              <a:rPr lang="en-US" dirty="0"/>
              <a:t>On Reddit, we find </a:t>
            </a:r>
            <a:r>
              <a:rPr lang="en-US" dirty="0" err="1"/>
              <a:t>imgur.com</a:t>
            </a:r>
            <a:r>
              <a:rPr lang="en-US" dirty="0"/>
              <a:t> (likely an attempt to accumulate karma) and state-sponsored controlled domains like </a:t>
            </a:r>
            <a:r>
              <a:rPr lang="en-US" dirty="0" err="1"/>
              <a:t>blackmattersus.com</a:t>
            </a:r>
            <a:r>
              <a:rPr lang="en-US" dirty="0"/>
              <a:t> and </a:t>
            </a:r>
            <a:r>
              <a:rPr lang="en-US" dirty="0" err="1"/>
              <a:t>donotshoot.us</a:t>
            </a:r>
            <a:endParaRPr lang="en-US" dirty="0"/>
          </a:p>
          <a:p>
            <a:pPr lvl="1"/>
            <a:endParaRPr lang="en-US" dirty="0"/>
          </a:p>
          <a:p>
            <a:pPr lvl="1"/>
            <a:r>
              <a:rPr lang="en-US" dirty="0"/>
              <a:t>For Iranian trolls, we find that most popular domain is </a:t>
            </a:r>
            <a:r>
              <a:rPr lang="en-US" dirty="0" err="1"/>
              <a:t>awdnews.com</a:t>
            </a:r>
            <a:r>
              <a:rPr lang="en-US" dirty="0"/>
              <a:t> (part of their IUVM network)</a:t>
            </a:r>
          </a:p>
        </p:txBody>
      </p:sp>
      <p:sp>
        <p:nvSpPr>
          <p:cNvPr id="4" name="Date Placeholder 3">
            <a:extLst>
              <a:ext uri="{FF2B5EF4-FFF2-40B4-BE49-F238E27FC236}">
                <a16:creationId xmlns:a16="http://schemas.microsoft.com/office/drawing/2014/main" id="{D29E9D15-3639-4CF9-82F7-2DF0571BCBA0}"/>
              </a:ext>
            </a:extLst>
          </p:cNvPr>
          <p:cNvSpPr>
            <a:spLocks noGrp="1"/>
          </p:cNvSpPr>
          <p:nvPr>
            <p:ph type="dt" sz="half" idx="10"/>
          </p:nvPr>
        </p:nvSpPr>
        <p:spPr/>
        <p:txBody>
          <a:bodyPr/>
          <a:lstStyle/>
          <a:p>
            <a:r>
              <a:rPr lang="en-US"/>
              <a:t>3/21/2022</a:t>
            </a:r>
          </a:p>
        </p:txBody>
      </p:sp>
      <p:sp>
        <p:nvSpPr>
          <p:cNvPr id="5" name="Slide Number Placeholder 4">
            <a:extLst>
              <a:ext uri="{FF2B5EF4-FFF2-40B4-BE49-F238E27FC236}">
                <a16:creationId xmlns:a16="http://schemas.microsoft.com/office/drawing/2014/main" id="{35B294FD-0E24-4631-ACE8-C5D68C090EEC}"/>
              </a:ext>
            </a:extLst>
          </p:cNvPr>
          <p:cNvSpPr>
            <a:spLocks noGrp="1"/>
          </p:cNvSpPr>
          <p:nvPr>
            <p:ph type="sldNum" sz="quarter" idx="12"/>
          </p:nvPr>
        </p:nvSpPr>
        <p:spPr/>
        <p:txBody>
          <a:bodyPr/>
          <a:lstStyle/>
          <a:p>
            <a:fld id="{23E03851-EE6D-4063-8020-2321602AFB5A}" type="slidenum">
              <a:rPr lang="en-US" smtClean="0"/>
              <a:t>103</a:t>
            </a:fld>
            <a:endParaRPr lang="en-US"/>
          </a:p>
        </p:txBody>
      </p:sp>
    </p:spTree>
    <p:extLst>
      <p:ext uri="{BB962C8B-B14F-4D97-AF65-F5344CB8AC3E}">
        <p14:creationId xmlns:p14="http://schemas.microsoft.com/office/powerpoint/2010/main" val="2489702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32710-83BC-054F-AC24-B8461B07CE84}"/>
              </a:ext>
            </a:extLst>
          </p:cNvPr>
          <p:cNvSpPr>
            <a:spLocks noGrp="1"/>
          </p:cNvSpPr>
          <p:nvPr>
            <p:ph type="title"/>
          </p:nvPr>
        </p:nvSpPr>
        <p:spPr/>
        <p:txBody>
          <a:bodyPr/>
          <a:lstStyle/>
          <a:p>
            <a:r>
              <a:rPr lang="en-US" dirty="0"/>
              <a:t>How to </a:t>
            </a:r>
            <a:r>
              <a:rPr lang="en-US" i="1" dirty="0"/>
              <a:t>quantify</a:t>
            </a:r>
            <a:r>
              <a:rPr lang="en-US" dirty="0"/>
              <a:t> influence?</a:t>
            </a:r>
          </a:p>
        </p:txBody>
      </p:sp>
      <p:sp>
        <p:nvSpPr>
          <p:cNvPr id="3" name="Content Placeholder 2">
            <a:extLst>
              <a:ext uri="{FF2B5EF4-FFF2-40B4-BE49-F238E27FC236}">
                <a16:creationId xmlns:a16="http://schemas.microsoft.com/office/drawing/2014/main" id="{E2577967-BBD4-AF47-876D-D09883383738}"/>
              </a:ext>
            </a:extLst>
          </p:cNvPr>
          <p:cNvSpPr>
            <a:spLocks noGrp="1"/>
          </p:cNvSpPr>
          <p:nvPr>
            <p:ph idx="1"/>
          </p:nvPr>
        </p:nvSpPr>
        <p:spPr>
          <a:xfrm>
            <a:off x="838200" y="1549666"/>
            <a:ext cx="7824537" cy="4974225"/>
          </a:xfrm>
        </p:spPr>
        <p:txBody>
          <a:bodyPr>
            <a:normAutofit/>
          </a:bodyPr>
          <a:lstStyle/>
          <a:p>
            <a:r>
              <a:rPr lang="en-US" i="1" dirty="0"/>
              <a:t>Hawkes processes</a:t>
            </a:r>
          </a:p>
          <a:p>
            <a:r>
              <a:rPr lang="en-US" dirty="0"/>
              <a:t>Assume K processes </a:t>
            </a:r>
          </a:p>
          <a:p>
            <a:pPr lvl="1"/>
            <a:r>
              <a:rPr lang="en-US" dirty="0"/>
              <a:t>Each with a rate of events (i.e., posting of a URL),          called the </a:t>
            </a:r>
            <a:r>
              <a:rPr lang="en-US" i="1" dirty="0"/>
              <a:t>background rate</a:t>
            </a:r>
          </a:p>
          <a:p>
            <a:pPr lvl="1"/>
            <a:endParaRPr lang="en-US" dirty="0"/>
          </a:p>
          <a:p>
            <a:r>
              <a:rPr lang="en-US" dirty="0"/>
              <a:t>An event can cause </a:t>
            </a:r>
            <a:r>
              <a:rPr lang="en-US" i="1" dirty="0"/>
              <a:t>impulse responses</a:t>
            </a:r>
            <a:r>
              <a:rPr lang="en-US" dirty="0"/>
              <a:t> in other processes</a:t>
            </a:r>
          </a:p>
          <a:p>
            <a:pPr lvl="1"/>
            <a:r>
              <a:rPr lang="en-US" dirty="0"/>
              <a:t>Increases the rates of other processes for a period of time</a:t>
            </a:r>
          </a:p>
          <a:p>
            <a:pPr lvl="1"/>
            <a:endParaRPr lang="en-US" dirty="0"/>
          </a:p>
          <a:p>
            <a:r>
              <a:rPr lang="en-US" dirty="0"/>
              <a:t>Enables us to assess root cause of events</a:t>
            </a:r>
          </a:p>
        </p:txBody>
      </p:sp>
      <p:pic>
        <p:nvPicPr>
          <p:cNvPr id="6" name="Picture 5">
            <a:extLst>
              <a:ext uri="{FF2B5EF4-FFF2-40B4-BE49-F238E27FC236}">
                <a16:creationId xmlns:a16="http://schemas.microsoft.com/office/drawing/2014/main" id="{765B01DA-5DE0-AB43-B585-9E6AB1E0888B}"/>
              </a:ext>
            </a:extLst>
          </p:cNvPr>
          <p:cNvPicPr>
            <a:picLocks noChangeAspect="1"/>
          </p:cNvPicPr>
          <p:nvPr/>
        </p:nvPicPr>
        <p:blipFill>
          <a:blip r:embed="rId3"/>
          <a:stretch>
            <a:fillRect/>
          </a:stretch>
        </p:blipFill>
        <p:spPr>
          <a:xfrm>
            <a:off x="8174300" y="1676174"/>
            <a:ext cx="3994600" cy="4074492"/>
          </a:xfrm>
          <a:prstGeom prst="rect">
            <a:avLst/>
          </a:prstGeom>
        </p:spPr>
      </p:pic>
      <p:sp>
        <p:nvSpPr>
          <p:cNvPr id="4" name="Date Placeholder 3">
            <a:extLst>
              <a:ext uri="{FF2B5EF4-FFF2-40B4-BE49-F238E27FC236}">
                <a16:creationId xmlns:a16="http://schemas.microsoft.com/office/drawing/2014/main" id="{89630AFE-7AA5-4C1C-A6F3-E045155632DC}"/>
              </a:ext>
            </a:extLst>
          </p:cNvPr>
          <p:cNvSpPr>
            <a:spLocks noGrp="1"/>
          </p:cNvSpPr>
          <p:nvPr>
            <p:ph type="dt" sz="half" idx="10"/>
          </p:nvPr>
        </p:nvSpPr>
        <p:spPr/>
        <p:txBody>
          <a:bodyPr/>
          <a:lstStyle/>
          <a:p>
            <a:r>
              <a:rPr lang="en-US"/>
              <a:t>3/21/2022</a:t>
            </a:r>
          </a:p>
        </p:txBody>
      </p:sp>
      <p:sp>
        <p:nvSpPr>
          <p:cNvPr id="5" name="Slide Number Placeholder 4">
            <a:extLst>
              <a:ext uri="{FF2B5EF4-FFF2-40B4-BE49-F238E27FC236}">
                <a16:creationId xmlns:a16="http://schemas.microsoft.com/office/drawing/2014/main" id="{1E3CABC2-5994-4687-8E2A-28DD7315F9B4}"/>
              </a:ext>
            </a:extLst>
          </p:cNvPr>
          <p:cNvSpPr>
            <a:spLocks noGrp="1"/>
          </p:cNvSpPr>
          <p:nvPr>
            <p:ph type="sldNum" sz="quarter" idx="12"/>
          </p:nvPr>
        </p:nvSpPr>
        <p:spPr/>
        <p:txBody>
          <a:bodyPr/>
          <a:lstStyle/>
          <a:p>
            <a:fld id="{23E03851-EE6D-4063-8020-2321602AFB5A}" type="slidenum">
              <a:rPr lang="en-US" smtClean="0"/>
              <a:t>104</a:t>
            </a:fld>
            <a:endParaRPr lang="en-US"/>
          </a:p>
        </p:txBody>
      </p:sp>
    </p:spTree>
    <p:extLst>
      <p:ext uri="{BB962C8B-B14F-4D97-AF65-F5344CB8AC3E}">
        <p14:creationId xmlns:p14="http://schemas.microsoft.com/office/powerpoint/2010/main" val="2613378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6D6FA-F289-D743-9487-A4FBB958CD0D}"/>
              </a:ext>
            </a:extLst>
          </p:cNvPr>
          <p:cNvSpPr>
            <a:spLocks noGrp="1"/>
          </p:cNvSpPr>
          <p:nvPr>
            <p:ph type="title"/>
          </p:nvPr>
        </p:nvSpPr>
        <p:spPr/>
        <p:txBody>
          <a:bodyPr/>
          <a:lstStyle/>
          <a:p>
            <a:r>
              <a:rPr lang="en-US" dirty="0"/>
              <a:t>For our purposes</a:t>
            </a:r>
          </a:p>
        </p:txBody>
      </p:sp>
      <p:sp>
        <p:nvSpPr>
          <p:cNvPr id="3" name="Content Placeholder 2">
            <a:extLst>
              <a:ext uri="{FF2B5EF4-FFF2-40B4-BE49-F238E27FC236}">
                <a16:creationId xmlns:a16="http://schemas.microsoft.com/office/drawing/2014/main" id="{536A2C18-71CD-B24A-937B-60D9010FA227}"/>
              </a:ext>
            </a:extLst>
          </p:cNvPr>
          <p:cNvSpPr>
            <a:spLocks noGrp="1"/>
          </p:cNvSpPr>
          <p:nvPr>
            <p:ph idx="1"/>
          </p:nvPr>
        </p:nvSpPr>
        <p:spPr/>
        <p:txBody>
          <a:bodyPr>
            <a:normAutofit/>
          </a:bodyPr>
          <a:lstStyle/>
          <a:p>
            <a:r>
              <a:rPr lang="en-US" sz="3000" dirty="0">
                <a:solidFill>
                  <a:srgbClr val="000000"/>
                </a:solidFill>
              </a:rPr>
              <a:t>Extract the URLs posted by Russian/Iranian trolls, as well as all their appearances on:</a:t>
            </a:r>
          </a:p>
          <a:p>
            <a:pPr lvl="1"/>
            <a:r>
              <a:rPr lang="en-US" sz="2600" dirty="0">
                <a:solidFill>
                  <a:srgbClr val="000000"/>
                </a:solidFill>
              </a:rPr>
              <a:t>Twitter (1% Streaming API), Reddit, 4chan’s /pol/, and Gab</a:t>
            </a:r>
          </a:p>
          <a:p>
            <a:pPr lvl="1"/>
            <a:endParaRPr lang="en-US" sz="2600" dirty="0">
              <a:solidFill>
                <a:srgbClr val="000000"/>
              </a:solidFill>
            </a:endParaRPr>
          </a:p>
          <a:p>
            <a:r>
              <a:rPr lang="en-US" sz="3000" dirty="0">
                <a:solidFill>
                  <a:srgbClr val="000000"/>
                </a:solidFill>
              </a:rPr>
              <a:t>Hawkes model with 6 processes</a:t>
            </a:r>
          </a:p>
          <a:p>
            <a:pPr lvl="1"/>
            <a:r>
              <a:rPr lang="en-US" sz="3000" dirty="0">
                <a:solidFill>
                  <a:srgbClr val="000000"/>
                </a:solidFill>
              </a:rPr>
              <a:t>One for each platform/community of users (/pol/, Reddit, </a:t>
            </a:r>
            <a:r>
              <a:rPr lang="en-US" sz="3000" dirty="0" err="1">
                <a:solidFill>
                  <a:srgbClr val="000000"/>
                </a:solidFill>
              </a:rPr>
              <a:t>The_Donald</a:t>
            </a:r>
            <a:r>
              <a:rPr lang="en-US" sz="3000" dirty="0">
                <a:solidFill>
                  <a:srgbClr val="000000"/>
                </a:solidFill>
              </a:rPr>
              <a:t> subreddit,  Twitter, Gab,  Russian or Iranian trolls)</a:t>
            </a:r>
          </a:p>
          <a:p>
            <a:pPr lvl="1"/>
            <a:endParaRPr lang="en-US" sz="3000" dirty="0">
              <a:solidFill>
                <a:srgbClr val="000000"/>
              </a:solidFill>
            </a:endParaRPr>
          </a:p>
          <a:p>
            <a:r>
              <a:rPr lang="en-US" sz="3000" dirty="0">
                <a:solidFill>
                  <a:srgbClr val="000000"/>
                </a:solidFill>
              </a:rPr>
              <a:t>Distinct model for each URL; fit each model with Gibbs sampling</a:t>
            </a:r>
          </a:p>
          <a:p>
            <a:pPr marL="0" indent="0">
              <a:buNone/>
            </a:pPr>
            <a:endParaRPr lang="en-US" sz="3000" dirty="0">
              <a:solidFill>
                <a:srgbClr val="000000"/>
              </a:solidFill>
            </a:endParaRPr>
          </a:p>
          <a:p>
            <a:endParaRPr lang="en-US" dirty="0"/>
          </a:p>
        </p:txBody>
      </p:sp>
      <p:sp>
        <p:nvSpPr>
          <p:cNvPr id="4" name="Date Placeholder 3">
            <a:extLst>
              <a:ext uri="{FF2B5EF4-FFF2-40B4-BE49-F238E27FC236}">
                <a16:creationId xmlns:a16="http://schemas.microsoft.com/office/drawing/2014/main" id="{248FFCD9-A9A5-49C1-A4C2-FCF01C5BA864}"/>
              </a:ext>
            </a:extLst>
          </p:cNvPr>
          <p:cNvSpPr>
            <a:spLocks noGrp="1"/>
          </p:cNvSpPr>
          <p:nvPr>
            <p:ph type="dt" sz="half" idx="10"/>
          </p:nvPr>
        </p:nvSpPr>
        <p:spPr/>
        <p:txBody>
          <a:bodyPr/>
          <a:lstStyle/>
          <a:p>
            <a:r>
              <a:rPr lang="en-US"/>
              <a:t>3/21/2022</a:t>
            </a:r>
          </a:p>
        </p:txBody>
      </p:sp>
      <p:sp>
        <p:nvSpPr>
          <p:cNvPr id="5" name="Slide Number Placeholder 4">
            <a:extLst>
              <a:ext uri="{FF2B5EF4-FFF2-40B4-BE49-F238E27FC236}">
                <a16:creationId xmlns:a16="http://schemas.microsoft.com/office/drawing/2014/main" id="{17F1B2BD-6FA1-4E1B-A16C-863B51E1810C}"/>
              </a:ext>
            </a:extLst>
          </p:cNvPr>
          <p:cNvSpPr>
            <a:spLocks noGrp="1"/>
          </p:cNvSpPr>
          <p:nvPr>
            <p:ph type="sldNum" sz="quarter" idx="12"/>
          </p:nvPr>
        </p:nvSpPr>
        <p:spPr/>
        <p:txBody>
          <a:bodyPr/>
          <a:lstStyle/>
          <a:p>
            <a:fld id="{23E03851-EE6D-4063-8020-2321602AFB5A}" type="slidenum">
              <a:rPr lang="en-US" smtClean="0"/>
              <a:t>105</a:t>
            </a:fld>
            <a:endParaRPr lang="en-US"/>
          </a:p>
        </p:txBody>
      </p:sp>
    </p:spTree>
    <p:extLst>
      <p:ext uri="{BB962C8B-B14F-4D97-AF65-F5344CB8AC3E}">
        <p14:creationId xmlns:p14="http://schemas.microsoft.com/office/powerpoint/2010/main" val="3116026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739E7-5696-9042-AD36-C9A8ACED7410}"/>
              </a:ext>
            </a:extLst>
          </p:cNvPr>
          <p:cNvSpPr>
            <a:spLocks noGrp="1"/>
          </p:cNvSpPr>
          <p:nvPr>
            <p:ph type="title"/>
          </p:nvPr>
        </p:nvSpPr>
        <p:spPr/>
        <p:txBody>
          <a:bodyPr/>
          <a:lstStyle/>
          <a:p>
            <a:r>
              <a:rPr lang="en-US" dirty="0"/>
              <a:t>Influence Results –Russian trolls</a:t>
            </a:r>
          </a:p>
        </p:txBody>
      </p:sp>
      <p:pic>
        <p:nvPicPr>
          <p:cNvPr id="5" name="Content Placeholder 4">
            <a:extLst>
              <a:ext uri="{FF2B5EF4-FFF2-40B4-BE49-F238E27FC236}">
                <a16:creationId xmlns:a16="http://schemas.microsoft.com/office/drawing/2014/main" id="{7DB6465B-E2AA-6A40-8B5E-C3291AB2C0B6}"/>
              </a:ext>
            </a:extLst>
          </p:cNvPr>
          <p:cNvPicPr>
            <a:picLocks noGrp="1" noChangeAspect="1"/>
          </p:cNvPicPr>
          <p:nvPr>
            <p:ph idx="1"/>
          </p:nvPr>
        </p:nvPicPr>
        <p:blipFill>
          <a:blip r:embed="rId2"/>
          <a:stretch>
            <a:fillRect/>
          </a:stretch>
        </p:blipFill>
        <p:spPr>
          <a:xfrm>
            <a:off x="5101937" y="1984663"/>
            <a:ext cx="6927499" cy="3927645"/>
          </a:xfrm>
        </p:spPr>
      </p:pic>
      <p:sp>
        <p:nvSpPr>
          <p:cNvPr id="8" name="Content Placeholder 2">
            <a:extLst>
              <a:ext uri="{FF2B5EF4-FFF2-40B4-BE49-F238E27FC236}">
                <a16:creationId xmlns:a16="http://schemas.microsoft.com/office/drawing/2014/main" id="{64719AEE-55DE-1A4B-B1AE-AC8675CB168F}"/>
              </a:ext>
            </a:extLst>
          </p:cNvPr>
          <p:cNvSpPr txBox="1">
            <a:spLocks/>
          </p:cNvSpPr>
          <p:nvPr/>
        </p:nvSpPr>
        <p:spPr>
          <a:xfrm>
            <a:off x="838200" y="1825625"/>
            <a:ext cx="415982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1.29% of Twitter URLs (1%) are created because of URLs shared by Russian trolls</a:t>
            </a:r>
          </a:p>
          <a:p>
            <a:endParaRPr lang="en-US" dirty="0"/>
          </a:p>
          <a:p>
            <a:r>
              <a:rPr lang="en-US" dirty="0"/>
              <a:t>Russian trolls most influential on Gab (1.9%)</a:t>
            </a:r>
          </a:p>
        </p:txBody>
      </p:sp>
      <p:sp>
        <p:nvSpPr>
          <p:cNvPr id="9" name="Rectangle 8">
            <a:extLst>
              <a:ext uri="{FF2B5EF4-FFF2-40B4-BE49-F238E27FC236}">
                <a16:creationId xmlns:a16="http://schemas.microsoft.com/office/drawing/2014/main" id="{C599DAFF-BE15-2C45-BDAE-C33F98D0F970}"/>
              </a:ext>
            </a:extLst>
          </p:cNvPr>
          <p:cNvSpPr/>
          <p:nvPr/>
        </p:nvSpPr>
        <p:spPr>
          <a:xfrm>
            <a:off x="7710055" y="5049982"/>
            <a:ext cx="1070263" cy="59228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40C77F3-FD9A-F946-A2BA-E198545DB711}"/>
              </a:ext>
            </a:extLst>
          </p:cNvPr>
          <p:cNvSpPr/>
          <p:nvPr/>
        </p:nvSpPr>
        <p:spPr>
          <a:xfrm>
            <a:off x="8780318" y="5049982"/>
            <a:ext cx="1018309" cy="59228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466CB45-AECB-40B9-9AD0-6BD117DA56AE}"/>
              </a:ext>
            </a:extLst>
          </p:cNvPr>
          <p:cNvSpPr>
            <a:spLocks noGrp="1"/>
          </p:cNvSpPr>
          <p:nvPr>
            <p:ph type="dt" sz="half" idx="10"/>
          </p:nvPr>
        </p:nvSpPr>
        <p:spPr/>
        <p:txBody>
          <a:bodyPr/>
          <a:lstStyle/>
          <a:p>
            <a:r>
              <a:rPr lang="en-US"/>
              <a:t>3/21/2022</a:t>
            </a:r>
          </a:p>
        </p:txBody>
      </p:sp>
      <p:sp>
        <p:nvSpPr>
          <p:cNvPr id="4" name="Slide Number Placeholder 3">
            <a:extLst>
              <a:ext uri="{FF2B5EF4-FFF2-40B4-BE49-F238E27FC236}">
                <a16:creationId xmlns:a16="http://schemas.microsoft.com/office/drawing/2014/main" id="{498D5645-4E28-4443-B4FB-E4293592A61F}"/>
              </a:ext>
            </a:extLst>
          </p:cNvPr>
          <p:cNvSpPr>
            <a:spLocks noGrp="1"/>
          </p:cNvSpPr>
          <p:nvPr>
            <p:ph type="sldNum" sz="quarter" idx="12"/>
          </p:nvPr>
        </p:nvSpPr>
        <p:spPr/>
        <p:txBody>
          <a:bodyPr/>
          <a:lstStyle/>
          <a:p>
            <a:fld id="{23E03851-EE6D-4063-8020-2321602AFB5A}" type="slidenum">
              <a:rPr lang="en-US" smtClean="0"/>
              <a:t>106</a:t>
            </a:fld>
            <a:endParaRPr lang="en-US"/>
          </a:p>
        </p:txBody>
      </p:sp>
    </p:spTree>
    <p:extLst>
      <p:ext uri="{BB962C8B-B14F-4D97-AF65-F5344CB8AC3E}">
        <p14:creationId xmlns:p14="http://schemas.microsoft.com/office/powerpoint/2010/main" val="462802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84E0B-1AFC-E949-94DB-A162E4278F8B}"/>
              </a:ext>
            </a:extLst>
          </p:cNvPr>
          <p:cNvSpPr>
            <a:spLocks noGrp="1"/>
          </p:cNvSpPr>
          <p:nvPr>
            <p:ph type="title"/>
          </p:nvPr>
        </p:nvSpPr>
        <p:spPr/>
        <p:txBody>
          <a:bodyPr/>
          <a:lstStyle/>
          <a:p>
            <a:r>
              <a:rPr lang="en-US" dirty="0"/>
              <a:t>Influence Results – Iranian trolls</a:t>
            </a:r>
          </a:p>
        </p:txBody>
      </p:sp>
      <p:sp>
        <p:nvSpPr>
          <p:cNvPr id="3" name="Content Placeholder 2">
            <a:extLst>
              <a:ext uri="{FF2B5EF4-FFF2-40B4-BE49-F238E27FC236}">
                <a16:creationId xmlns:a16="http://schemas.microsoft.com/office/drawing/2014/main" id="{A1669C5F-3D68-EA47-BAC8-2D7FAB6F03AC}"/>
              </a:ext>
            </a:extLst>
          </p:cNvPr>
          <p:cNvSpPr>
            <a:spLocks noGrp="1"/>
          </p:cNvSpPr>
          <p:nvPr>
            <p:ph idx="1"/>
          </p:nvPr>
        </p:nvSpPr>
        <p:spPr>
          <a:xfrm>
            <a:off x="838200" y="1825625"/>
            <a:ext cx="4159827" cy="4351338"/>
          </a:xfrm>
        </p:spPr>
        <p:txBody>
          <a:bodyPr/>
          <a:lstStyle/>
          <a:p>
            <a:r>
              <a:rPr lang="en-US" dirty="0"/>
              <a:t>0.31% of Twitter URLs are created because of URLs shared by Iranian trolls</a:t>
            </a:r>
          </a:p>
          <a:p>
            <a:pPr marL="0" indent="0">
              <a:buNone/>
            </a:pPr>
            <a:endParaRPr lang="en-US" dirty="0"/>
          </a:p>
          <a:p>
            <a:r>
              <a:rPr lang="en-US" dirty="0"/>
              <a:t>Iranian trolls most influential on </a:t>
            </a:r>
            <a:r>
              <a:rPr lang="en-US" dirty="0" err="1"/>
              <a:t>The_Donald</a:t>
            </a:r>
            <a:r>
              <a:rPr lang="en-US" dirty="0"/>
              <a:t> subreddit (1.52%)</a:t>
            </a:r>
          </a:p>
        </p:txBody>
      </p:sp>
      <p:pic>
        <p:nvPicPr>
          <p:cNvPr id="4" name="Picture 3">
            <a:extLst>
              <a:ext uri="{FF2B5EF4-FFF2-40B4-BE49-F238E27FC236}">
                <a16:creationId xmlns:a16="http://schemas.microsoft.com/office/drawing/2014/main" id="{60D83BD7-2012-E248-92C2-56BB870D14EF}"/>
              </a:ext>
            </a:extLst>
          </p:cNvPr>
          <p:cNvPicPr>
            <a:picLocks noChangeAspect="1"/>
          </p:cNvPicPr>
          <p:nvPr/>
        </p:nvPicPr>
        <p:blipFill>
          <a:blip r:embed="rId2"/>
          <a:stretch>
            <a:fillRect/>
          </a:stretch>
        </p:blipFill>
        <p:spPr>
          <a:xfrm>
            <a:off x="4998026" y="1913733"/>
            <a:ext cx="7002763" cy="3970317"/>
          </a:xfrm>
          <a:prstGeom prst="rect">
            <a:avLst/>
          </a:prstGeom>
        </p:spPr>
      </p:pic>
      <p:sp>
        <p:nvSpPr>
          <p:cNvPr id="5" name="Rectangle 4">
            <a:extLst>
              <a:ext uri="{FF2B5EF4-FFF2-40B4-BE49-F238E27FC236}">
                <a16:creationId xmlns:a16="http://schemas.microsoft.com/office/drawing/2014/main" id="{4230E918-1C1D-6C41-9FA2-BC2B06B6502E}"/>
              </a:ext>
            </a:extLst>
          </p:cNvPr>
          <p:cNvSpPr/>
          <p:nvPr/>
        </p:nvSpPr>
        <p:spPr>
          <a:xfrm>
            <a:off x="7637318" y="5039591"/>
            <a:ext cx="1070263" cy="55071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1F2B46E-7885-494A-8510-0A6781B96F46}"/>
              </a:ext>
            </a:extLst>
          </p:cNvPr>
          <p:cNvSpPr/>
          <p:nvPr/>
        </p:nvSpPr>
        <p:spPr>
          <a:xfrm>
            <a:off x="9722427" y="5039591"/>
            <a:ext cx="1070263" cy="55071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20B25F08-826F-434B-99B6-78AC55193F14}"/>
              </a:ext>
            </a:extLst>
          </p:cNvPr>
          <p:cNvSpPr>
            <a:spLocks noGrp="1"/>
          </p:cNvSpPr>
          <p:nvPr>
            <p:ph type="dt" sz="half" idx="10"/>
          </p:nvPr>
        </p:nvSpPr>
        <p:spPr/>
        <p:txBody>
          <a:bodyPr/>
          <a:lstStyle/>
          <a:p>
            <a:r>
              <a:rPr lang="en-US"/>
              <a:t>3/21/2022</a:t>
            </a:r>
          </a:p>
        </p:txBody>
      </p:sp>
      <p:sp>
        <p:nvSpPr>
          <p:cNvPr id="8" name="Slide Number Placeholder 7">
            <a:extLst>
              <a:ext uri="{FF2B5EF4-FFF2-40B4-BE49-F238E27FC236}">
                <a16:creationId xmlns:a16="http://schemas.microsoft.com/office/drawing/2014/main" id="{AD27DC4C-2F59-4E8E-9461-662AF46AB19A}"/>
              </a:ext>
            </a:extLst>
          </p:cNvPr>
          <p:cNvSpPr>
            <a:spLocks noGrp="1"/>
          </p:cNvSpPr>
          <p:nvPr>
            <p:ph type="sldNum" sz="quarter" idx="12"/>
          </p:nvPr>
        </p:nvSpPr>
        <p:spPr/>
        <p:txBody>
          <a:bodyPr/>
          <a:lstStyle/>
          <a:p>
            <a:fld id="{23E03851-EE6D-4063-8020-2321602AFB5A}" type="slidenum">
              <a:rPr lang="en-US" smtClean="0"/>
              <a:t>107</a:t>
            </a:fld>
            <a:endParaRPr lang="en-US"/>
          </a:p>
        </p:txBody>
      </p:sp>
    </p:spTree>
    <p:extLst>
      <p:ext uri="{BB962C8B-B14F-4D97-AF65-F5344CB8AC3E}">
        <p14:creationId xmlns:p14="http://schemas.microsoft.com/office/powerpoint/2010/main" val="1586707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5D6D8-0014-4174-9D37-C2BA3A8ADF05}"/>
              </a:ext>
            </a:extLst>
          </p:cNvPr>
          <p:cNvSpPr>
            <a:spLocks noGrp="1"/>
          </p:cNvSpPr>
          <p:nvPr>
            <p:ph type="title"/>
          </p:nvPr>
        </p:nvSpPr>
        <p:spPr/>
        <p:txBody>
          <a:bodyPr/>
          <a:lstStyle/>
          <a:p>
            <a:r>
              <a:rPr lang="en-US" dirty="0"/>
              <a:t>Mitigation</a:t>
            </a:r>
          </a:p>
        </p:txBody>
      </p:sp>
      <p:sp>
        <p:nvSpPr>
          <p:cNvPr id="3" name="Content Placeholder 2">
            <a:extLst>
              <a:ext uri="{FF2B5EF4-FFF2-40B4-BE49-F238E27FC236}">
                <a16:creationId xmlns:a16="http://schemas.microsoft.com/office/drawing/2014/main" id="{6773F745-ECA2-44EA-8D75-168A8E1DA8F7}"/>
              </a:ext>
            </a:extLst>
          </p:cNvPr>
          <p:cNvSpPr>
            <a:spLocks noGrp="1"/>
          </p:cNvSpPr>
          <p:nvPr>
            <p:ph idx="1"/>
          </p:nvPr>
        </p:nvSpPr>
        <p:spPr/>
        <p:txBody>
          <a:bodyPr/>
          <a:lstStyle/>
          <a:p>
            <a:endParaRPr lang="en-US"/>
          </a:p>
        </p:txBody>
      </p:sp>
      <p:pic>
        <p:nvPicPr>
          <p:cNvPr id="4098" name="Picture 2" descr="Fix-It Felix, Jr. (character) | Wreck-It Ralph Wiki | Fandom">
            <a:extLst>
              <a:ext uri="{FF2B5EF4-FFF2-40B4-BE49-F238E27FC236}">
                <a16:creationId xmlns:a16="http://schemas.microsoft.com/office/drawing/2014/main" id="{A3E4B984-0B0D-4535-9BD6-475B5812B7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1327" y="187601"/>
            <a:ext cx="4286250" cy="619125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F3641BF9-58F5-4567-9B72-87845BE4104A}"/>
              </a:ext>
            </a:extLst>
          </p:cNvPr>
          <p:cNvSpPr>
            <a:spLocks noGrp="1"/>
          </p:cNvSpPr>
          <p:nvPr>
            <p:ph type="dt" sz="half" idx="10"/>
          </p:nvPr>
        </p:nvSpPr>
        <p:spPr/>
        <p:txBody>
          <a:bodyPr/>
          <a:lstStyle/>
          <a:p>
            <a:r>
              <a:rPr lang="en-US"/>
              <a:t>3/21/2022</a:t>
            </a:r>
          </a:p>
        </p:txBody>
      </p:sp>
      <p:sp>
        <p:nvSpPr>
          <p:cNvPr id="5" name="Slide Number Placeholder 4">
            <a:extLst>
              <a:ext uri="{FF2B5EF4-FFF2-40B4-BE49-F238E27FC236}">
                <a16:creationId xmlns:a16="http://schemas.microsoft.com/office/drawing/2014/main" id="{151A5902-7357-4C3E-B092-98A20F712295}"/>
              </a:ext>
            </a:extLst>
          </p:cNvPr>
          <p:cNvSpPr>
            <a:spLocks noGrp="1"/>
          </p:cNvSpPr>
          <p:nvPr>
            <p:ph type="sldNum" sz="quarter" idx="12"/>
          </p:nvPr>
        </p:nvSpPr>
        <p:spPr/>
        <p:txBody>
          <a:bodyPr/>
          <a:lstStyle/>
          <a:p>
            <a:fld id="{23E03851-EE6D-4063-8020-2321602AFB5A}" type="slidenum">
              <a:rPr lang="en-US" smtClean="0"/>
              <a:t>108</a:t>
            </a:fld>
            <a:endParaRPr lang="en-US"/>
          </a:p>
        </p:txBody>
      </p:sp>
    </p:spTree>
    <p:extLst>
      <p:ext uri="{BB962C8B-B14F-4D97-AF65-F5344CB8AC3E}">
        <p14:creationId xmlns:p14="http://schemas.microsoft.com/office/powerpoint/2010/main" val="239537273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3A515-763B-5F42-A5C7-51ED5A4432C9}"/>
              </a:ext>
            </a:extLst>
          </p:cNvPr>
          <p:cNvSpPr>
            <a:spLocks noGrp="1"/>
          </p:cNvSpPr>
          <p:nvPr>
            <p:ph type="title"/>
          </p:nvPr>
        </p:nvSpPr>
        <p:spPr/>
        <p:txBody>
          <a:bodyPr/>
          <a:lstStyle/>
          <a:p>
            <a:r>
              <a:rPr lang="en-US" dirty="0"/>
              <a:t>Ok, lots of new understanding of what’s up…</a:t>
            </a:r>
          </a:p>
        </p:txBody>
      </p:sp>
      <p:sp>
        <p:nvSpPr>
          <p:cNvPr id="3" name="Content Placeholder 2">
            <a:extLst>
              <a:ext uri="{FF2B5EF4-FFF2-40B4-BE49-F238E27FC236}">
                <a16:creationId xmlns:a16="http://schemas.microsoft.com/office/drawing/2014/main" id="{7B569431-1374-DC40-8EB9-F7E0AB741334}"/>
              </a:ext>
            </a:extLst>
          </p:cNvPr>
          <p:cNvSpPr>
            <a:spLocks noGrp="1"/>
          </p:cNvSpPr>
          <p:nvPr>
            <p:ph idx="1"/>
          </p:nvPr>
        </p:nvSpPr>
        <p:spPr/>
        <p:txBody>
          <a:bodyPr/>
          <a:lstStyle/>
          <a:p>
            <a:r>
              <a:rPr lang="en-US" dirty="0"/>
              <a:t>Measurements and modeling of what is going on is important</a:t>
            </a:r>
          </a:p>
          <a:p>
            <a:pPr lvl="1"/>
            <a:r>
              <a:rPr lang="en-US" i="1" dirty="0"/>
              <a:t>But it is only the first step!</a:t>
            </a:r>
          </a:p>
          <a:p>
            <a:endParaRPr lang="en-US" dirty="0"/>
          </a:p>
          <a:p>
            <a:r>
              <a:rPr lang="en-US" dirty="0"/>
              <a:t>At some point, we need to make use of this new understanding</a:t>
            </a:r>
          </a:p>
          <a:p>
            <a:endParaRPr lang="en-US" dirty="0"/>
          </a:p>
          <a:p>
            <a:r>
              <a:rPr lang="en-US" dirty="0"/>
              <a:t>How can we </a:t>
            </a:r>
            <a:r>
              <a:rPr lang="en-US" i="1" dirty="0"/>
              <a:t>mitigate</a:t>
            </a:r>
            <a:r>
              <a:rPr lang="en-US" dirty="0"/>
              <a:t> these problems?</a:t>
            </a:r>
          </a:p>
          <a:p>
            <a:endParaRPr lang="en-US" dirty="0"/>
          </a:p>
          <a:p>
            <a:r>
              <a:rPr lang="en-US" dirty="0"/>
              <a:t>How do we assess the success of deployed mitigation strategies?</a:t>
            </a:r>
          </a:p>
          <a:p>
            <a:endParaRPr lang="en-US" dirty="0"/>
          </a:p>
          <a:p>
            <a:endParaRPr lang="en-US" dirty="0"/>
          </a:p>
        </p:txBody>
      </p:sp>
      <p:sp>
        <p:nvSpPr>
          <p:cNvPr id="4" name="Date Placeholder 3">
            <a:extLst>
              <a:ext uri="{FF2B5EF4-FFF2-40B4-BE49-F238E27FC236}">
                <a16:creationId xmlns:a16="http://schemas.microsoft.com/office/drawing/2014/main" id="{3CC262CD-19E0-4DB3-AE67-37EB33670489}"/>
              </a:ext>
            </a:extLst>
          </p:cNvPr>
          <p:cNvSpPr>
            <a:spLocks noGrp="1"/>
          </p:cNvSpPr>
          <p:nvPr>
            <p:ph type="dt" sz="half" idx="10"/>
          </p:nvPr>
        </p:nvSpPr>
        <p:spPr/>
        <p:txBody>
          <a:bodyPr/>
          <a:lstStyle/>
          <a:p>
            <a:r>
              <a:rPr lang="en-US"/>
              <a:t>3/21/2022</a:t>
            </a:r>
          </a:p>
        </p:txBody>
      </p:sp>
      <p:sp>
        <p:nvSpPr>
          <p:cNvPr id="5" name="Slide Number Placeholder 4">
            <a:extLst>
              <a:ext uri="{FF2B5EF4-FFF2-40B4-BE49-F238E27FC236}">
                <a16:creationId xmlns:a16="http://schemas.microsoft.com/office/drawing/2014/main" id="{24B76F9B-5B18-4DDC-80C3-9D8DB66ED3F7}"/>
              </a:ext>
            </a:extLst>
          </p:cNvPr>
          <p:cNvSpPr>
            <a:spLocks noGrp="1"/>
          </p:cNvSpPr>
          <p:nvPr>
            <p:ph type="sldNum" sz="quarter" idx="12"/>
          </p:nvPr>
        </p:nvSpPr>
        <p:spPr/>
        <p:txBody>
          <a:bodyPr/>
          <a:lstStyle/>
          <a:p>
            <a:fld id="{23E03851-EE6D-4063-8020-2321602AFB5A}" type="slidenum">
              <a:rPr lang="en-US" smtClean="0"/>
              <a:t>109</a:t>
            </a:fld>
            <a:endParaRPr lang="en-US"/>
          </a:p>
        </p:txBody>
      </p:sp>
    </p:spTree>
    <p:extLst>
      <p:ext uri="{BB962C8B-B14F-4D97-AF65-F5344CB8AC3E}">
        <p14:creationId xmlns:p14="http://schemas.microsoft.com/office/powerpoint/2010/main" val="876958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84B89-F6F8-405B-9D25-E98F3E663C2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A57021D-B65F-411F-999B-7C4EDE0C38B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6FD33DF-6A51-42DE-9490-5888B417D100}"/>
              </a:ext>
            </a:extLst>
          </p:cNvPr>
          <p:cNvPicPr>
            <a:picLocks noChangeAspect="1"/>
          </p:cNvPicPr>
          <p:nvPr/>
        </p:nvPicPr>
        <p:blipFill>
          <a:blip r:embed="rId2"/>
          <a:stretch>
            <a:fillRect/>
          </a:stretch>
        </p:blipFill>
        <p:spPr>
          <a:xfrm>
            <a:off x="134166" y="0"/>
            <a:ext cx="11060068" cy="3686689"/>
          </a:xfrm>
          <a:prstGeom prst="rect">
            <a:avLst/>
          </a:prstGeom>
        </p:spPr>
      </p:pic>
      <p:pic>
        <p:nvPicPr>
          <p:cNvPr id="6" name="Picture 5">
            <a:extLst>
              <a:ext uri="{FF2B5EF4-FFF2-40B4-BE49-F238E27FC236}">
                <a16:creationId xmlns:a16="http://schemas.microsoft.com/office/drawing/2014/main" id="{96E2D0E6-BA98-4D21-B199-E90845478414}"/>
              </a:ext>
            </a:extLst>
          </p:cNvPr>
          <p:cNvPicPr>
            <a:picLocks noChangeAspect="1"/>
          </p:cNvPicPr>
          <p:nvPr/>
        </p:nvPicPr>
        <p:blipFill>
          <a:blip r:embed="rId3"/>
          <a:stretch>
            <a:fillRect/>
          </a:stretch>
        </p:blipFill>
        <p:spPr>
          <a:xfrm>
            <a:off x="4239967" y="3686689"/>
            <a:ext cx="7817867" cy="6858000"/>
          </a:xfrm>
          <a:prstGeom prst="rect">
            <a:avLst/>
          </a:prstGeom>
        </p:spPr>
      </p:pic>
      <p:pic>
        <p:nvPicPr>
          <p:cNvPr id="7" name="Picture 6">
            <a:extLst>
              <a:ext uri="{FF2B5EF4-FFF2-40B4-BE49-F238E27FC236}">
                <a16:creationId xmlns:a16="http://schemas.microsoft.com/office/drawing/2014/main" id="{1EB3EFDF-9B9A-4C49-A1EA-19CAAA4C4187}"/>
              </a:ext>
            </a:extLst>
          </p:cNvPr>
          <p:cNvPicPr>
            <a:picLocks noChangeAspect="1"/>
          </p:cNvPicPr>
          <p:nvPr/>
        </p:nvPicPr>
        <p:blipFill>
          <a:blip r:embed="rId4"/>
          <a:stretch>
            <a:fillRect/>
          </a:stretch>
        </p:blipFill>
        <p:spPr>
          <a:xfrm>
            <a:off x="0" y="4068202"/>
            <a:ext cx="5850384" cy="1510662"/>
          </a:xfrm>
          <a:prstGeom prst="rect">
            <a:avLst/>
          </a:prstGeom>
        </p:spPr>
      </p:pic>
      <p:sp>
        <p:nvSpPr>
          <p:cNvPr id="8" name="Date Placeholder 7">
            <a:extLst>
              <a:ext uri="{FF2B5EF4-FFF2-40B4-BE49-F238E27FC236}">
                <a16:creationId xmlns:a16="http://schemas.microsoft.com/office/drawing/2014/main" id="{D9823E24-B8CB-4D6B-AA86-4AAAA3CF1BAC}"/>
              </a:ext>
            </a:extLst>
          </p:cNvPr>
          <p:cNvSpPr>
            <a:spLocks noGrp="1"/>
          </p:cNvSpPr>
          <p:nvPr>
            <p:ph type="dt" sz="half" idx="10"/>
          </p:nvPr>
        </p:nvSpPr>
        <p:spPr/>
        <p:txBody>
          <a:bodyPr/>
          <a:lstStyle/>
          <a:p>
            <a:r>
              <a:rPr lang="en-US"/>
              <a:t>3/21/2022</a:t>
            </a:r>
          </a:p>
        </p:txBody>
      </p:sp>
      <p:sp>
        <p:nvSpPr>
          <p:cNvPr id="9" name="Slide Number Placeholder 8">
            <a:extLst>
              <a:ext uri="{FF2B5EF4-FFF2-40B4-BE49-F238E27FC236}">
                <a16:creationId xmlns:a16="http://schemas.microsoft.com/office/drawing/2014/main" id="{F7D3FC2F-AFF2-4933-8F46-9188EE113913}"/>
              </a:ext>
            </a:extLst>
          </p:cNvPr>
          <p:cNvSpPr>
            <a:spLocks noGrp="1"/>
          </p:cNvSpPr>
          <p:nvPr>
            <p:ph type="sldNum" sz="quarter" idx="12"/>
          </p:nvPr>
        </p:nvSpPr>
        <p:spPr/>
        <p:txBody>
          <a:bodyPr/>
          <a:lstStyle/>
          <a:p>
            <a:fld id="{23E03851-EE6D-4063-8020-2321602AFB5A}" type="slidenum">
              <a:rPr lang="en-US" smtClean="0"/>
              <a:t>11</a:t>
            </a:fld>
            <a:endParaRPr lang="en-US"/>
          </a:p>
        </p:txBody>
      </p:sp>
    </p:spTree>
    <p:extLst>
      <p:ext uri="{BB962C8B-B14F-4D97-AF65-F5344CB8AC3E}">
        <p14:creationId xmlns:p14="http://schemas.microsoft.com/office/powerpoint/2010/main" val="30295335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AA220-6CDD-9046-B033-80D9B85FB406}"/>
              </a:ext>
            </a:extLst>
          </p:cNvPr>
          <p:cNvSpPr>
            <a:spLocks noGrp="1"/>
          </p:cNvSpPr>
          <p:nvPr>
            <p:ph type="title"/>
          </p:nvPr>
        </p:nvSpPr>
        <p:spPr/>
        <p:txBody>
          <a:bodyPr/>
          <a:lstStyle/>
          <a:p>
            <a:r>
              <a:rPr lang="en-US" dirty="0"/>
              <a:t>What Does A Raid Look Like?</a:t>
            </a:r>
          </a:p>
        </p:txBody>
      </p:sp>
      <p:sp>
        <p:nvSpPr>
          <p:cNvPr id="3" name="Content Placeholder 2">
            <a:extLst>
              <a:ext uri="{FF2B5EF4-FFF2-40B4-BE49-F238E27FC236}">
                <a16:creationId xmlns:a16="http://schemas.microsoft.com/office/drawing/2014/main" id="{2DF3AB94-CCA7-2141-8C61-02A9E82D9F49}"/>
              </a:ext>
            </a:extLst>
          </p:cNvPr>
          <p:cNvSpPr>
            <a:spLocks noGrp="1"/>
          </p:cNvSpPr>
          <p:nvPr>
            <p:ph idx="1"/>
          </p:nvPr>
        </p:nvSpPr>
        <p:spPr/>
        <p:txBody>
          <a:bodyPr/>
          <a:lstStyle/>
          <a:p>
            <a:endParaRPr lang="en-US" dirty="0"/>
          </a:p>
        </p:txBody>
      </p:sp>
      <p:pic>
        <p:nvPicPr>
          <p:cNvPr id="4" name="Content Placeholder 6">
            <a:extLst>
              <a:ext uri="{FF2B5EF4-FFF2-40B4-BE49-F238E27FC236}">
                <a16:creationId xmlns:a16="http://schemas.microsoft.com/office/drawing/2014/main" id="{A7155C86-553C-9A46-AF36-58EB86D4C4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966" y="1445783"/>
            <a:ext cx="5800493" cy="5009109"/>
          </a:xfrm>
          <a:prstGeom prst="rect">
            <a:avLst/>
          </a:prstGeom>
        </p:spPr>
      </p:pic>
      <p:pic>
        <p:nvPicPr>
          <p:cNvPr id="5" name="Picture 4">
            <a:extLst>
              <a:ext uri="{FF2B5EF4-FFF2-40B4-BE49-F238E27FC236}">
                <a16:creationId xmlns:a16="http://schemas.microsoft.com/office/drawing/2014/main" id="{C25135F5-ED3D-3A4D-A382-B20BA99D5B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0978" y="1295614"/>
            <a:ext cx="5032822" cy="5411359"/>
          </a:xfrm>
          <a:prstGeom prst="rect">
            <a:avLst/>
          </a:prstGeom>
        </p:spPr>
      </p:pic>
      <p:sp>
        <p:nvSpPr>
          <p:cNvPr id="6" name="Frame 5">
            <a:extLst>
              <a:ext uri="{FF2B5EF4-FFF2-40B4-BE49-F238E27FC236}">
                <a16:creationId xmlns:a16="http://schemas.microsoft.com/office/drawing/2014/main" id="{5AA928F3-3534-1A41-BB3A-DE14BD3AE841}"/>
              </a:ext>
            </a:extLst>
          </p:cNvPr>
          <p:cNvSpPr/>
          <p:nvPr/>
        </p:nvSpPr>
        <p:spPr>
          <a:xfrm>
            <a:off x="4541002" y="5625884"/>
            <a:ext cx="1615951" cy="860004"/>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Date Placeholder 6">
            <a:extLst>
              <a:ext uri="{FF2B5EF4-FFF2-40B4-BE49-F238E27FC236}">
                <a16:creationId xmlns:a16="http://schemas.microsoft.com/office/drawing/2014/main" id="{CD056BC2-05FE-4176-A302-36CC8BBD9669}"/>
              </a:ext>
            </a:extLst>
          </p:cNvPr>
          <p:cNvSpPr>
            <a:spLocks noGrp="1"/>
          </p:cNvSpPr>
          <p:nvPr>
            <p:ph type="dt" sz="half" idx="10"/>
          </p:nvPr>
        </p:nvSpPr>
        <p:spPr/>
        <p:txBody>
          <a:bodyPr/>
          <a:lstStyle/>
          <a:p>
            <a:r>
              <a:rPr lang="en-US"/>
              <a:t>3/21/2022</a:t>
            </a:r>
          </a:p>
        </p:txBody>
      </p:sp>
      <p:sp>
        <p:nvSpPr>
          <p:cNvPr id="8" name="Slide Number Placeholder 7">
            <a:extLst>
              <a:ext uri="{FF2B5EF4-FFF2-40B4-BE49-F238E27FC236}">
                <a16:creationId xmlns:a16="http://schemas.microsoft.com/office/drawing/2014/main" id="{E71341D3-A8E9-45C0-AFEE-84953EB044BA}"/>
              </a:ext>
            </a:extLst>
          </p:cNvPr>
          <p:cNvSpPr>
            <a:spLocks noGrp="1"/>
          </p:cNvSpPr>
          <p:nvPr>
            <p:ph type="sldNum" sz="quarter" idx="12"/>
          </p:nvPr>
        </p:nvSpPr>
        <p:spPr/>
        <p:txBody>
          <a:bodyPr/>
          <a:lstStyle/>
          <a:p>
            <a:fld id="{23E03851-EE6D-4063-8020-2321602AFB5A}" type="slidenum">
              <a:rPr lang="en-US" smtClean="0"/>
              <a:t>110</a:t>
            </a:fld>
            <a:endParaRPr lang="en-US"/>
          </a:p>
        </p:txBody>
      </p:sp>
    </p:spTree>
    <p:extLst>
      <p:ext uri="{BB962C8B-B14F-4D97-AF65-F5344CB8AC3E}">
        <p14:creationId xmlns:p14="http://schemas.microsoft.com/office/powerpoint/2010/main" val="69009841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1FDA2-5FE7-B446-894B-1DD22C4C4B91}"/>
              </a:ext>
            </a:extLst>
          </p:cNvPr>
          <p:cNvSpPr>
            <a:spLocks noGrp="1"/>
          </p:cNvSpPr>
          <p:nvPr>
            <p:ph type="title"/>
          </p:nvPr>
        </p:nvSpPr>
        <p:spPr/>
        <p:txBody>
          <a:bodyPr/>
          <a:lstStyle/>
          <a:p>
            <a:r>
              <a:rPr lang="en-US" dirty="0"/>
              <a:t>What if we could predict a raid will happen?</a:t>
            </a:r>
          </a:p>
        </p:txBody>
      </p:sp>
      <p:sp>
        <p:nvSpPr>
          <p:cNvPr id="3" name="Content Placeholder 2">
            <a:extLst>
              <a:ext uri="{FF2B5EF4-FFF2-40B4-BE49-F238E27FC236}">
                <a16:creationId xmlns:a16="http://schemas.microsoft.com/office/drawing/2014/main" id="{E46293E6-D414-DA45-9105-D2DBBD05839D}"/>
              </a:ext>
            </a:extLst>
          </p:cNvPr>
          <p:cNvSpPr>
            <a:spLocks noGrp="1"/>
          </p:cNvSpPr>
          <p:nvPr>
            <p:ph idx="1"/>
          </p:nvPr>
        </p:nvSpPr>
        <p:spPr/>
        <p:txBody>
          <a:bodyPr/>
          <a:lstStyle/>
          <a:p>
            <a:r>
              <a:rPr lang="en-US" dirty="0"/>
              <a:t>We can definitely detect if a raid </a:t>
            </a:r>
            <a:r>
              <a:rPr lang="en-US" i="1" dirty="0"/>
              <a:t>has</a:t>
            </a:r>
            <a:r>
              <a:rPr lang="en-US" dirty="0"/>
              <a:t> happening</a:t>
            </a:r>
          </a:p>
          <a:p>
            <a:pPr lvl="1"/>
            <a:r>
              <a:rPr lang="en-US" dirty="0"/>
              <a:t>But the damage is already done at this point…</a:t>
            </a:r>
          </a:p>
          <a:p>
            <a:endParaRPr lang="en-US" dirty="0"/>
          </a:p>
          <a:p>
            <a:r>
              <a:rPr lang="en-US" dirty="0"/>
              <a:t>Can we maybe predict that a raid </a:t>
            </a:r>
            <a:r>
              <a:rPr lang="en-US" i="1" dirty="0"/>
              <a:t>will</a:t>
            </a:r>
            <a:r>
              <a:rPr lang="en-US" dirty="0"/>
              <a:t> happen?</a:t>
            </a:r>
          </a:p>
          <a:p>
            <a:pPr lvl="1"/>
            <a:r>
              <a:rPr lang="en-US" dirty="0"/>
              <a:t>There is some intuition that certain “types” of videos are likely to be raided</a:t>
            </a:r>
          </a:p>
          <a:p>
            <a:endParaRPr lang="en-US" dirty="0"/>
          </a:p>
          <a:p>
            <a:r>
              <a:rPr lang="en-US" dirty="0"/>
              <a:t>What if, at upload time, we could determine if a video will be raided?</a:t>
            </a:r>
          </a:p>
          <a:p>
            <a:pPr lvl="1"/>
            <a:r>
              <a:rPr lang="en-US" dirty="0"/>
              <a:t>It would be great if we could do this by only looking at the video itself!</a:t>
            </a:r>
          </a:p>
          <a:p>
            <a:endParaRPr lang="en-US" dirty="0"/>
          </a:p>
        </p:txBody>
      </p:sp>
      <p:sp>
        <p:nvSpPr>
          <p:cNvPr id="4" name="Date Placeholder 3">
            <a:extLst>
              <a:ext uri="{FF2B5EF4-FFF2-40B4-BE49-F238E27FC236}">
                <a16:creationId xmlns:a16="http://schemas.microsoft.com/office/drawing/2014/main" id="{B214BFCC-8329-4E2C-83AD-CB5850D10BDC}"/>
              </a:ext>
            </a:extLst>
          </p:cNvPr>
          <p:cNvSpPr>
            <a:spLocks noGrp="1"/>
          </p:cNvSpPr>
          <p:nvPr>
            <p:ph type="dt" sz="half" idx="10"/>
          </p:nvPr>
        </p:nvSpPr>
        <p:spPr/>
        <p:txBody>
          <a:bodyPr/>
          <a:lstStyle/>
          <a:p>
            <a:r>
              <a:rPr lang="en-US"/>
              <a:t>3/21/2022</a:t>
            </a:r>
          </a:p>
        </p:txBody>
      </p:sp>
      <p:sp>
        <p:nvSpPr>
          <p:cNvPr id="5" name="Slide Number Placeholder 4">
            <a:extLst>
              <a:ext uri="{FF2B5EF4-FFF2-40B4-BE49-F238E27FC236}">
                <a16:creationId xmlns:a16="http://schemas.microsoft.com/office/drawing/2014/main" id="{49AA408B-02D6-4CAA-9D6A-A7895018F287}"/>
              </a:ext>
            </a:extLst>
          </p:cNvPr>
          <p:cNvSpPr>
            <a:spLocks noGrp="1"/>
          </p:cNvSpPr>
          <p:nvPr>
            <p:ph type="sldNum" sz="quarter" idx="12"/>
          </p:nvPr>
        </p:nvSpPr>
        <p:spPr/>
        <p:txBody>
          <a:bodyPr/>
          <a:lstStyle/>
          <a:p>
            <a:fld id="{23E03851-EE6D-4063-8020-2321602AFB5A}" type="slidenum">
              <a:rPr lang="en-US" smtClean="0"/>
              <a:t>111</a:t>
            </a:fld>
            <a:endParaRPr lang="en-US"/>
          </a:p>
        </p:txBody>
      </p:sp>
    </p:spTree>
    <p:extLst>
      <p:ext uri="{BB962C8B-B14F-4D97-AF65-F5344CB8AC3E}">
        <p14:creationId xmlns:p14="http://schemas.microsoft.com/office/powerpoint/2010/main" val="315009168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FE2B8-7673-8C49-B027-E65CA5615F3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EB928C9-AB15-8443-A892-0D0FA8E71E58}"/>
              </a:ext>
            </a:extLst>
          </p:cNvPr>
          <p:cNvPicPr>
            <a:picLocks noGrp="1" noChangeAspect="1"/>
          </p:cNvPicPr>
          <p:nvPr>
            <p:ph idx="1"/>
          </p:nvPr>
        </p:nvPicPr>
        <p:blipFill>
          <a:blip r:embed="rId2"/>
          <a:stretch>
            <a:fillRect/>
          </a:stretch>
        </p:blipFill>
        <p:spPr>
          <a:xfrm>
            <a:off x="0" y="840828"/>
            <a:ext cx="12199170" cy="6096000"/>
          </a:xfrm>
        </p:spPr>
      </p:pic>
      <p:sp>
        <p:nvSpPr>
          <p:cNvPr id="3" name="Date Placeholder 2">
            <a:extLst>
              <a:ext uri="{FF2B5EF4-FFF2-40B4-BE49-F238E27FC236}">
                <a16:creationId xmlns:a16="http://schemas.microsoft.com/office/drawing/2014/main" id="{B130489C-811E-4F67-BB03-D3D8F5B11C73}"/>
              </a:ext>
            </a:extLst>
          </p:cNvPr>
          <p:cNvSpPr>
            <a:spLocks noGrp="1"/>
          </p:cNvSpPr>
          <p:nvPr>
            <p:ph type="dt" sz="half" idx="10"/>
          </p:nvPr>
        </p:nvSpPr>
        <p:spPr/>
        <p:txBody>
          <a:bodyPr/>
          <a:lstStyle/>
          <a:p>
            <a:r>
              <a:rPr lang="en-US"/>
              <a:t>3/21/2022</a:t>
            </a:r>
          </a:p>
        </p:txBody>
      </p:sp>
      <p:sp>
        <p:nvSpPr>
          <p:cNvPr id="4" name="Slide Number Placeholder 3">
            <a:extLst>
              <a:ext uri="{FF2B5EF4-FFF2-40B4-BE49-F238E27FC236}">
                <a16:creationId xmlns:a16="http://schemas.microsoft.com/office/drawing/2014/main" id="{EA23A846-537B-405C-8EAF-395A7B3CF056}"/>
              </a:ext>
            </a:extLst>
          </p:cNvPr>
          <p:cNvSpPr>
            <a:spLocks noGrp="1"/>
          </p:cNvSpPr>
          <p:nvPr>
            <p:ph type="sldNum" sz="quarter" idx="12"/>
          </p:nvPr>
        </p:nvSpPr>
        <p:spPr/>
        <p:txBody>
          <a:bodyPr/>
          <a:lstStyle/>
          <a:p>
            <a:fld id="{23E03851-EE6D-4063-8020-2321602AFB5A}" type="slidenum">
              <a:rPr lang="en-US" smtClean="0"/>
              <a:t>112</a:t>
            </a:fld>
            <a:endParaRPr lang="en-US"/>
          </a:p>
        </p:txBody>
      </p:sp>
    </p:spTree>
    <p:extLst>
      <p:ext uri="{BB962C8B-B14F-4D97-AF65-F5344CB8AC3E}">
        <p14:creationId xmlns:p14="http://schemas.microsoft.com/office/powerpoint/2010/main" val="214764205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DBE15-75A0-9C4B-A86E-FF9E8EFE159D}"/>
              </a:ext>
            </a:extLst>
          </p:cNvPr>
          <p:cNvSpPr>
            <a:spLocks noGrp="1"/>
          </p:cNvSpPr>
          <p:nvPr>
            <p:ph type="title"/>
          </p:nvPr>
        </p:nvSpPr>
        <p:spPr/>
        <p:txBody>
          <a:bodyPr/>
          <a:lstStyle/>
          <a:p>
            <a:r>
              <a:rPr lang="en-US" dirty="0"/>
              <a:t>Three Experiments</a:t>
            </a:r>
          </a:p>
        </p:txBody>
      </p:sp>
      <p:sp>
        <p:nvSpPr>
          <p:cNvPr id="3" name="Content Placeholder 2">
            <a:extLst>
              <a:ext uri="{FF2B5EF4-FFF2-40B4-BE49-F238E27FC236}">
                <a16:creationId xmlns:a16="http://schemas.microsoft.com/office/drawing/2014/main" id="{B371661D-B2B8-A94C-B0DA-0BBF58383FF9}"/>
              </a:ext>
            </a:extLst>
          </p:cNvPr>
          <p:cNvSpPr>
            <a:spLocks noGrp="1"/>
          </p:cNvSpPr>
          <p:nvPr>
            <p:ph idx="1"/>
          </p:nvPr>
        </p:nvSpPr>
        <p:spPr/>
        <p:txBody>
          <a:bodyPr/>
          <a:lstStyle/>
          <a:p>
            <a:r>
              <a:rPr lang="en-US" dirty="0"/>
              <a:t>Experiment 1</a:t>
            </a:r>
          </a:p>
          <a:p>
            <a:pPr lvl="1"/>
            <a:r>
              <a:rPr lang="en-US" dirty="0"/>
              <a:t>Can we predict that a video has been linked to on 4chan in the first place?</a:t>
            </a:r>
          </a:p>
          <a:p>
            <a:pPr lvl="1"/>
            <a:endParaRPr lang="en-US" dirty="0"/>
          </a:p>
          <a:p>
            <a:r>
              <a:rPr lang="en-US" dirty="0"/>
              <a:t>Experiment 2</a:t>
            </a:r>
          </a:p>
          <a:p>
            <a:pPr lvl="1"/>
            <a:r>
              <a:rPr lang="en-US" dirty="0"/>
              <a:t>Can we discriminate between raided and non-raided videos?</a:t>
            </a:r>
          </a:p>
          <a:p>
            <a:pPr lvl="1"/>
            <a:r>
              <a:rPr lang="en-US" dirty="0"/>
              <a:t>Regardless if the video was linked to on 4chan or just randomly sampled</a:t>
            </a:r>
          </a:p>
          <a:p>
            <a:pPr lvl="1"/>
            <a:endParaRPr lang="en-US" dirty="0"/>
          </a:p>
          <a:p>
            <a:r>
              <a:rPr lang="en-US" dirty="0"/>
              <a:t>Experiment 3</a:t>
            </a:r>
          </a:p>
          <a:p>
            <a:pPr lvl="1"/>
            <a:r>
              <a:rPr lang="en-US" dirty="0"/>
              <a:t>Can we predict if a video linked to on 4chan will be raided?</a:t>
            </a:r>
          </a:p>
        </p:txBody>
      </p:sp>
      <p:sp>
        <p:nvSpPr>
          <p:cNvPr id="4" name="Date Placeholder 3">
            <a:extLst>
              <a:ext uri="{FF2B5EF4-FFF2-40B4-BE49-F238E27FC236}">
                <a16:creationId xmlns:a16="http://schemas.microsoft.com/office/drawing/2014/main" id="{2176B9CB-BC70-485E-8163-A4261861A306}"/>
              </a:ext>
            </a:extLst>
          </p:cNvPr>
          <p:cNvSpPr>
            <a:spLocks noGrp="1"/>
          </p:cNvSpPr>
          <p:nvPr>
            <p:ph type="dt" sz="half" idx="10"/>
          </p:nvPr>
        </p:nvSpPr>
        <p:spPr/>
        <p:txBody>
          <a:bodyPr/>
          <a:lstStyle/>
          <a:p>
            <a:r>
              <a:rPr lang="en-US"/>
              <a:t>3/21/2022</a:t>
            </a:r>
          </a:p>
        </p:txBody>
      </p:sp>
      <p:sp>
        <p:nvSpPr>
          <p:cNvPr id="5" name="Slide Number Placeholder 4">
            <a:extLst>
              <a:ext uri="{FF2B5EF4-FFF2-40B4-BE49-F238E27FC236}">
                <a16:creationId xmlns:a16="http://schemas.microsoft.com/office/drawing/2014/main" id="{6FF4AA1B-D02A-4B15-8455-BF1EDF3059BB}"/>
              </a:ext>
            </a:extLst>
          </p:cNvPr>
          <p:cNvSpPr>
            <a:spLocks noGrp="1"/>
          </p:cNvSpPr>
          <p:nvPr>
            <p:ph type="sldNum" sz="quarter" idx="12"/>
          </p:nvPr>
        </p:nvSpPr>
        <p:spPr/>
        <p:txBody>
          <a:bodyPr/>
          <a:lstStyle/>
          <a:p>
            <a:fld id="{23E03851-EE6D-4063-8020-2321602AFB5A}" type="slidenum">
              <a:rPr lang="en-US" smtClean="0"/>
              <a:t>113</a:t>
            </a:fld>
            <a:endParaRPr lang="en-US"/>
          </a:p>
        </p:txBody>
      </p:sp>
    </p:spTree>
    <p:extLst>
      <p:ext uri="{BB962C8B-B14F-4D97-AF65-F5344CB8AC3E}">
        <p14:creationId xmlns:p14="http://schemas.microsoft.com/office/powerpoint/2010/main" val="12692290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2E896A4-AA83-A54D-B852-019DE30234EF}"/>
              </a:ext>
            </a:extLst>
          </p:cNvPr>
          <p:cNvPicPr>
            <a:picLocks noGrp="1" noChangeAspect="1"/>
          </p:cNvPicPr>
          <p:nvPr>
            <p:ph idx="1"/>
          </p:nvPr>
        </p:nvPicPr>
        <p:blipFill>
          <a:blip r:embed="rId3"/>
          <a:stretch>
            <a:fillRect/>
          </a:stretch>
        </p:blipFill>
        <p:spPr>
          <a:xfrm>
            <a:off x="1439918" y="-19963"/>
            <a:ext cx="9163990" cy="6877963"/>
          </a:xfrm>
        </p:spPr>
      </p:pic>
      <p:sp>
        <p:nvSpPr>
          <p:cNvPr id="2" name="Title 1">
            <a:extLst>
              <a:ext uri="{FF2B5EF4-FFF2-40B4-BE49-F238E27FC236}">
                <a16:creationId xmlns:a16="http://schemas.microsoft.com/office/drawing/2014/main" id="{A35C46A8-0732-4744-835B-AEF70A0A75B9}"/>
              </a:ext>
            </a:extLst>
          </p:cNvPr>
          <p:cNvSpPr>
            <a:spLocks noGrp="1"/>
          </p:cNvSpPr>
          <p:nvPr>
            <p:ph type="title"/>
          </p:nvPr>
        </p:nvSpPr>
        <p:spPr>
          <a:xfrm>
            <a:off x="226030" y="-19964"/>
            <a:ext cx="11965969" cy="821348"/>
          </a:xfrm>
          <a:solidFill>
            <a:schemeClr val="bg1"/>
          </a:solidFill>
        </p:spPr>
        <p:txBody>
          <a:bodyPr>
            <a:noAutofit/>
          </a:bodyPr>
          <a:lstStyle/>
          <a:p>
            <a:pPr lvl="1" algn="ctr"/>
            <a:r>
              <a:rPr lang="en-US" sz="2400" b="1" dirty="0"/>
              <a:t>Experiment 1</a:t>
            </a:r>
            <a:br>
              <a:rPr lang="en-US" sz="2400" dirty="0"/>
            </a:br>
            <a:r>
              <a:rPr lang="en-US" sz="2400" dirty="0"/>
              <a:t>Can we predict that a video has been linked to on 4chan in the first place?</a:t>
            </a:r>
          </a:p>
        </p:txBody>
      </p:sp>
      <p:sp>
        <p:nvSpPr>
          <p:cNvPr id="3" name="Date Placeholder 2">
            <a:extLst>
              <a:ext uri="{FF2B5EF4-FFF2-40B4-BE49-F238E27FC236}">
                <a16:creationId xmlns:a16="http://schemas.microsoft.com/office/drawing/2014/main" id="{A3E9D376-EB08-4CF1-9D3F-478A6FFAFC49}"/>
              </a:ext>
            </a:extLst>
          </p:cNvPr>
          <p:cNvSpPr>
            <a:spLocks noGrp="1"/>
          </p:cNvSpPr>
          <p:nvPr>
            <p:ph type="dt" sz="half" idx="10"/>
          </p:nvPr>
        </p:nvSpPr>
        <p:spPr/>
        <p:txBody>
          <a:bodyPr/>
          <a:lstStyle/>
          <a:p>
            <a:r>
              <a:rPr lang="en-US"/>
              <a:t>3/21/2022</a:t>
            </a:r>
          </a:p>
        </p:txBody>
      </p:sp>
      <p:sp>
        <p:nvSpPr>
          <p:cNvPr id="4" name="Slide Number Placeholder 3">
            <a:extLst>
              <a:ext uri="{FF2B5EF4-FFF2-40B4-BE49-F238E27FC236}">
                <a16:creationId xmlns:a16="http://schemas.microsoft.com/office/drawing/2014/main" id="{EC1C9AE6-4E71-4CD8-AB9B-F0E816B114FB}"/>
              </a:ext>
            </a:extLst>
          </p:cNvPr>
          <p:cNvSpPr>
            <a:spLocks noGrp="1"/>
          </p:cNvSpPr>
          <p:nvPr>
            <p:ph type="sldNum" sz="quarter" idx="12"/>
          </p:nvPr>
        </p:nvSpPr>
        <p:spPr/>
        <p:txBody>
          <a:bodyPr/>
          <a:lstStyle/>
          <a:p>
            <a:fld id="{23E03851-EE6D-4063-8020-2321602AFB5A}" type="slidenum">
              <a:rPr lang="en-US" smtClean="0"/>
              <a:t>114</a:t>
            </a:fld>
            <a:endParaRPr lang="en-US"/>
          </a:p>
        </p:txBody>
      </p:sp>
    </p:spTree>
    <p:extLst>
      <p:ext uri="{BB962C8B-B14F-4D97-AF65-F5344CB8AC3E}">
        <p14:creationId xmlns:p14="http://schemas.microsoft.com/office/powerpoint/2010/main" val="272090696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C313F65-17DC-764C-8BF4-36C1144ACD96}"/>
              </a:ext>
            </a:extLst>
          </p:cNvPr>
          <p:cNvPicPr>
            <a:picLocks noGrp="1" noChangeAspect="1"/>
          </p:cNvPicPr>
          <p:nvPr>
            <p:ph idx="1"/>
          </p:nvPr>
        </p:nvPicPr>
        <p:blipFill>
          <a:blip r:embed="rId3"/>
          <a:stretch>
            <a:fillRect/>
          </a:stretch>
        </p:blipFill>
        <p:spPr>
          <a:xfrm>
            <a:off x="1556136" y="-24714"/>
            <a:ext cx="9137392" cy="6858000"/>
          </a:xfrm>
        </p:spPr>
      </p:pic>
      <p:sp>
        <p:nvSpPr>
          <p:cNvPr id="2" name="Title 1">
            <a:extLst>
              <a:ext uri="{FF2B5EF4-FFF2-40B4-BE49-F238E27FC236}">
                <a16:creationId xmlns:a16="http://schemas.microsoft.com/office/drawing/2014/main" id="{A35C46A8-0732-4744-835B-AEF70A0A75B9}"/>
              </a:ext>
            </a:extLst>
          </p:cNvPr>
          <p:cNvSpPr>
            <a:spLocks noGrp="1"/>
          </p:cNvSpPr>
          <p:nvPr>
            <p:ph type="title"/>
          </p:nvPr>
        </p:nvSpPr>
        <p:spPr>
          <a:xfrm>
            <a:off x="133564" y="259492"/>
            <a:ext cx="11918023" cy="511069"/>
          </a:xfrm>
          <a:solidFill>
            <a:schemeClr val="bg1"/>
          </a:solidFill>
        </p:spPr>
        <p:txBody>
          <a:bodyPr>
            <a:noAutofit/>
          </a:bodyPr>
          <a:lstStyle/>
          <a:p>
            <a:pPr algn="ctr"/>
            <a:r>
              <a:rPr lang="en-US" sz="2400" b="1" dirty="0"/>
              <a:t>Experiment 2</a:t>
            </a:r>
            <a:br>
              <a:rPr lang="en-US" sz="2400" dirty="0"/>
            </a:br>
            <a:r>
              <a:rPr lang="en-US" sz="2400" dirty="0"/>
              <a:t>Can we discriminate between raided and non-raided videos?</a:t>
            </a:r>
            <a:br>
              <a:rPr lang="en-US" sz="2400" dirty="0"/>
            </a:br>
            <a:endParaRPr lang="en-US" sz="2400" dirty="0"/>
          </a:p>
        </p:txBody>
      </p:sp>
      <p:sp>
        <p:nvSpPr>
          <p:cNvPr id="3" name="Date Placeholder 2">
            <a:extLst>
              <a:ext uri="{FF2B5EF4-FFF2-40B4-BE49-F238E27FC236}">
                <a16:creationId xmlns:a16="http://schemas.microsoft.com/office/drawing/2014/main" id="{E6E9854C-6FEF-4AA3-BEEF-EE1B58E65935}"/>
              </a:ext>
            </a:extLst>
          </p:cNvPr>
          <p:cNvSpPr>
            <a:spLocks noGrp="1"/>
          </p:cNvSpPr>
          <p:nvPr>
            <p:ph type="dt" sz="half" idx="10"/>
          </p:nvPr>
        </p:nvSpPr>
        <p:spPr/>
        <p:txBody>
          <a:bodyPr/>
          <a:lstStyle/>
          <a:p>
            <a:r>
              <a:rPr lang="en-US"/>
              <a:t>3/21/2022</a:t>
            </a:r>
          </a:p>
        </p:txBody>
      </p:sp>
      <p:sp>
        <p:nvSpPr>
          <p:cNvPr id="4" name="Slide Number Placeholder 3">
            <a:extLst>
              <a:ext uri="{FF2B5EF4-FFF2-40B4-BE49-F238E27FC236}">
                <a16:creationId xmlns:a16="http://schemas.microsoft.com/office/drawing/2014/main" id="{3AFB0E55-5560-4601-BAD4-B4E6AE19D75C}"/>
              </a:ext>
            </a:extLst>
          </p:cNvPr>
          <p:cNvSpPr>
            <a:spLocks noGrp="1"/>
          </p:cNvSpPr>
          <p:nvPr>
            <p:ph type="sldNum" sz="quarter" idx="12"/>
          </p:nvPr>
        </p:nvSpPr>
        <p:spPr/>
        <p:txBody>
          <a:bodyPr/>
          <a:lstStyle/>
          <a:p>
            <a:fld id="{23E03851-EE6D-4063-8020-2321602AFB5A}" type="slidenum">
              <a:rPr lang="en-US" smtClean="0"/>
              <a:t>115</a:t>
            </a:fld>
            <a:endParaRPr lang="en-US"/>
          </a:p>
        </p:txBody>
      </p:sp>
    </p:spTree>
    <p:extLst>
      <p:ext uri="{BB962C8B-B14F-4D97-AF65-F5344CB8AC3E}">
        <p14:creationId xmlns:p14="http://schemas.microsoft.com/office/powerpoint/2010/main" val="187944414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AFB716A-8AF5-F548-B1C3-7A32A81FFBBA}"/>
              </a:ext>
            </a:extLst>
          </p:cNvPr>
          <p:cNvPicPr>
            <a:picLocks noGrp="1" noChangeAspect="1"/>
          </p:cNvPicPr>
          <p:nvPr>
            <p:ph idx="1"/>
          </p:nvPr>
        </p:nvPicPr>
        <p:blipFill>
          <a:blip r:embed="rId3"/>
          <a:stretch>
            <a:fillRect/>
          </a:stretch>
        </p:blipFill>
        <p:spPr>
          <a:xfrm>
            <a:off x="1527304" y="-12357"/>
            <a:ext cx="9137392" cy="6858000"/>
          </a:xfrm>
        </p:spPr>
      </p:pic>
      <p:sp>
        <p:nvSpPr>
          <p:cNvPr id="2" name="Title 1">
            <a:extLst>
              <a:ext uri="{FF2B5EF4-FFF2-40B4-BE49-F238E27FC236}">
                <a16:creationId xmlns:a16="http://schemas.microsoft.com/office/drawing/2014/main" id="{A35C46A8-0732-4744-835B-AEF70A0A75B9}"/>
              </a:ext>
            </a:extLst>
          </p:cNvPr>
          <p:cNvSpPr>
            <a:spLocks noGrp="1"/>
          </p:cNvSpPr>
          <p:nvPr>
            <p:ph type="title"/>
          </p:nvPr>
        </p:nvSpPr>
        <p:spPr>
          <a:xfrm>
            <a:off x="0" y="259493"/>
            <a:ext cx="12192000" cy="481914"/>
          </a:xfrm>
          <a:solidFill>
            <a:schemeClr val="bg1"/>
          </a:solidFill>
        </p:spPr>
        <p:txBody>
          <a:bodyPr>
            <a:noAutofit/>
          </a:bodyPr>
          <a:lstStyle/>
          <a:p>
            <a:pPr algn="ctr"/>
            <a:r>
              <a:rPr lang="en-US" sz="2400" b="1" dirty="0"/>
              <a:t>Experiment 3</a:t>
            </a:r>
            <a:br>
              <a:rPr lang="en-US" sz="2400" dirty="0"/>
            </a:br>
            <a:r>
              <a:rPr lang="en-US" sz="2400" dirty="0"/>
              <a:t>Can we predict if a video linked to on 4chan will be raided?</a:t>
            </a:r>
            <a:br>
              <a:rPr lang="en-US" sz="2400" dirty="0"/>
            </a:br>
            <a:endParaRPr lang="en-US" sz="2400" dirty="0"/>
          </a:p>
        </p:txBody>
      </p:sp>
      <p:sp>
        <p:nvSpPr>
          <p:cNvPr id="3" name="Date Placeholder 2">
            <a:extLst>
              <a:ext uri="{FF2B5EF4-FFF2-40B4-BE49-F238E27FC236}">
                <a16:creationId xmlns:a16="http://schemas.microsoft.com/office/drawing/2014/main" id="{9425F754-F21F-4304-9C01-EA84DB662EBE}"/>
              </a:ext>
            </a:extLst>
          </p:cNvPr>
          <p:cNvSpPr>
            <a:spLocks noGrp="1"/>
          </p:cNvSpPr>
          <p:nvPr>
            <p:ph type="dt" sz="half" idx="10"/>
          </p:nvPr>
        </p:nvSpPr>
        <p:spPr/>
        <p:txBody>
          <a:bodyPr/>
          <a:lstStyle/>
          <a:p>
            <a:r>
              <a:rPr lang="en-US"/>
              <a:t>3/21/2022</a:t>
            </a:r>
          </a:p>
        </p:txBody>
      </p:sp>
      <p:sp>
        <p:nvSpPr>
          <p:cNvPr id="4" name="Slide Number Placeholder 3">
            <a:extLst>
              <a:ext uri="{FF2B5EF4-FFF2-40B4-BE49-F238E27FC236}">
                <a16:creationId xmlns:a16="http://schemas.microsoft.com/office/drawing/2014/main" id="{7E9564AE-56A2-4853-918B-3898A3404D57}"/>
              </a:ext>
            </a:extLst>
          </p:cNvPr>
          <p:cNvSpPr>
            <a:spLocks noGrp="1"/>
          </p:cNvSpPr>
          <p:nvPr>
            <p:ph type="sldNum" sz="quarter" idx="12"/>
          </p:nvPr>
        </p:nvSpPr>
        <p:spPr/>
        <p:txBody>
          <a:bodyPr/>
          <a:lstStyle/>
          <a:p>
            <a:fld id="{23E03851-EE6D-4063-8020-2321602AFB5A}" type="slidenum">
              <a:rPr lang="en-US" smtClean="0"/>
              <a:t>116</a:t>
            </a:fld>
            <a:endParaRPr lang="en-US"/>
          </a:p>
        </p:txBody>
      </p:sp>
    </p:spTree>
    <p:extLst>
      <p:ext uri="{BB962C8B-B14F-4D97-AF65-F5344CB8AC3E}">
        <p14:creationId xmlns:p14="http://schemas.microsoft.com/office/powerpoint/2010/main" val="305007913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33E68-1367-4153-8ADD-4916E036700F}"/>
              </a:ext>
            </a:extLst>
          </p:cNvPr>
          <p:cNvSpPr>
            <a:spLocks noGrp="1"/>
          </p:cNvSpPr>
          <p:nvPr>
            <p:ph type="title"/>
          </p:nvPr>
        </p:nvSpPr>
        <p:spPr/>
        <p:txBody>
          <a:bodyPr/>
          <a:lstStyle/>
          <a:p>
            <a:r>
              <a:rPr lang="en-US" dirty="0"/>
              <a:t>Detecting State Sponsored Troll accounts on social media</a:t>
            </a:r>
          </a:p>
        </p:txBody>
      </p:sp>
      <p:sp>
        <p:nvSpPr>
          <p:cNvPr id="3" name="Content Placeholder 2">
            <a:extLst>
              <a:ext uri="{FF2B5EF4-FFF2-40B4-BE49-F238E27FC236}">
                <a16:creationId xmlns:a16="http://schemas.microsoft.com/office/drawing/2014/main" id="{C9A75A5E-6FA1-4BC6-8072-169DFB5FFCDD}"/>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56F27E56-73AE-4196-9FBF-CA0913E84335}"/>
              </a:ext>
            </a:extLst>
          </p:cNvPr>
          <p:cNvPicPr>
            <a:picLocks noChangeAspect="1"/>
          </p:cNvPicPr>
          <p:nvPr/>
        </p:nvPicPr>
        <p:blipFill>
          <a:blip r:embed="rId2"/>
          <a:stretch>
            <a:fillRect/>
          </a:stretch>
        </p:blipFill>
        <p:spPr>
          <a:xfrm>
            <a:off x="789101" y="1962659"/>
            <a:ext cx="10564699" cy="4077269"/>
          </a:xfrm>
          <a:prstGeom prst="rect">
            <a:avLst/>
          </a:prstGeom>
        </p:spPr>
      </p:pic>
      <p:sp>
        <p:nvSpPr>
          <p:cNvPr id="6" name="Date Placeholder 5">
            <a:extLst>
              <a:ext uri="{FF2B5EF4-FFF2-40B4-BE49-F238E27FC236}">
                <a16:creationId xmlns:a16="http://schemas.microsoft.com/office/drawing/2014/main" id="{06BBF798-D2B9-4795-AD6E-EE679B90D889}"/>
              </a:ext>
            </a:extLst>
          </p:cNvPr>
          <p:cNvSpPr>
            <a:spLocks noGrp="1"/>
          </p:cNvSpPr>
          <p:nvPr>
            <p:ph type="dt" sz="half" idx="10"/>
          </p:nvPr>
        </p:nvSpPr>
        <p:spPr/>
        <p:txBody>
          <a:bodyPr/>
          <a:lstStyle/>
          <a:p>
            <a:r>
              <a:rPr lang="en-US"/>
              <a:t>3/21/2022</a:t>
            </a:r>
          </a:p>
        </p:txBody>
      </p:sp>
      <p:sp>
        <p:nvSpPr>
          <p:cNvPr id="8" name="Slide Number Placeholder 7">
            <a:extLst>
              <a:ext uri="{FF2B5EF4-FFF2-40B4-BE49-F238E27FC236}">
                <a16:creationId xmlns:a16="http://schemas.microsoft.com/office/drawing/2014/main" id="{3B2A168C-5B6F-44F4-9133-B53D43BF95F4}"/>
              </a:ext>
            </a:extLst>
          </p:cNvPr>
          <p:cNvSpPr>
            <a:spLocks noGrp="1"/>
          </p:cNvSpPr>
          <p:nvPr>
            <p:ph type="sldNum" sz="quarter" idx="12"/>
          </p:nvPr>
        </p:nvSpPr>
        <p:spPr/>
        <p:txBody>
          <a:bodyPr/>
          <a:lstStyle/>
          <a:p>
            <a:fld id="{23E03851-EE6D-4063-8020-2321602AFB5A}" type="slidenum">
              <a:rPr lang="en-US" smtClean="0"/>
              <a:t>117</a:t>
            </a:fld>
            <a:endParaRPr lang="en-US"/>
          </a:p>
        </p:txBody>
      </p:sp>
    </p:spTree>
    <p:extLst>
      <p:ext uri="{BB962C8B-B14F-4D97-AF65-F5344CB8AC3E}">
        <p14:creationId xmlns:p14="http://schemas.microsoft.com/office/powerpoint/2010/main" val="223122227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3F57F-2163-47DB-80DB-B5D5549F1DC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4E308D4-F1E9-439E-9EEB-5A063A14874D}"/>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8BBE841D-1EC6-47F9-A8BB-9021658C40C0}"/>
              </a:ext>
            </a:extLst>
          </p:cNvPr>
          <p:cNvPicPr>
            <a:picLocks noChangeAspect="1"/>
          </p:cNvPicPr>
          <p:nvPr/>
        </p:nvPicPr>
        <p:blipFill>
          <a:blip r:embed="rId2"/>
          <a:stretch>
            <a:fillRect/>
          </a:stretch>
        </p:blipFill>
        <p:spPr>
          <a:xfrm>
            <a:off x="3418198" y="0"/>
            <a:ext cx="5355603" cy="6858000"/>
          </a:xfrm>
          <a:prstGeom prst="rect">
            <a:avLst/>
          </a:prstGeom>
        </p:spPr>
      </p:pic>
      <p:sp>
        <p:nvSpPr>
          <p:cNvPr id="6" name="Date Placeholder 5">
            <a:extLst>
              <a:ext uri="{FF2B5EF4-FFF2-40B4-BE49-F238E27FC236}">
                <a16:creationId xmlns:a16="http://schemas.microsoft.com/office/drawing/2014/main" id="{1F13B2C7-0088-4B31-9A96-F6A3B1B3C3E9}"/>
              </a:ext>
            </a:extLst>
          </p:cNvPr>
          <p:cNvSpPr>
            <a:spLocks noGrp="1"/>
          </p:cNvSpPr>
          <p:nvPr>
            <p:ph type="dt" sz="half" idx="10"/>
          </p:nvPr>
        </p:nvSpPr>
        <p:spPr/>
        <p:txBody>
          <a:bodyPr/>
          <a:lstStyle/>
          <a:p>
            <a:r>
              <a:rPr lang="en-US"/>
              <a:t>3/21/2022</a:t>
            </a:r>
          </a:p>
        </p:txBody>
      </p:sp>
      <p:sp>
        <p:nvSpPr>
          <p:cNvPr id="8" name="Slide Number Placeholder 7">
            <a:extLst>
              <a:ext uri="{FF2B5EF4-FFF2-40B4-BE49-F238E27FC236}">
                <a16:creationId xmlns:a16="http://schemas.microsoft.com/office/drawing/2014/main" id="{8FAACFD8-083D-4091-99A2-2DBB1007CDA7}"/>
              </a:ext>
            </a:extLst>
          </p:cNvPr>
          <p:cNvSpPr>
            <a:spLocks noGrp="1"/>
          </p:cNvSpPr>
          <p:nvPr>
            <p:ph type="sldNum" sz="quarter" idx="12"/>
          </p:nvPr>
        </p:nvSpPr>
        <p:spPr/>
        <p:txBody>
          <a:bodyPr/>
          <a:lstStyle/>
          <a:p>
            <a:fld id="{23E03851-EE6D-4063-8020-2321602AFB5A}" type="slidenum">
              <a:rPr lang="en-US" smtClean="0"/>
              <a:t>118</a:t>
            </a:fld>
            <a:endParaRPr lang="en-US"/>
          </a:p>
        </p:txBody>
      </p:sp>
    </p:spTree>
    <p:extLst>
      <p:ext uri="{BB962C8B-B14F-4D97-AF65-F5344CB8AC3E}">
        <p14:creationId xmlns:p14="http://schemas.microsoft.com/office/powerpoint/2010/main" val="229411747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5A715-E530-4E96-A4A1-3F1A8BD8F8C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A82E797-A406-4C87-B17C-86F7EC4243A0}"/>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616F7522-54F0-48E2-B527-A9B98888D1BD}"/>
              </a:ext>
            </a:extLst>
          </p:cNvPr>
          <p:cNvPicPr>
            <a:picLocks noChangeAspect="1"/>
          </p:cNvPicPr>
          <p:nvPr/>
        </p:nvPicPr>
        <p:blipFill>
          <a:blip r:embed="rId2"/>
          <a:stretch>
            <a:fillRect/>
          </a:stretch>
        </p:blipFill>
        <p:spPr>
          <a:xfrm>
            <a:off x="289702" y="918812"/>
            <a:ext cx="11612596" cy="5020376"/>
          </a:xfrm>
          <a:prstGeom prst="rect">
            <a:avLst/>
          </a:prstGeom>
        </p:spPr>
      </p:pic>
      <p:sp>
        <p:nvSpPr>
          <p:cNvPr id="6" name="Date Placeholder 5">
            <a:extLst>
              <a:ext uri="{FF2B5EF4-FFF2-40B4-BE49-F238E27FC236}">
                <a16:creationId xmlns:a16="http://schemas.microsoft.com/office/drawing/2014/main" id="{383BB33A-0F87-4BF3-9D69-A9B8B940E69A}"/>
              </a:ext>
            </a:extLst>
          </p:cNvPr>
          <p:cNvSpPr>
            <a:spLocks noGrp="1"/>
          </p:cNvSpPr>
          <p:nvPr>
            <p:ph type="dt" sz="half" idx="10"/>
          </p:nvPr>
        </p:nvSpPr>
        <p:spPr/>
        <p:txBody>
          <a:bodyPr/>
          <a:lstStyle/>
          <a:p>
            <a:r>
              <a:rPr lang="en-US"/>
              <a:t>3/21/2022</a:t>
            </a:r>
          </a:p>
        </p:txBody>
      </p:sp>
      <p:sp>
        <p:nvSpPr>
          <p:cNvPr id="8" name="Slide Number Placeholder 7">
            <a:extLst>
              <a:ext uri="{FF2B5EF4-FFF2-40B4-BE49-F238E27FC236}">
                <a16:creationId xmlns:a16="http://schemas.microsoft.com/office/drawing/2014/main" id="{19250969-A902-4336-BAA7-12423310595A}"/>
              </a:ext>
            </a:extLst>
          </p:cNvPr>
          <p:cNvSpPr>
            <a:spLocks noGrp="1"/>
          </p:cNvSpPr>
          <p:nvPr>
            <p:ph type="sldNum" sz="quarter" idx="12"/>
          </p:nvPr>
        </p:nvSpPr>
        <p:spPr/>
        <p:txBody>
          <a:bodyPr/>
          <a:lstStyle/>
          <a:p>
            <a:fld id="{23E03851-EE6D-4063-8020-2321602AFB5A}" type="slidenum">
              <a:rPr lang="en-US" smtClean="0"/>
              <a:t>119</a:t>
            </a:fld>
            <a:endParaRPr lang="en-US"/>
          </a:p>
        </p:txBody>
      </p:sp>
    </p:spTree>
    <p:extLst>
      <p:ext uri="{BB962C8B-B14F-4D97-AF65-F5344CB8AC3E}">
        <p14:creationId xmlns:p14="http://schemas.microsoft.com/office/powerpoint/2010/main" val="551842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ED18-7D1A-CA49-B30D-35CADB4FC151}"/>
              </a:ext>
            </a:extLst>
          </p:cNvPr>
          <p:cNvSpPr>
            <a:spLocks noGrp="1"/>
          </p:cNvSpPr>
          <p:nvPr>
            <p:ph type="title"/>
          </p:nvPr>
        </p:nvSpPr>
        <p:spPr>
          <a:xfrm>
            <a:off x="4612943" y="415908"/>
            <a:ext cx="7042245" cy="1286160"/>
          </a:xfrm>
        </p:spPr>
        <p:txBody>
          <a:bodyPr anchor="b">
            <a:noAutofit/>
          </a:bodyPr>
          <a:lstStyle/>
          <a:p>
            <a:pPr>
              <a:lnSpc>
                <a:spcPct val="90000"/>
              </a:lnSpc>
            </a:pPr>
            <a:r>
              <a:rPr lang="en-US" sz="4000" b="1" dirty="0">
                <a:solidFill>
                  <a:schemeClr val="accent2">
                    <a:lumMod val="75000"/>
                  </a:schemeClr>
                </a:solidFill>
              </a:rPr>
              <a:t>Lots of Challenges for Future Historians to Understand!</a:t>
            </a:r>
          </a:p>
        </p:txBody>
      </p:sp>
      <p:sp>
        <p:nvSpPr>
          <p:cNvPr id="3" name="Content Placeholder 2">
            <a:extLst>
              <a:ext uri="{FF2B5EF4-FFF2-40B4-BE49-F238E27FC236}">
                <a16:creationId xmlns:a16="http://schemas.microsoft.com/office/drawing/2014/main" id="{6439272C-52C9-8544-93C7-82E36996F928}"/>
              </a:ext>
            </a:extLst>
          </p:cNvPr>
          <p:cNvSpPr>
            <a:spLocks noGrp="1"/>
          </p:cNvSpPr>
          <p:nvPr>
            <p:ph idx="1"/>
          </p:nvPr>
        </p:nvSpPr>
        <p:spPr>
          <a:xfrm>
            <a:off x="4727544" y="2438400"/>
            <a:ext cx="3012199" cy="3785419"/>
          </a:xfrm>
        </p:spPr>
        <p:txBody>
          <a:bodyPr>
            <a:noAutofit/>
          </a:bodyPr>
          <a:lstStyle/>
          <a:p>
            <a:r>
              <a:rPr lang="en-US" sz="3067" dirty="0"/>
              <a:t>Cyberbullying</a:t>
            </a:r>
          </a:p>
          <a:p>
            <a:r>
              <a:rPr lang="en-US" sz="3067" dirty="0">
                <a:solidFill>
                  <a:srgbClr val="4F6228"/>
                </a:solidFill>
              </a:rPr>
              <a:t>Cyberaggression</a:t>
            </a:r>
          </a:p>
          <a:p>
            <a:r>
              <a:rPr lang="en-US" sz="3067" dirty="0"/>
              <a:t>Coordinated Hate Campaigns</a:t>
            </a:r>
          </a:p>
          <a:p>
            <a:r>
              <a:rPr lang="en-US" sz="3067" dirty="0">
                <a:solidFill>
                  <a:srgbClr val="4F6228"/>
                </a:solidFill>
              </a:rPr>
              <a:t>Radicalization</a:t>
            </a:r>
          </a:p>
          <a:p>
            <a:r>
              <a:rPr lang="en-US" sz="3067" dirty="0"/>
              <a:t>Misogyny</a:t>
            </a:r>
          </a:p>
        </p:txBody>
      </p:sp>
      <p:pic>
        <p:nvPicPr>
          <p:cNvPr id="5" name="Picture 4" descr="A picture containing text, vector graphics&#10;&#10;Description automatically generated">
            <a:extLst>
              <a:ext uri="{FF2B5EF4-FFF2-40B4-BE49-F238E27FC236}">
                <a16:creationId xmlns:a16="http://schemas.microsoft.com/office/drawing/2014/main" id="{727BCFAC-9CCC-9543-9F8A-1FBA56497B4A}"/>
              </a:ext>
            </a:extLst>
          </p:cNvPr>
          <p:cNvPicPr>
            <a:picLocks noChangeAspect="1"/>
          </p:cNvPicPr>
          <p:nvPr/>
        </p:nvPicPr>
        <p:blipFill rotWithShape="1">
          <a:blip r:embed="rId2"/>
          <a:srcRect r="1684" b="2"/>
          <a:stretch/>
        </p:blipFill>
        <p:spPr>
          <a:xfrm>
            <a:off x="0" y="207954"/>
            <a:ext cx="4354445" cy="6442092"/>
          </a:xfrm>
          <a:prstGeom prst="rect">
            <a:avLst/>
          </a:prstGeom>
          <a:effectLst/>
        </p:spPr>
      </p:pic>
      <p:sp>
        <p:nvSpPr>
          <p:cNvPr id="10" name="Content Placeholder 2">
            <a:extLst>
              <a:ext uri="{FF2B5EF4-FFF2-40B4-BE49-F238E27FC236}">
                <a16:creationId xmlns:a16="http://schemas.microsoft.com/office/drawing/2014/main" id="{6C4ABA25-5CBF-AF4B-AA00-6CFF73FD4743}"/>
              </a:ext>
            </a:extLst>
          </p:cNvPr>
          <p:cNvSpPr txBox="1">
            <a:spLocks/>
          </p:cNvSpPr>
          <p:nvPr/>
        </p:nvSpPr>
        <p:spPr>
          <a:xfrm>
            <a:off x="8020787" y="2307769"/>
            <a:ext cx="3883067" cy="4125686"/>
          </a:xfrm>
          <a:prstGeom prst="rect">
            <a:avLst/>
          </a:prstGeom>
        </p:spPr>
        <p:txBody>
          <a:bodyPr vert="horz" lIns="121920" tIns="60960" rIns="121920" bIns="60960" rtlCol="0">
            <a:normAutofit/>
          </a:bodyPr>
          <a:lstStyle>
            <a:lvl1pPr marL="0" indent="0" algn="l" defTabSz="342900" rtl="0" eaLnBrk="1" latinLnBrk="0" hangingPunct="1">
              <a:spcBef>
                <a:spcPts val="900"/>
              </a:spcBef>
              <a:spcAft>
                <a:spcPts val="450"/>
              </a:spcAft>
              <a:buFont typeface="Arial"/>
              <a:buNone/>
              <a:defRPr sz="2100" kern="1200">
                <a:solidFill>
                  <a:schemeClr val="tx1"/>
                </a:solidFill>
                <a:latin typeface="Helvetica"/>
                <a:ea typeface="+mn-ea"/>
                <a:cs typeface="+mn-cs"/>
              </a:defRPr>
            </a:lvl1pPr>
            <a:lvl2pPr marL="213122" indent="0" algn="l" defTabSz="342900" rtl="0" eaLnBrk="1" latinLnBrk="0" hangingPunct="1">
              <a:lnSpc>
                <a:spcPct val="105000"/>
              </a:lnSpc>
              <a:spcBef>
                <a:spcPts val="300"/>
              </a:spcBef>
              <a:spcAft>
                <a:spcPts val="300"/>
              </a:spcAft>
              <a:buFont typeface="Arial"/>
              <a:buNone/>
              <a:defRPr sz="1800" kern="1200" baseline="0">
                <a:solidFill>
                  <a:schemeClr val="tx1"/>
                </a:solidFill>
                <a:latin typeface="Helvetica"/>
                <a:ea typeface="+mn-ea"/>
                <a:cs typeface="+mn-cs"/>
              </a:defRPr>
            </a:lvl2pPr>
            <a:lvl3pPr marL="472679" indent="0" algn="l" defTabSz="342900" rtl="0" eaLnBrk="1" latinLnBrk="0" hangingPunct="1">
              <a:spcBef>
                <a:spcPts val="0"/>
              </a:spcBef>
              <a:spcAft>
                <a:spcPts val="225"/>
              </a:spcAft>
              <a:buFont typeface="Arial"/>
              <a:buNone/>
              <a:defRPr sz="1650" kern="1200">
                <a:solidFill>
                  <a:schemeClr val="tx1"/>
                </a:solidFill>
                <a:latin typeface="Helvetica"/>
                <a:ea typeface="+mn-ea"/>
                <a:cs typeface="+mn-cs"/>
              </a:defRPr>
            </a:lvl3pPr>
            <a:lvl4pPr marL="1028700" indent="0" algn="l" defTabSz="342900" rtl="0" eaLnBrk="1" latinLnBrk="0" hangingPunct="1">
              <a:spcBef>
                <a:spcPct val="20000"/>
              </a:spcBef>
              <a:buFont typeface="Arial"/>
              <a:buNone/>
              <a:defRPr sz="1500" kern="1200">
                <a:solidFill>
                  <a:schemeClr val="tx1"/>
                </a:solidFill>
                <a:latin typeface="Helvetica"/>
                <a:ea typeface="+mn-ea"/>
                <a:cs typeface="+mn-cs"/>
              </a:defRPr>
            </a:lvl4pPr>
            <a:lvl5pPr marL="1371600" indent="0" algn="l" defTabSz="342900" rtl="0" eaLnBrk="1" latinLnBrk="0" hangingPunct="1">
              <a:spcBef>
                <a:spcPct val="20000"/>
              </a:spcBef>
              <a:buFont typeface="Arial"/>
              <a:buNone/>
              <a:defRPr sz="1500" kern="1200">
                <a:solidFill>
                  <a:schemeClr val="tx1"/>
                </a:solidFill>
                <a:latin typeface="Helvetica"/>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en-US" sz="3067" dirty="0">
                <a:latin typeface="Calibri" panose="020F0502020204030204" pitchFamily="34" charset="0"/>
              </a:rPr>
              <a:t>Mis/Disinformation</a:t>
            </a:r>
          </a:p>
          <a:p>
            <a:r>
              <a:rPr lang="en-US" sz="3067" dirty="0">
                <a:solidFill>
                  <a:schemeClr val="accent3">
                    <a:lumMod val="50000"/>
                  </a:schemeClr>
                </a:solidFill>
                <a:latin typeface="Calibri" panose="020F0502020204030204" pitchFamily="34" charset="0"/>
              </a:rPr>
              <a:t>Propaganda</a:t>
            </a:r>
          </a:p>
          <a:p>
            <a:r>
              <a:rPr lang="en-US" sz="3067" dirty="0">
                <a:latin typeface="Calibri" panose="020F0502020204030204" pitchFamily="34" charset="0"/>
              </a:rPr>
              <a:t>Intentionally Sowing Discord</a:t>
            </a:r>
          </a:p>
          <a:p>
            <a:r>
              <a:rPr lang="en-US" sz="3067" dirty="0">
                <a:solidFill>
                  <a:schemeClr val="accent3">
                    <a:lumMod val="50000"/>
                  </a:schemeClr>
                </a:solidFill>
                <a:latin typeface="Calibri" panose="020F0502020204030204" pitchFamily="34" charset="0"/>
              </a:rPr>
              <a:t>Conspiracy Theories</a:t>
            </a:r>
          </a:p>
          <a:p>
            <a:r>
              <a:rPr lang="en-US" sz="3067" dirty="0">
                <a:latin typeface="Calibri" panose="020F0502020204030204" pitchFamily="34" charset="0"/>
              </a:rPr>
              <a:t>Election Interference</a:t>
            </a:r>
          </a:p>
        </p:txBody>
      </p:sp>
      <p:cxnSp>
        <p:nvCxnSpPr>
          <p:cNvPr id="11" name="Straight Connector 10">
            <a:extLst>
              <a:ext uri="{FF2B5EF4-FFF2-40B4-BE49-F238E27FC236}">
                <a16:creationId xmlns:a16="http://schemas.microsoft.com/office/drawing/2014/main" id="{A72C4CA9-7DB5-9E48-92A1-16158A3BD859}"/>
              </a:ext>
            </a:extLst>
          </p:cNvPr>
          <p:cNvCxnSpPr>
            <a:cxnSpLocks/>
          </p:cNvCxnSpPr>
          <p:nvPr/>
        </p:nvCxnSpPr>
        <p:spPr>
          <a:xfrm>
            <a:off x="4843045" y="2129984"/>
            <a:ext cx="6547248" cy="0"/>
          </a:xfrm>
          <a:prstGeom prst="line">
            <a:avLst/>
          </a:prstGeom>
          <a:ln>
            <a:solidFill>
              <a:srgbClr val="4F6228"/>
            </a:solidFill>
          </a:ln>
          <a:effectLst/>
        </p:spPr>
        <p:style>
          <a:lnRef idx="2">
            <a:schemeClr val="accent1"/>
          </a:lnRef>
          <a:fillRef idx="0">
            <a:schemeClr val="accent1"/>
          </a:fillRef>
          <a:effectRef idx="1">
            <a:schemeClr val="accent1"/>
          </a:effectRef>
          <a:fontRef idx="minor">
            <a:schemeClr val="tx1"/>
          </a:fontRef>
        </p:style>
      </p:cxnSp>
      <p:sp>
        <p:nvSpPr>
          <p:cNvPr id="4" name="Date Placeholder 3">
            <a:extLst>
              <a:ext uri="{FF2B5EF4-FFF2-40B4-BE49-F238E27FC236}">
                <a16:creationId xmlns:a16="http://schemas.microsoft.com/office/drawing/2014/main" id="{A218CE66-7BCF-4B64-88F2-2EF746CD2838}"/>
              </a:ext>
            </a:extLst>
          </p:cNvPr>
          <p:cNvSpPr>
            <a:spLocks noGrp="1"/>
          </p:cNvSpPr>
          <p:nvPr>
            <p:ph type="dt" sz="half" idx="10"/>
          </p:nvPr>
        </p:nvSpPr>
        <p:spPr/>
        <p:txBody>
          <a:bodyPr/>
          <a:lstStyle/>
          <a:p>
            <a:r>
              <a:rPr lang="en-US"/>
              <a:t>3/21/2022</a:t>
            </a:r>
          </a:p>
        </p:txBody>
      </p:sp>
      <p:sp>
        <p:nvSpPr>
          <p:cNvPr id="6" name="Slide Number Placeholder 5">
            <a:extLst>
              <a:ext uri="{FF2B5EF4-FFF2-40B4-BE49-F238E27FC236}">
                <a16:creationId xmlns:a16="http://schemas.microsoft.com/office/drawing/2014/main" id="{23E7BB32-56D6-4BBF-BFA8-C26A49E5BB5B}"/>
              </a:ext>
            </a:extLst>
          </p:cNvPr>
          <p:cNvSpPr>
            <a:spLocks noGrp="1"/>
          </p:cNvSpPr>
          <p:nvPr>
            <p:ph type="sldNum" sz="quarter" idx="12"/>
          </p:nvPr>
        </p:nvSpPr>
        <p:spPr/>
        <p:txBody>
          <a:bodyPr/>
          <a:lstStyle/>
          <a:p>
            <a:fld id="{23E03851-EE6D-4063-8020-2321602AFB5A}" type="slidenum">
              <a:rPr lang="en-US" smtClean="0"/>
              <a:t>12</a:t>
            </a:fld>
            <a:endParaRPr lang="en-US"/>
          </a:p>
        </p:txBody>
      </p:sp>
    </p:spTree>
    <p:extLst>
      <p:ext uri="{BB962C8B-B14F-4D97-AF65-F5344CB8AC3E}">
        <p14:creationId xmlns:p14="http://schemas.microsoft.com/office/powerpoint/2010/main" val="2530598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200"/>
                                  </p:stCondLst>
                                  <p:childTnLst>
                                    <p:set>
                                      <p:cBhvr>
                                        <p:cTn id="9" dur="1" fill="hold">
                                          <p:stCondLst>
                                            <p:cond delay="0"/>
                                          </p:stCondLst>
                                        </p:cTn>
                                        <p:tgtEl>
                                          <p:spTgt spid="3">
                                            <p:txEl>
                                              <p:pRg st="1" end="1"/>
                                            </p:txEl>
                                          </p:spTgt>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grpId="0" nodeType="afterEffect">
                                  <p:stCondLst>
                                    <p:cond delay="20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par>
                          <p:cTn id="13" fill="hold">
                            <p:stCondLst>
                              <p:cond delay="400"/>
                            </p:stCondLst>
                            <p:childTnLst>
                              <p:par>
                                <p:cTn id="14" presetID="1" presetClass="entr" presetSubtype="0" fill="hold" grpId="0" nodeType="afterEffect">
                                  <p:stCondLst>
                                    <p:cond delay="20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childTnLst>
                          </p:cTn>
                        </p:par>
                        <p:par>
                          <p:cTn id="16" fill="hold">
                            <p:stCondLst>
                              <p:cond delay="600"/>
                            </p:stCondLst>
                            <p:childTnLst>
                              <p:par>
                                <p:cTn id="17" presetID="1" presetClass="entr" presetSubtype="0" fill="hold" grpId="0" nodeType="afterEffect">
                                  <p:stCondLst>
                                    <p:cond delay="20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200"/>
                                  </p:stCondLst>
                                  <p:childTnLst>
                                    <p:set>
                                      <p:cBhvr>
                                        <p:cTn id="25" dur="1" fill="hold">
                                          <p:stCondLst>
                                            <p:cond delay="0"/>
                                          </p:stCondLst>
                                        </p:cTn>
                                        <p:tgtEl>
                                          <p:spTgt spid="10">
                                            <p:txEl>
                                              <p:pRg st="1" end="1"/>
                                            </p:txEl>
                                          </p:spTgt>
                                        </p:tgtEl>
                                        <p:attrNameLst>
                                          <p:attrName>style.visibility</p:attrName>
                                        </p:attrNameLst>
                                      </p:cBhvr>
                                      <p:to>
                                        <p:strVal val="visible"/>
                                      </p:to>
                                    </p:set>
                                  </p:childTnLst>
                                </p:cTn>
                              </p:par>
                            </p:childTnLst>
                          </p:cTn>
                        </p:par>
                        <p:par>
                          <p:cTn id="26" fill="hold">
                            <p:stCondLst>
                              <p:cond delay="200"/>
                            </p:stCondLst>
                            <p:childTnLst>
                              <p:par>
                                <p:cTn id="27" presetID="1" presetClass="entr" presetSubtype="0" fill="hold" grpId="0" nodeType="afterEffect">
                                  <p:stCondLst>
                                    <p:cond delay="200"/>
                                  </p:stCondLst>
                                  <p:childTnLst>
                                    <p:set>
                                      <p:cBhvr>
                                        <p:cTn id="28" dur="1" fill="hold">
                                          <p:stCondLst>
                                            <p:cond delay="0"/>
                                          </p:stCondLst>
                                        </p:cTn>
                                        <p:tgtEl>
                                          <p:spTgt spid="10">
                                            <p:txEl>
                                              <p:pRg st="2" end="2"/>
                                            </p:txEl>
                                          </p:spTgt>
                                        </p:tgtEl>
                                        <p:attrNameLst>
                                          <p:attrName>style.visibility</p:attrName>
                                        </p:attrNameLst>
                                      </p:cBhvr>
                                      <p:to>
                                        <p:strVal val="visible"/>
                                      </p:to>
                                    </p:set>
                                  </p:childTnLst>
                                </p:cTn>
                              </p:par>
                            </p:childTnLst>
                          </p:cTn>
                        </p:par>
                        <p:par>
                          <p:cTn id="29" fill="hold">
                            <p:stCondLst>
                              <p:cond delay="400"/>
                            </p:stCondLst>
                            <p:childTnLst>
                              <p:par>
                                <p:cTn id="30" presetID="1" presetClass="entr" presetSubtype="0" fill="hold" grpId="0" nodeType="afterEffect">
                                  <p:stCondLst>
                                    <p:cond delay="200"/>
                                  </p:stCondLst>
                                  <p:childTnLst>
                                    <p:set>
                                      <p:cBhvr>
                                        <p:cTn id="31" dur="1" fill="hold">
                                          <p:stCondLst>
                                            <p:cond delay="0"/>
                                          </p:stCondLst>
                                        </p:cTn>
                                        <p:tgtEl>
                                          <p:spTgt spid="10">
                                            <p:txEl>
                                              <p:pRg st="3" end="3"/>
                                            </p:txEl>
                                          </p:spTgt>
                                        </p:tgtEl>
                                        <p:attrNameLst>
                                          <p:attrName>style.visibility</p:attrName>
                                        </p:attrNameLst>
                                      </p:cBhvr>
                                      <p:to>
                                        <p:strVal val="visible"/>
                                      </p:to>
                                    </p:set>
                                  </p:childTnLst>
                                </p:cTn>
                              </p:par>
                            </p:childTnLst>
                          </p:cTn>
                        </p:par>
                        <p:par>
                          <p:cTn id="32" fill="hold">
                            <p:stCondLst>
                              <p:cond delay="600"/>
                            </p:stCondLst>
                            <p:childTnLst>
                              <p:par>
                                <p:cTn id="33" presetID="1" presetClass="entr" presetSubtype="0" fill="hold" grpId="0" nodeType="afterEffect">
                                  <p:stCondLst>
                                    <p:cond delay="200"/>
                                  </p:stCondLst>
                                  <p:childTnLst>
                                    <p:set>
                                      <p:cBhvr>
                                        <p:cTn id="3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uiExpand="1"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050F2-EB13-488C-857E-498319AAB71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F374297-70A6-4ACD-B337-F7EBF3F539DF}"/>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60CC16FD-0762-45AC-9F31-0D6DB56A70BD}"/>
              </a:ext>
            </a:extLst>
          </p:cNvPr>
          <p:cNvPicPr>
            <a:picLocks noChangeAspect="1"/>
          </p:cNvPicPr>
          <p:nvPr/>
        </p:nvPicPr>
        <p:blipFill>
          <a:blip r:embed="rId2"/>
          <a:stretch>
            <a:fillRect/>
          </a:stretch>
        </p:blipFill>
        <p:spPr>
          <a:xfrm>
            <a:off x="1354182" y="0"/>
            <a:ext cx="9483635" cy="6858000"/>
          </a:xfrm>
          <a:prstGeom prst="rect">
            <a:avLst/>
          </a:prstGeom>
        </p:spPr>
      </p:pic>
      <p:sp>
        <p:nvSpPr>
          <p:cNvPr id="6" name="Date Placeholder 5">
            <a:extLst>
              <a:ext uri="{FF2B5EF4-FFF2-40B4-BE49-F238E27FC236}">
                <a16:creationId xmlns:a16="http://schemas.microsoft.com/office/drawing/2014/main" id="{27B90FC8-8916-42D4-9309-06650DD6D8E7}"/>
              </a:ext>
            </a:extLst>
          </p:cNvPr>
          <p:cNvSpPr>
            <a:spLocks noGrp="1"/>
          </p:cNvSpPr>
          <p:nvPr>
            <p:ph type="dt" sz="half" idx="10"/>
          </p:nvPr>
        </p:nvSpPr>
        <p:spPr/>
        <p:txBody>
          <a:bodyPr/>
          <a:lstStyle/>
          <a:p>
            <a:r>
              <a:rPr lang="en-US"/>
              <a:t>3/21/2022</a:t>
            </a:r>
          </a:p>
        </p:txBody>
      </p:sp>
      <p:sp>
        <p:nvSpPr>
          <p:cNvPr id="8" name="Slide Number Placeholder 7">
            <a:extLst>
              <a:ext uri="{FF2B5EF4-FFF2-40B4-BE49-F238E27FC236}">
                <a16:creationId xmlns:a16="http://schemas.microsoft.com/office/drawing/2014/main" id="{C76D868D-8165-4CEE-9FA5-94B7541FBDBC}"/>
              </a:ext>
            </a:extLst>
          </p:cNvPr>
          <p:cNvSpPr>
            <a:spLocks noGrp="1"/>
          </p:cNvSpPr>
          <p:nvPr>
            <p:ph type="sldNum" sz="quarter" idx="12"/>
          </p:nvPr>
        </p:nvSpPr>
        <p:spPr/>
        <p:txBody>
          <a:bodyPr/>
          <a:lstStyle/>
          <a:p>
            <a:fld id="{23E03851-EE6D-4063-8020-2321602AFB5A}" type="slidenum">
              <a:rPr lang="en-US" smtClean="0"/>
              <a:t>120</a:t>
            </a:fld>
            <a:endParaRPr lang="en-US"/>
          </a:p>
        </p:txBody>
      </p:sp>
    </p:spTree>
    <p:extLst>
      <p:ext uri="{BB962C8B-B14F-4D97-AF65-F5344CB8AC3E}">
        <p14:creationId xmlns:p14="http://schemas.microsoft.com/office/powerpoint/2010/main" val="210841355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67046-6EA4-6541-BF07-AD0D4F5036D2}"/>
              </a:ext>
            </a:extLst>
          </p:cNvPr>
          <p:cNvSpPr>
            <a:spLocks noGrp="1"/>
          </p:cNvSpPr>
          <p:nvPr>
            <p:ph type="title"/>
          </p:nvPr>
        </p:nvSpPr>
        <p:spPr/>
        <p:txBody>
          <a:bodyPr/>
          <a:lstStyle/>
          <a:p>
            <a:r>
              <a:rPr lang="en-US" dirty="0"/>
              <a:t>Great! We can actually predict something!</a:t>
            </a:r>
          </a:p>
        </p:txBody>
      </p:sp>
      <p:sp>
        <p:nvSpPr>
          <p:cNvPr id="3" name="Content Placeholder 2">
            <a:extLst>
              <a:ext uri="{FF2B5EF4-FFF2-40B4-BE49-F238E27FC236}">
                <a16:creationId xmlns:a16="http://schemas.microsoft.com/office/drawing/2014/main" id="{CA52849A-A3D1-DD46-B1B9-B35F5B329330}"/>
              </a:ext>
            </a:extLst>
          </p:cNvPr>
          <p:cNvSpPr>
            <a:spLocks noGrp="1"/>
          </p:cNvSpPr>
          <p:nvPr>
            <p:ph idx="1"/>
          </p:nvPr>
        </p:nvSpPr>
        <p:spPr/>
        <p:txBody>
          <a:bodyPr/>
          <a:lstStyle/>
          <a:p>
            <a:r>
              <a:rPr lang="en-US" dirty="0"/>
              <a:t>We can probably do something </a:t>
            </a:r>
            <a:r>
              <a:rPr lang="en-US" i="1" dirty="0"/>
              <a:t>before</a:t>
            </a:r>
            <a:r>
              <a:rPr lang="en-US" dirty="0"/>
              <a:t> a raid happens!</a:t>
            </a:r>
          </a:p>
          <a:p>
            <a:endParaRPr lang="en-US" dirty="0"/>
          </a:p>
          <a:p>
            <a:r>
              <a:rPr lang="en-US" dirty="0"/>
              <a:t>But what do we do?!</a:t>
            </a:r>
          </a:p>
          <a:p>
            <a:pPr lvl="1"/>
            <a:r>
              <a:rPr lang="en-US" dirty="0"/>
              <a:t>We could maybe temporarily disable comments</a:t>
            </a:r>
          </a:p>
          <a:p>
            <a:pPr lvl="1"/>
            <a:r>
              <a:rPr lang="en-US" dirty="0"/>
              <a:t>We could maybe put extra human moderators on it</a:t>
            </a:r>
          </a:p>
          <a:p>
            <a:pPr lvl="1"/>
            <a:r>
              <a:rPr lang="en-US" dirty="0"/>
              <a:t>We could …</a:t>
            </a:r>
          </a:p>
          <a:p>
            <a:pPr lvl="1"/>
            <a:endParaRPr lang="en-US" dirty="0"/>
          </a:p>
          <a:p>
            <a:r>
              <a:rPr lang="en-US" dirty="0"/>
              <a:t>How would we even measure the effectiveness of any of these?</a:t>
            </a:r>
          </a:p>
          <a:p>
            <a:pPr lvl="1"/>
            <a:r>
              <a:rPr lang="en-US" dirty="0"/>
              <a:t>We are not YouTube, we have limited access to data…</a:t>
            </a:r>
          </a:p>
        </p:txBody>
      </p:sp>
      <p:sp>
        <p:nvSpPr>
          <p:cNvPr id="4" name="Date Placeholder 3">
            <a:extLst>
              <a:ext uri="{FF2B5EF4-FFF2-40B4-BE49-F238E27FC236}">
                <a16:creationId xmlns:a16="http://schemas.microsoft.com/office/drawing/2014/main" id="{54A64752-6CDB-4F62-BFB8-01951AEEDDDD}"/>
              </a:ext>
            </a:extLst>
          </p:cNvPr>
          <p:cNvSpPr>
            <a:spLocks noGrp="1"/>
          </p:cNvSpPr>
          <p:nvPr>
            <p:ph type="dt" sz="half" idx="10"/>
          </p:nvPr>
        </p:nvSpPr>
        <p:spPr/>
        <p:txBody>
          <a:bodyPr/>
          <a:lstStyle/>
          <a:p>
            <a:r>
              <a:rPr lang="en-US"/>
              <a:t>3/21/2022</a:t>
            </a:r>
          </a:p>
        </p:txBody>
      </p:sp>
      <p:sp>
        <p:nvSpPr>
          <p:cNvPr id="5" name="Slide Number Placeholder 4">
            <a:extLst>
              <a:ext uri="{FF2B5EF4-FFF2-40B4-BE49-F238E27FC236}">
                <a16:creationId xmlns:a16="http://schemas.microsoft.com/office/drawing/2014/main" id="{D47E5B49-9F5F-4079-872B-979095C5D24F}"/>
              </a:ext>
            </a:extLst>
          </p:cNvPr>
          <p:cNvSpPr>
            <a:spLocks noGrp="1"/>
          </p:cNvSpPr>
          <p:nvPr>
            <p:ph type="sldNum" sz="quarter" idx="12"/>
          </p:nvPr>
        </p:nvSpPr>
        <p:spPr/>
        <p:txBody>
          <a:bodyPr/>
          <a:lstStyle/>
          <a:p>
            <a:fld id="{23E03851-EE6D-4063-8020-2321602AFB5A}" type="slidenum">
              <a:rPr lang="en-US" smtClean="0"/>
              <a:t>121</a:t>
            </a:fld>
            <a:endParaRPr lang="en-US"/>
          </a:p>
        </p:txBody>
      </p:sp>
    </p:spTree>
    <p:extLst>
      <p:ext uri="{BB962C8B-B14F-4D97-AF65-F5344CB8AC3E}">
        <p14:creationId xmlns:p14="http://schemas.microsoft.com/office/powerpoint/2010/main" val="202175363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547C0-EFC6-3741-8CD2-3DC608EC6F2A}"/>
              </a:ext>
            </a:extLst>
          </p:cNvPr>
          <p:cNvSpPr>
            <a:spLocks noGrp="1"/>
          </p:cNvSpPr>
          <p:nvPr>
            <p:ph type="title"/>
          </p:nvPr>
        </p:nvSpPr>
        <p:spPr/>
        <p:txBody>
          <a:bodyPr/>
          <a:lstStyle/>
          <a:p>
            <a:r>
              <a:rPr lang="en-US" dirty="0"/>
              <a:t>There </a:t>
            </a:r>
            <a:r>
              <a:rPr lang="en-US" i="1" dirty="0"/>
              <a:t>is </a:t>
            </a:r>
            <a:r>
              <a:rPr lang="en-US" dirty="0"/>
              <a:t>a deployed mitigation strategy</a:t>
            </a:r>
          </a:p>
        </p:txBody>
      </p:sp>
      <p:sp>
        <p:nvSpPr>
          <p:cNvPr id="3" name="Content Placeholder 2">
            <a:extLst>
              <a:ext uri="{FF2B5EF4-FFF2-40B4-BE49-F238E27FC236}">
                <a16:creationId xmlns:a16="http://schemas.microsoft.com/office/drawing/2014/main" id="{DFDC14EA-FA61-2940-8292-285143DD5C39}"/>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7B058366-748E-4402-9366-D8D06752D4E8}"/>
              </a:ext>
            </a:extLst>
          </p:cNvPr>
          <p:cNvSpPr>
            <a:spLocks noGrp="1"/>
          </p:cNvSpPr>
          <p:nvPr>
            <p:ph type="dt" sz="half" idx="10"/>
          </p:nvPr>
        </p:nvSpPr>
        <p:spPr/>
        <p:txBody>
          <a:bodyPr/>
          <a:lstStyle/>
          <a:p>
            <a:r>
              <a:rPr lang="en-US"/>
              <a:t>3/21/2022</a:t>
            </a:r>
          </a:p>
        </p:txBody>
      </p:sp>
      <p:sp>
        <p:nvSpPr>
          <p:cNvPr id="5" name="Slide Number Placeholder 4">
            <a:extLst>
              <a:ext uri="{FF2B5EF4-FFF2-40B4-BE49-F238E27FC236}">
                <a16:creationId xmlns:a16="http://schemas.microsoft.com/office/drawing/2014/main" id="{04824DFE-B1F7-4FD7-8897-8087F612A624}"/>
              </a:ext>
            </a:extLst>
          </p:cNvPr>
          <p:cNvSpPr>
            <a:spLocks noGrp="1"/>
          </p:cNvSpPr>
          <p:nvPr>
            <p:ph type="sldNum" sz="quarter" idx="12"/>
          </p:nvPr>
        </p:nvSpPr>
        <p:spPr/>
        <p:txBody>
          <a:bodyPr/>
          <a:lstStyle/>
          <a:p>
            <a:fld id="{23E03851-EE6D-4063-8020-2321602AFB5A}" type="slidenum">
              <a:rPr lang="en-US" smtClean="0"/>
              <a:t>122</a:t>
            </a:fld>
            <a:endParaRPr lang="en-US"/>
          </a:p>
        </p:txBody>
      </p:sp>
    </p:spTree>
    <p:extLst>
      <p:ext uri="{BB962C8B-B14F-4D97-AF65-F5344CB8AC3E}">
        <p14:creationId xmlns:p14="http://schemas.microsoft.com/office/powerpoint/2010/main" val="303330489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547C0-EFC6-3741-8CD2-3DC608EC6F2A}"/>
              </a:ext>
            </a:extLst>
          </p:cNvPr>
          <p:cNvSpPr>
            <a:spLocks noGrp="1"/>
          </p:cNvSpPr>
          <p:nvPr>
            <p:ph type="title"/>
          </p:nvPr>
        </p:nvSpPr>
        <p:spPr/>
        <p:txBody>
          <a:bodyPr/>
          <a:lstStyle/>
          <a:p>
            <a:r>
              <a:rPr lang="en-US" dirty="0"/>
              <a:t>There </a:t>
            </a:r>
            <a:r>
              <a:rPr lang="en-US" i="1" dirty="0"/>
              <a:t>is </a:t>
            </a:r>
            <a:r>
              <a:rPr lang="en-US" dirty="0"/>
              <a:t>a deployed mitigation strategy</a:t>
            </a:r>
          </a:p>
        </p:txBody>
      </p:sp>
      <p:pic>
        <p:nvPicPr>
          <p:cNvPr id="5" name="Content Placeholder 4" descr="A person standing in front of a crowd&#10;&#10;Description automatically generated">
            <a:extLst>
              <a:ext uri="{FF2B5EF4-FFF2-40B4-BE49-F238E27FC236}">
                <a16:creationId xmlns:a16="http://schemas.microsoft.com/office/drawing/2014/main" id="{99057C8A-6C54-1E49-A3AE-2B90440CB263}"/>
              </a:ext>
            </a:extLst>
          </p:cNvPr>
          <p:cNvPicPr>
            <a:picLocks noGrp="1" noChangeAspect="1"/>
          </p:cNvPicPr>
          <p:nvPr>
            <p:ph idx="1"/>
          </p:nvPr>
        </p:nvPicPr>
        <p:blipFill>
          <a:blip r:embed="rId2"/>
          <a:stretch>
            <a:fillRect/>
          </a:stretch>
        </p:blipFill>
        <p:spPr>
          <a:xfrm>
            <a:off x="642551" y="456992"/>
            <a:ext cx="5951245" cy="5944015"/>
          </a:xfrm>
        </p:spPr>
      </p:pic>
      <p:sp>
        <p:nvSpPr>
          <p:cNvPr id="3" name="Date Placeholder 2">
            <a:extLst>
              <a:ext uri="{FF2B5EF4-FFF2-40B4-BE49-F238E27FC236}">
                <a16:creationId xmlns:a16="http://schemas.microsoft.com/office/drawing/2014/main" id="{0B5C8D64-C5AC-449A-8DEA-3320097A19B9}"/>
              </a:ext>
            </a:extLst>
          </p:cNvPr>
          <p:cNvSpPr>
            <a:spLocks noGrp="1"/>
          </p:cNvSpPr>
          <p:nvPr>
            <p:ph type="dt" sz="half" idx="10"/>
          </p:nvPr>
        </p:nvSpPr>
        <p:spPr/>
        <p:txBody>
          <a:bodyPr/>
          <a:lstStyle/>
          <a:p>
            <a:r>
              <a:rPr lang="en-US"/>
              <a:t>3/21/2022</a:t>
            </a:r>
          </a:p>
        </p:txBody>
      </p:sp>
      <p:sp>
        <p:nvSpPr>
          <p:cNvPr id="4" name="Slide Number Placeholder 3">
            <a:extLst>
              <a:ext uri="{FF2B5EF4-FFF2-40B4-BE49-F238E27FC236}">
                <a16:creationId xmlns:a16="http://schemas.microsoft.com/office/drawing/2014/main" id="{EECA9442-CE74-4056-B469-4E224B1BC32D}"/>
              </a:ext>
            </a:extLst>
          </p:cNvPr>
          <p:cNvSpPr>
            <a:spLocks noGrp="1"/>
          </p:cNvSpPr>
          <p:nvPr>
            <p:ph type="sldNum" sz="quarter" idx="12"/>
          </p:nvPr>
        </p:nvSpPr>
        <p:spPr/>
        <p:txBody>
          <a:bodyPr/>
          <a:lstStyle/>
          <a:p>
            <a:fld id="{23E03851-EE6D-4063-8020-2321602AFB5A}" type="slidenum">
              <a:rPr lang="en-US" smtClean="0"/>
              <a:t>123</a:t>
            </a:fld>
            <a:endParaRPr lang="en-US"/>
          </a:p>
        </p:txBody>
      </p:sp>
    </p:spTree>
    <p:extLst>
      <p:ext uri="{BB962C8B-B14F-4D97-AF65-F5344CB8AC3E}">
        <p14:creationId xmlns:p14="http://schemas.microsoft.com/office/powerpoint/2010/main" val="388957708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547C0-EFC6-3741-8CD2-3DC608EC6F2A}"/>
              </a:ext>
            </a:extLst>
          </p:cNvPr>
          <p:cNvSpPr>
            <a:spLocks noGrp="1"/>
          </p:cNvSpPr>
          <p:nvPr>
            <p:ph type="title"/>
          </p:nvPr>
        </p:nvSpPr>
        <p:spPr/>
        <p:txBody>
          <a:bodyPr/>
          <a:lstStyle/>
          <a:p>
            <a:r>
              <a:rPr lang="en-US" dirty="0"/>
              <a:t>There </a:t>
            </a:r>
            <a:r>
              <a:rPr lang="en-US" i="1" dirty="0"/>
              <a:t>is </a:t>
            </a:r>
            <a:r>
              <a:rPr lang="en-US" dirty="0"/>
              <a:t>a deployed mitigation strategy</a:t>
            </a:r>
          </a:p>
        </p:txBody>
      </p:sp>
      <p:pic>
        <p:nvPicPr>
          <p:cNvPr id="5" name="Content Placeholder 4" descr="A person standing in front of a crowd&#10;&#10;Description automatically generated">
            <a:extLst>
              <a:ext uri="{FF2B5EF4-FFF2-40B4-BE49-F238E27FC236}">
                <a16:creationId xmlns:a16="http://schemas.microsoft.com/office/drawing/2014/main" id="{99057C8A-6C54-1E49-A3AE-2B90440CB263}"/>
              </a:ext>
            </a:extLst>
          </p:cNvPr>
          <p:cNvPicPr>
            <a:picLocks noGrp="1" noChangeAspect="1"/>
          </p:cNvPicPr>
          <p:nvPr>
            <p:ph idx="1"/>
          </p:nvPr>
        </p:nvPicPr>
        <p:blipFill>
          <a:blip r:embed="rId2"/>
          <a:stretch>
            <a:fillRect/>
          </a:stretch>
        </p:blipFill>
        <p:spPr>
          <a:xfrm>
            <a:off x="642551" y="456992"/>
            <a:ext cx="5951245" cy="5944015"/>
          </a:xfrm>
        </p:spPr>
      </p:pic>
      <p:pic>
        <p:nvPicPr>
          <p:cNvPr id="4" name="Picture 3" descr="Graphical user interface, text, application&#10;&#10;Description automatically generated">
            <a:extLst>
              <a:ext uri="{FF2B5EF4-FFF2-40B4-BE49-F238E27FC236}">
                <a16:creationId xmlns:a16="http://schemas.microsoft.com/office/drawing/2014/main" id="{023D28D5-7F43-CF46-9075-D764B3342801}"/>
              </a:ext>
            </a:extLst>
          </p:cNvPr>
          <p:cNvPicPr>
            <a:picLocks noChangeAspect="1"/>
          </p:cNvPicPr>
          <p:nvPr/>
        </p:nvPicPr>
        <p:blipFill>
          <a:blip r:embed="rId3"/>
          <a:stretch>
            <a:fillRect/>
          </a:stretch>
        </p:blipFill>
        <p:spPr>
          <a:xfrm>
            <a:off x="6122007" y="0"/>
            <a:ext cx="6069993" cy="6858000"/>
          </a:xfrm>
          <a:prstGeom prst="rect">
            <a:avLst/>
          </a:prstGeom>
        </p:spPr>
      </p:pic>
      <p:sp>
        <p:nvSpPr>
          <p:cNvPr id="3" name="Date Placeholder 2">
            <a:extLst>
              <a:ext uri="{FF2B5EF4-FFF2-40B4-BE49-F238E27FC236}">
                <a16:creationId xmlns:a16="http://schemas.microsoft.com/office/drawing/2014/main" id="{F54C4A11-F38A-4465-9F6F-361C5A892CB5}"/>
              </a:ext>
            </a:extLst>
          </p:cNvPr>
          <p:cNvSpPr>
            <a:spLocks noGrp="1"/>
          </p:cNvSpPr>
          <p:nvPr>
            <p:ph type="dt" sz="half" idx="10"/>
          </p:nvPr>
        </p:nvSpPr>
        <p:spPr/>
        <p:txBody>
          <a:bodyPr/>
          <a:lstStyle/>
          <a:p>
            <a:r>
              <a:rPr lang="en-US"/>
              <a:t>3/21/2022</a:t>
            </a:r>
          </a:p>
        </p:txBody>
      </p:sp>
      <p:sp>
        <p:nvSpPr>
          <p:cNvPr id="6" name="Slide Number Placeholder 5">
            <a:extLst>
              <a:ext uri="{FF2B5EF4-FFF2-40B4-BE49-F238E27FC236}">
                <a16:creationId xmlns:a16="http://schemas.microsoft.com/office/drawing/2014/main" id="{1B6FA97F-6A3D-4B20-8D94-F8DA74A7EAC0}"/>
              </a:ext>
            </a:extLst>
          </p:cNvPr>
          <p:cNvSpPr>
            <a:spLocks noGrp="1"/>
          </p:cNvSpPr>
          <p:nvPr>
            <p:ph type="sldNum" sz="quarter" idx="12"/>
          </p:nvPr>
        </p:nvSpPr>
        <p:spPr/>
        <p:txBody>
          <a:bodyPr/>
          <a:lstStyle/>
          <a:p>
            <a:fld id="{23E03851-EE6D-4063-8020-2321602AFB5A}" type="slidenum">
              <a:rPr lang="en-US" smtClean="0"/>
              <a:t>124</a:t>
            </a:fld>
            <a:endParaRPr lang="en-US"/>
          </a:p>
        </p:txBody>
      </p:sp>
    </p:spTree>
    <p:extLst>
      <p:ext uri="{BB962C8B-B14F-4D97-AF65-F5344CB8AC3E}">
        <p14:creationId xmlns:p14="http://schemas.microsoft.com/office/powerpoint/2010/main" val="302566684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B40AF-49D8-B840-B634-62AA92490D3F}"/>
              </a:ext>
            </a:extLst>
          </p:cNvPr>
          <p:cNvSpPr>
            <a:spLocks noGrp="1"/>
          </p:cNvSpPr>
          <p:nvPr>
            <p:ph type="title"/>
          </p:nvPr>
        </p:nvSpPr>
        <p:spPr/>
        <p:txBody>
          <a:bodyPr/>
          <a:lstStyle/>
          <a:p>
            <a:r>
              <a:rPr lang="en-US" dirty="0" err="1"/>
              <a:t>Deplatforming</a:t>
            </a:r>
            <a:r>
              <a:rPr lang="en-US" dirty="0"/>
              <a:t>/Banning Communities</a:t>
            </a:r>
          </a:p>
        </p:txBody>
      </p:sp>
      <p:sp>
        <p:nvSpPr>
          <p:cNvPr id="3" name="Content Placeholder 2">
            <a:extLst>
              <a:ext uri="{FF2B5EF4-FFF2-40B4-BE49-F238E27FC236}">
                <a16:creationId xmlns:a16="http://schemas.microsoft.com/office/drawing/2014/main" id="{869D27EC-E55F-2946-87A1-7F17A07A8893}"/>
              </a:ext>
            </a:extLst>
          </p:cNvPr>
          <p:cNvSpPr>
            <a:spLocks noGrp="1"/>
          </p:cNvSpPr>
          <p:nvPr>
            <p:ph idx="1"/>
          </p:nvPr>
        </p:nvSpPr>
        <p:spPr/>
        <p:txBody>
          <a:bodyPr/>
          <a:lstStyle/>
          <a:p>
            <a:r>
              <a:rPr lang="en-US" dirty="0"/>
              <a:t>Social media platforms have made serious efforts here</a:t>
            </a:r>
          </a:p>
          <a:p>
            <a:endParaRPr lang="en-US" dirty="0"/>
          </a:p>
          <a:p>
            <a:r>
              <a:rPr lang="en-US" dirty="0"/>
              <a:t>The idea is that if some community is being toxic, excise it</a:t>
            </a:r>
          </a:p>
          <a:p>
            <a:endParaRPr lang="en-US" dirty="0"/>
          </a:p>
          <a:p>
            <a:r>
              <a:rPr lang="en-US" dirty="0"/>
              <a:t>Seems pretty straight forward</a:t>
            </a:r>
          </a:p>
          <a:p>
            <a:pPr lvl="1"/>
            <a:r>
              <a:rPr lang="en-US" dirty="0"/>
              <a:t>Some research shows it does actually clean up the platform a bit</a:t>
            </a:r>
          </a:p>
          <a:p>
            <a:endParaRPr lang="en-US" dirty="0"/>
          </a:p>
          <a:p>
            <a:r>
              <a:rPr lang="en-US" dirty="0"/>
              <a:t>But, turns out nothing is that simple…</a:t>
            </a:r>
          </a:p>
        </p:txBody>
      </p:sp>
      <p:sp>
        <p:nvSpPr>
          <p:cNvPr id="4" name="Date Placeholder 3">
            <a:extLst>
              <a:ext uri="{FF2B5EF4-FFF2-40B4-BE49-F238E27FC236}">
                <a16:creationId xmlns:a16="http://schemas.microsoft.com/office/drawing/2014/main" id="{9E050A7E-D0CC-4E73-AE62-CB82FB52F20F}"/>
              </a:ext>
            </a:extLst>
          </p:cNvPr>
          <p:cNvSpPr>
            <a:spLocks noGrp="1"/>
          </p:cNvSpPr>
          <p:nvPr>
            <p:ph type="dt" sz="half" idx="10"/>
          </p:nvPr>
        </p:nvSpPr>
        <p:spPr/>
        <p:txBody>
          <a:bodyPr/>
          <a:lstStyle/>
          <a:p>
            <a:r>
              <a:rPr lang="en-US"/>
              <a:t>3/21/2022</a:t>
            </a:r>
          </a:p>
        </p:txBody>
      </p:sp>
      <p:sp>
        <p:nvSpPr>
          <p:cNvPr id="5" name="Slide Number Placeholder 4">
            <a:extLst>
              <a:ext uri="{FF2B5EF4-FFF2-40B4-BE49-F238E27FC236}">
                <a16:creationId xmlns:a16="http://schemas.microsoft.com/office/drawing/2014/main" id="{043F3AC7-29DE-4C95-9D2B-2FC72EEAC5C3}"/>
              </a:ext>
            </a:extLst>
          </p:cNvPr>
          <p:cNvSpPr>
            <a:spLocks noGrp="1"/>
          </p:cNvSpPr>
          <p:nvPr>
            <p:ph type="sldNum" sz="quarter" idx="12"/>
          </p:nvPr>
        </p:nvSpPr>
        <p:spPr/>
        <p:txBody>
          <a:bodyPr/>
          <a:lstStyle/>
          <a:p>
            <a:fld id="{23E03851-EE6D-4063-8020-2321602AFB5A}" type="slidenum">
              <a:rPr lang="en-US" smtClean="0"/>
              <a:t>125</a:t>
            </a:fld>
            <a:endParaRPr lang="en-US"/>
          </a:p>
        </p:txBody>
      </p:sp>
    </p:spTree>
    <p:extLst>
      <p:ext uri="{BB962C8B-B14F-4D97-AF65-F5344CB8AC3E}">
        <p14:creationId xmlns:p14="http://schemas.microsoft.com/office/powerpoint/2010/main" val="219250930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DC45E-9CF3-314A-9B3E-8FECC910C4A2}"/>
              </a:ext>
            </a:extLst>
          </p:cNvPr>
          <p:cNvSpPr>
            <a:spLocks noGrp="1"/>
          </p:cNvSpPr>
          <p:nvPr>
            <p:ph type="title"/>
          </p:nvPr>
        </p:nvSpPr>
        <p:spPr/>
        <p:txBody>
          <a:bodyPr/>
          <a:lstStyle/>
          <a:p>
            <a:r>
              <a:rPr lang="en-US" dirty="0"/>
              <a:t>Yup, they just make their own sites!</a:t>
            </a:r>
          </a:p>
        </p:txBody>
      </p:sp>
      <p:pic>
        <p:nvPicPr>
          <p:cNvPr id="7" name="Content Placeholder 6">
            <a:extLst>
              <a:ext uri="{FF2B5EF4-FFF2-40B4-BE49-F238E27FC236}">
                <a16:creationId xmlns:a16="http://schemas.microsoft.com/office/drawing/2014/main" id="{25C9DF3F-09EC-874A-B637-8A5FB2FF93A1}"/>
              </a:ext>
            </a:extLst>
          </p:cNvPr>
          <p:cNvPicPr>
            <a:picLocks noGrp="1" noChangeAspect="1"/>
          </p:cNvPicPr>
          <p:nvPr>
            <p:ph idx="1"/>
          </p:nvPr>
        </p:nvPicPr>
        <p:blipFill>
          <a:blip r:embed="rId2"/>
          <a:stretch>
            <a:fillRect/>
          </a:stretch>
        </p:blipFill>
        <p:spPr>
          <a:xfrm>
            <a:off x="838200" y="1366022"/>
            <a:ext cx="10834175" cy="5491978"/>
          </a:xfrm>
        </p:spPr>
      </p:pic>
      <p:sp>
        <p:nvSpPr>
          <p:cNvPr id="3" name="Date Placeholder 2">
            <a:extLst>
              <a:ext uri="{FF2B5EF4-FFF2-40B4-BE49-F238E27FC236}">
                <a16:creationId xmlns:a16="http://schemas.microsoft.com/office/drawing/2014/main" id="{15D2EF09-BB43-4714-A3E0-5C84C0943433}"/>
              </a:ext>
            </a:extLst>
          </p:cNvPr>
          <p:cNvSpPr>
            <a:spLocks noGrp="1"/>
          </p:cNvSpPr>
          <p:nvPr>
            <p:ph type="dt" sz="half" idx="10"/>
          </p:nvPr>
        </p:nvSpPr>
        <p:spPr/>
        <p:txBody>
          <a:bodyPr/>
          <a:lstStyle/>
          <a:p>
            <a:r>
              <a:rPr lang="en-US"/>
              <a:t>3/21/2022</a:t>
            </a:r>
          </a:p>
        </p:txBody>
      </p:sp>
      <p:sp>
        <p:nvSpPr>
          <p:cNvPr id="4" name="Slide Number Placeholder 3">
            <a:extLst>
              <a:ext uri="{FF2B5EF4-FFF2-40B4-BE49-F238E27FC236}">
                <a16:creationId xmlns:a16="http://schemas.microsoft.com/office/drawing/2014/main" id="{83A38820-7F60-49D6-BD80-437D91E71513}"/>
              </a:ext>
            </a:extLst>
          </p:cNvPr>
          <p:cNvSpPr>
            <a:spLocks noGrp="1"/>
          </p:cNvSpPr>
          <p:nvPr>
            <p:ph type="sldNum" sz="quarter" idx="12"/>
          </p:nvPr>
        </p:nvSpPr>
        <p:spPr/>
        <p:txBody>
          <a:bodyPr/>
          <a:lstStyle/>
          <a:p>
            <a:fld id="{23E03851-EE6D-4063-8020-2321602AFB5A}" type="slidenum">
              <a:rPr lang="en-US" smtClean="0"/>
              <a:t>126</a:t>
            </a:fld>
            <a:endParaRPr lang="en-US"/>
          </a:p>
        </p:txBody>
      </p:sp>
    </p:spTree>
    <p:extLst>
      <p:ext uri="{BB962C8B-B14F-4D97-AF65-F5344CB8AC3E}">
        <p14:creationId xmlns:p14="http://schemas.microsoft.com/office/powerpoint/2010/main" val="25183439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DC45E-9CF3-314A-9B3E-8FECC910C4A2}"/>
              </a:ext>
            </a:extLst>
          </p:cNvPr>
          <p:cNvSpPr>
            <a:spLocks noGrp="1"/>
          </p:cNvSpPr>
          <p:nvPr>
            <p:ph type="title"/>
          </p:nvPr>
        </p:nvSpPr>
        <p:spPr/>
        <p:txBody>
          <a:bodyPr/>
          <a:lstStyle/>
          <a:p>
            <a:r>
              <a:rPr lang="en-US" dirty="0"/>
              <a:t>Yup, they just make their own sites!</a:t>
            </a:r>
          </a:p>
        </p:txBody>
      </p:sp>
      <p:pic>
        <p:nvPicPr>
          <p:cNvPr id="7" name="Content Placeholder 6">
            <a:extLst>
              <a:ext uri="{FF2B5EF4-FFF2-40B4-BE49-F238E27FC236}">
                <a16:creationId xmlns:a16="http://schemas.microsoft.com/office/drawing/2014/main" id="{25C9DF3F-09EC-874A-B637-8A5FB2FF93A1}"/>
              </a:ext>
            </a:extLst>
          </p:cNvPr>
          <p:cNvPicPr>
            <a:picLocks noGrp="1" noChangeAspect="1"/>
          </p:cNvPicPr>
          <p:nvPr>
            <p:ph idx="1"/>
          </p:nvPr>
        </p:nvPicPr>
        <p:blipFill>
          <a:blip r:embed="rId2"/>
          <a:stretch>
            <a:fillRect/>
          </a:stretch>
        </p:blipFill>
        <p:spPr>
          <a:xfrm>
            <a:off x="838200" y="1366022"/>
            <a:ext cx="10834175" cy="5491978"/>
          </a:xfrm>
        </p:spPr>
      </p:pic>
      <p:pic>
        <p:nvPicPr>
          <p:cNvPr id="4" name="Picture 3" descr="Graphical user interface, website&#10;&#10;Description automatically generated">
            <a:extLst>
              <a:ext uri="{FF2B5EF4-FFF2-40B4-BE49-F238E27FC236}">
                <a16:creationId xmlns:a16="http://schemas.microsoft.com/office/drawing/2014/main" id="{6842A5C3-6C28-3348-9D8C-067B2B5EB121}"/>
              </a:ext>
            </a:extLst>
          </p:cNvPr>
          <p:cNvPicPr>
            <a:picLocks noChangeAspect="1"/>
          </p:cNvPicPr>
          <p:nvPr/>
        </p:nvPicPr>
        <p:blipFill>
          <a:blip r:embed="rId3"/>
          <a:stretch>
            <a:fillRect/>
          </a:stretch>
        </p:blipFill>
        <p:spPr>
          <a:xfrm>
            <a:off x="0" y="0"/>
            <a:ext cx="7471994" cy="6858000"/>
          </a:xfrm>
          <a:prstGeom prst="rect">
            <a:avLst/>
          </a:prstGeom>
        </p:spPr>
      </p:pic>
      <p:sp>
        <p:nvSpPr>
          <p:cNvPr id="3" name="Date Placeholder 2">
            <a:extLst>
              <a:ext uri="{FF2B5EF4-FFF2-40B4-BE49-F238E27FC236}">
                <a16:creationId xmlns:a16="http://schemas.microsoft.com/office/drawing/2014/main" id="{38A03325-5424-4E48-9D93-575B0418E892}"/>
              </a:ext>
            </a:extLst>
          </p:cNvPr>
          <p:cNvSpPr>
            <a:spLocks noGrp="1"/>
          </p:cNvSpPr>
          <p:nvPr>
            <p:ph type="dt" sz="half" idx="10"/>
          </p:nvPr>
        </p:nvSpPr>
        <p:spPr/>
        <p:txBody>
          <a:bodyPr/>
          <a:lstStyle/>
          <a:p>
            <a:r>
              <a:rPr lang="en-US"/>
              <a:t>3/21/2022</a:t>
            </a:r>
          </a:p>
        </p:txBody>
      </p:sp>
      <p:sp>
        <p:nvSpPr>
          <p:cNvPr id="5" name="Slide Number Placeholder 4">
            <a:extLst>
              <a:ext uri="{FF2B5EF4-FFF2-40B4-BE49-F238E27FC236}">
                <a16:creationId xmlns:a16="http://schemas.microsoft.com/office/drawing/2014/main" id="{6B6DF179-6417-4852-9718-40E105A7FD70}"/>
              </a:ext>
            </a:extLst>
          </p:cNvPr>
          <p:cNvSpPr>
            <a:spLocks noGrp="1"/>
          </p:cNvSpPr>
          <p:nvPr>
            <p:ph type="sldNum" sz="quarter" idx="12"/>
          </p:nvPr>
        </p:nvSpPr>
        <p:spPr/>
        <p:txBody>
          <a:bodyPr/>
          <a:lstStyle/>
          <a:p>
            <a:fld id="{23E03851-EE6D-4063-8020-2321602AFB5A}" type="slidenum">
              <a:rPr lang="en-US" smtClean="0"/>
              <a:t>127</a:t>
            </a:fld>
            <a:endParaRPr lang="en-US"/>
          </a:p>
        </p:txBody>
      </p:sp>
    </p:spTree>
    <p:extLst>
      <p:ext uri="{BB962C8B-B14F-4D97-AF65-F5344CB8AC3E}">
        <p14:creationId xmlns:p14="http://schemas.microsoft.com/office/powerpoint/2010/main" val="28761859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DC45E-9CF3-314A-9B3E-8FECC910C4A2}"/>
              </a:ext>
            </a:extLst>
          </p:cNvPr>
          <p:cNvSpPr>
            <a:spLocks noGrp="1"/>
          </p:cNvSpPr>
          <p:nvPr>
            <p:ph type="title"/>
          </p:nvPr>
        </p:nvSpPr>
        <p:spPr/>
        <p:txBody>
          <a:bodyPr/>
          <a:lstStyle/>
          <a:p>
            <a:r>
              <a:rPr lang="en-US" dirty="0"/>
              <a:t>Yup, they just make their own sites!</a:t>
            </a:r>
          </a:p>
        </p:txBody>
      </p:sp>
      <p:pic>
        <p:nvPicPr>
          <p:cNvPr id="7" name="Content Placeholder 6">
            <a:extLst>
              <a:ext uri="{FF2B5EF4-FFF2-40B4-BE49-F238E27FC236}">
                <a16:creationId xmlns:a16="http://schemas.microsoft.com/office/drawing/2014/main" id="{25C9DF3F-09EC-874A-B637-8A5FB2FF93A1}"/>
              </a:ext>
            </a:extLst>
          </p:cNvPr>
          <p:cNvPicPr>
            <a:picLocks noGrp="1" noChangeAspect="1"/>
          </p:cNvPicPr>
          <p:nvPr>
            <p:ph idx="1"/>
          </p:nvPr>
        </p:nvPicPr>
        <p:blipFill>
          <a:blip r:embed="rId2"/>
          <a:stretch>
            <a:fillRect/>
          </a:stretch>
        </p:blipFill>
        <p:spPr>
          <a:xfrm>
            <a:off x="838200" y="1366022"/>
            <a:ext cx="10834175" cy="5491978"/>
          </a:xfrm>
        </p:spPr>
      </p:pic>
      <p:pic>
        <p:nvPicPr>
          <p:cNvPr id="4" name="Picture 3" descr="Graphical user interface, website&#10;&#10;Description automatically generated">
            <a:extLst>
              <a:ext uri="{FF2B5EF4-FFF2-40B4-BE49-F238E27FC236}">
                <a16:creationId xmlns:a16="http://schemas.microsoft.com/office/drawing/2014/main" id="{6842A5C3-6C28-3348-9D8C-067B2B5EB121}"/>
              </a:ext>
            </a:extLst>
          </p:cNvPr>
          <p:cNvPicPr>
            <a:picLocks noChangeAspect="1"/>
          </p:cNvPicPr>
          <p:nvPr/>
        </p:nvPicPr>
        <p:blipFill>
          <a:blip r:embed="rId3"/>
          <a:stretch>
            <a:fillRect/>
          </a:stretch>
        </p:blipFill>
        <p:spPr>
          <a:xfrm>
            <a:off x="0" y="0"/>
            <a:ext cx="7471994" cy="6858000"/>
          </a:xfrm>
          <a:prstGeom prst="rect">
            <a:avLst/>
          </a:prstGeom>
        </p:spPr>
      </p:pic>
      <p:sp>
        <p:nvSpPr>
          <p:cNvPr id="5" name="Explosion 2 4">
            <a:extLst>
              <a:ext uri="{FF2B5EF4-FFF2-40B4-BE49-F238E27FC236}">
                <a16:creationId xmlns:a16="http://schemas.microsoft.com/office/drawing/2014/main" id="{237B6EB5-43BD-5549-B285-69946EE31196}"/>
              </a:ext>
            </a:extLst>
          </p:cNvPr>
          <p:cNvSpPr/>
          <p:nvPr/>
        </p:nvSpPr>
        <p:spPr>
          <a:xfrm>
            <a:off x="59519" y="197709"/>
            <a:ext cx="11984048" cy="6295166"/>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We know that fringe-communities like 4chan affect the rest of Web…</a:t>
            </a:r>
          </a:p>
          <a:p>
            <a:pPr algn="ctr"/>
            <a:endParaRPr lang="en-US" sz="2400" dirty="0"/>
          </a:p>
          <a:p>
            <a:pPr algn="ctr"/>
            <a:r>
              <a:rPr lang="en-US" sz="2400" dirty="0"/>
              <a:t>Just because Reddit is a bit cleaner, what happens when these communities move offsite?!?</a:t>
            </a:r>
          </a:p>
        </p:txBody>
      </p:sp>
      <p:sp>
        <p:nvSpPr>
          <p:cNvPr id="3" name="Date Placeholder 2">
            <a:extLst>
              <a:ext uri="{FF2B5EF4-FFF2-40B4-BE49-F238E27FC236}">
                <a16:creationId xmlns:a16="http://schemas.microsoft.com/office/drawing/2014/main" id="{DB22EB95-4386-4161-A0A1-FB8D5E58AAF2}"/>
              </a:ext>
            </a:extLst>
          </p:cNvPr>
          <p:cNvSpPr>
            <a:spLocks noGrp="1"/>
          </p:cNvSpPr>
          <p:nvPr>
            <p:ph type="dt" sz="half" idx="10"/>
          </p:nvPr>
        </p:nvSpPr>
        <p:spPr/>
        <p:txBody>
          <a:bodyPr/>
          <a:lstStyle/>
          <a:p>
            <a:r>
              <a:rPr lang="en-US"/>
              <a:t>3/21/2022</a:t>
            </a:r>
          </a:p>
        </p:txBody>
      </p:sp>
      <p:sp>
        <p:nvSpPr>
          <p:cNvPr id="6" name="Slide Number Placeholder 5">
            <a:extLst>
              <a:ext uri="{FF2B5EF4-FFF2-40B4-BE49-F238E27FC236}">
                <a16:creationId xmlns:a16="http://schemas.microsoft.com/office/drawing/2014/main" id="{22002D4B-3013-4D31-A0EA-4BF93121DFDA}"/>
              </a:ext>
            </a:extLst>
          </p:cNvPr>
          <p:cNvSpPr>
            <a:spLocks noGrp="1"/>
          </p:cNvSpPr>
          <p:nvPr>
            <p:ph type="sldNum" sz="quarter" idx="12"/>
          </p:nvPr>
        </p:nvSpPr>
        <p:spPr/>
        <p:txBody>
          <a:bodyPr/>
          <a:lstStyle/>
          <a:p>
            <a:fld id="{23E03851-EE6D-4063-8020-2321602AFB5A}" type="slidenum">
              <a:rPr lang="en-US" smtClean="0"/>
              <a:t>128</a:t>
            </a:fld>
            <a:endParaRPr lang="en-US"/>
          </a:p>
        </p:txBody>
      </p:sp>
    </p:spTree>
    <p:extLst>
      <p:ext uri="{BB962C8B-B14F-4D97-AF65-F5344CB8AC3E}">
        <p14:creationId xmlns:p14="http://schemas.microsoft.com/office/powerpoint/2010/main" val="227172374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CF94-905E-9244-8098-87D2A97F54B8}"/>
              </a:ext>
            </a:extLst>
          </p:cNvPr>
          <p:cNvSpPr>
            <a:spLocks noGrp="1"/>
          </p:cNvSpPr>
          <p:nvPr>
            <p:ph type="title"/>
          </p:nvPr>
        </p:nvSpPr>
        <p:spPr/>
        <p:txBody>
          <a:bodyPr/>
          <a:lstStyle/>
          <a:p>
            <a:r>
              <a:rPr lang="en-US" dirty="0"/>
              <a:t>We Look at Two Such Communities</a:t>
            </a:r>
          </a:p>
        </p:txBody>
      </p:sp>
      <p:sp>
        <p:nvSpPr>
          <p:cNvPr id="7" name="Content Placeholder 6">
            <a:extLst>
              <a:ext uri="{FF2B5EF4-FFF2-40B4-BE49-F238E27FC236}">
                <a16:creationId xmlns:a16="http://schemas.microsoft.com/office/drawing/2014/main" id="{60136E85-36B3-2D40-A2D4-0490E7E73093}"/>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0383DC4F-82BE-496B-9854-22B5C1EF01AE}"/>
              </a:ext>
            </a:extLst>
          </p:cNvPr>
          <p:cNvSpPr>
            <a:spLocks noGrp="1"/>
          </p:cNvSpPr>
          <p:nvPr>
            <p:ph type="dt" sz="half" idx="10"/>
          </p:nvPr>
        </p:nvSpPr>
        <p:spPr/>
        <p:txBody>
          <a:bodyPr/>
          <a:lstStyle/>
          <a:p>
            <a:r>
              <a:rPr lang="en-US"/>
              <a:t>3/21/2022</a:t>
            </a:r>
          </a:p>
        </p:txBody>
      </p:sp>
      <p:sp>
        <p:nvSpPr>
          <p:cNvPr id="4" name="Slide Number Placeholder 3">
            <a:extLst>
              <a:ext uri="{FF2B5EF4-FFF2-40B4-BE49-F238E27FC236}">
                <a16:creationId xmlns:a16="http://schemas.microsoft.com/office/drawing/2014/main" id="{49ECFCC0-1DA2-42D7-B8B8-DAE1001B59B1}"/>
              </a:ext>
            </a:extLst>
          </p:cNvPr>
          <p:cNvSpPr>
            <a:spLocks noGrp="1"/>
          </p:cNvSpPr>
          <p:nvPr>
            <p:ph type="sldNum" sz="quarter" idx="12"/>
          </p:nvPr>
        </p:nvSpPr>
        <p:spPr/>
        <p:txBody>
          <a:bodyPr/>
          <a:lstStyle/>
          <a:p>
            <a:fld id="{23E03851-EE6D-4063-8020-2321602AFB5A}" type="slidenum">
              <a:rPr lang="en-US" smtClean="0"/>
              <a:t>129</a:t>
            </a:fld>
            <a:endParaRPr lang="en-US"/>
          </a:p>
        </p:txBody>
      </p:sp>
    </p:spTree>
    <p:extLst>
      <p:ext uri="{BB962C8B-B14F-4D97-AF65-F5344CB8AC3E}">
        <p14:creationId xmlns:p14="http://schemas.microsoft.com/office/powerpoint/2010/main" val="1425131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B9B30-20A0-4D45-804C-56879D7FD6CA}"/>
              </a:ext>
            </a:extLst>
          </p:cNvPr>
          <p:cNvSpPr>
            <a:spLocks noGrp="1"/>
          </p:cNvSpPr>
          <p:nvPr>
            <p:ph type="title"/>
          </p:nvPr>
        </p:nvSpPr>
        <p:spPr/>
        <p:txBody>
          <a:bodyPr/>
          <a:lstStyle/>
          <a:p>
            <a:r>
              <a:rPr lang="en-US" dirty="0"/>
              <a:t>It’s kind of hyperbole, but…</a:t>
            </a:r>
          </a:p>
        </p:txBody>
      </p:sp>
      <p:sp>
        <p:nvSpPr>
          <p:cNvPr id="3" name="Content Placeholder 2">
            <a:extLst>
              <a:ext uri="{FF2B5EF4-FFF2-40B4-BE49-F238E27FC236}">
                <a16:creationId xmlns:a16="http://schemas.microsoft.com/office/drawing/2014/main" id="{A92B3273-5198-F24E-B4A6-D85B81F4224B}"/>
              </a:ext>
            </a:extLst>
          </p:cNvPr>
          <p:cNvSpPr>
            <a:spLocks noGrp="1"/>
          </p:cNvSpPr>
          <p:nvPr>
            <p:ph idx="1"/>
          </p:nvPr>
        </p:nvSpPr>
        <p:spPr/>
        <p:txBody>
          <a:bodyPr/>
          <a:lstStyle/>
          <a:p>
            <a:endParaRPr lang="en-US" dirty="0"/>
          </a:p>
        </p:txBody>
      </p:sp>
      <p:pic>
        <p:nvPicPr>
          <p:cNvPr id="1026" name="Picture 2" descr="Fire on Apple iOS 13.3">
            <a:extLst>
              <a:ext uri="{FF2B5EF4-FFF2-40B4-BE49-F238E27FC236}">
                <a16:creationId xmlns:a16="http://schemas.microsoft.com/office/drawing/2014/main" id="{185AA0DE-1B05-A34D-A1EE-316ACDF178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4125" y="1825625"/>
            <a:ext cx="4062248" cy="40622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lobe Showing Americas on Google Android 11.0">
            <a:extLst>
              <a:ext uri="{FF2B5EF4-FFF2-40B4-BE49-F238E27FC236}">
                <a16:creationId xmlns:a16="http://schemas.microsoft.com/office/drawing/2014/main" id="{2B96F91C-2D7B-FD4F-9822-B2C2A6173F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5628" y="1846098"/>
            <a:ext cx="4062248" cy="406224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Why 'This Is Fine' Is the Meme This Year Deserves - The New York Times">
            <a:extLst>
              <a:ext uri="{FF2B5EF4-FFF2-40B4-BE49-F238E27FC236}">
                <a16:creationId xmlns:a16="http://schemas.microsoft.com/office/drawing/2014/main" id="{D777084F-4177-E347-8AE2-2795E1F3D0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41338"/>
            <a:ext cx="12192000" cy="5773737"/>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4418B17D-3CA8-4772-AD82-0658BFC0F29C}"/>
              </a:ext>
            </a:extLst>
          </p:cNvPr>
          <p:cNvSpPr>
            <a:spLocks noGrp="1"/>
          </p:cNvSpPr>
          <p:nvPr>
            <p:ph type="dt" sz="half" idx="10"/>
          </p:nvPr>
        </p:nvSpPr>
        <p:spPr/>
        <p:txBody>
          <a:bodyPr/>
          <a:lstStyle/>
          <a:p>
            <a:r>
              <a:rPr lang="en-US"/>
              <a:t>3/21/2022</a:t>
            </a:r>
          </a:p>
        </p:txBody>
      </p:sp>
      <p:sp>
        <p:nvSpPr>
          <p:cNvPr id="5" name="Slide Number Placeholder 4">
            <a:extLst>
              <a:ext uri="{FF2B5EF4-FFF2-40B4-BE49-F238E27FC236}">
                <a16:creationId xmlns:a16="http://schemas.microsoft.com/office/drawing/2014/main" id="{5B1EA48D-EAB6-40E3-9E51-DFD727BF2F41}"/>
              </a:ext>
            </a:extLst>
          </p:cNvPr>
          <p:cNvSpPr>
            <a:spLocks noGrp="1"/>
          </p:cNvSpPr>
          <p:nvPr>
            <p:ph type="sldNum" sz="quarter" idx="12"/>
          </p:nvPr>
        </p:nvSpPr>
        <p:spPr/>
        <p:txBody>
          <a:bodyPr/>
          <a:lstStyle/>
          <a:p>
            <a:fld id="{23E03851-EE6D-4063-8020-2321602AFB5A}" type="slidenum">
              <a:rPr lang="en-US" smtClean="0"/>
              <a:t>13</a:t>
            </a:fld>
            <a:endParaRPr lang="en-US"/>
          </a:p>
        </p:txBody>
      </p:sp>
    </p:spTree>
    <p:extLst>
      <p:ext uri="{BB962C8B-B14F-4D97-AF65-F5344CB8AC3E}">
        <p14:creationId xmlns:p14="http://schemas.microsoft.com/office/powerpoint/2010/main" val="170879595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CF94-905E-9244-8098-87D2A97F54B8}"/>
              </a:ext>
            </a:extLst>
          </p:cNvPr>
          <p:cNvSpPr>
            <a:spLocks noGrp="1"/>
          </p:cNvSpPr>
          <p:nvPr>
            <p:ph type="title"/>
          </p:nvPr>
        </p:nvSpPr>
        <p:spPr/>
        <p:txBody>
          <a:bodyPr/>
          <a:lstStyle/>
          <a:p>
            <a:r>
              <a:rPr lang="en-US" dirty="0"/>
              <a:t>We Look at Two Such Communities</a:t>
            </a:r>
          </a:p>
        </p:txBody>
      </p:sp>
      <p:pic>
        <p:nvPicPr>
          <p:cNvPr id="5" name="Content Placeholder 4" descr="Table&#10;&#10;Description automatically generated">
            <a:extLst>
              <a:ext uri="{FF2B5EF4-FFF2-40B4-BE49-F238E27FC236}">
                <a16:creationId xmlns:a16="http://schemas.microsoft.com/office/drawing/2014/main" id="{F21A5FE5-CF45-0749-9030-1754A0246340}"/>
              </a:ext>
            </a:extLst>
          </p:cNvPr>
          <p:cNvPicPr>
            <a:picLocks noGrp="1" noChangeAspect="1"/>
          </p:cNvPicPr>
          <p:nvPr>
            <p:ph idx="1"/>
          </p:nvPr>
        </p:nvPicPr>
        <p:blipFill>
          <a:blip r:embed="rId2"/>
          <a:stretch>
            <a:fillRect/>
          </a:stretch>
        </p:blipFill>
        <p:spPr>
          <a:xfrm>
            <a:off x="0" y="2113004"/>
            <a:ext cx="12043567" cy="3707027"/>
          </a:xfrm>
        </p:spPr>
      </p:pic>
      <p:pic>
        <p:nvPicPr>
          <p:cNvPr id="4" name="Content Placeholder 4">
            <a:extLst>
              <a:ext uri="{FF2B5EF4-FFF2-40B4-BE49-F238E27FC236}">
                <a16:creationId xmlns:a16="http://schemas.microsoft.com/office/drawing/2014/main" id="{31A4F319-EC5E-304E-8723-D72BCD5F048F}"/>
              </a:ext>
            </a:extLst>
          </p:cNvPr>
          <p:cNvPicPr>
            <a:picLocks noChangeAspect="1"/>
          </p:cNvPicPr>
          <p:nvPr/>
        </p:nvPicPr>
        <p:blipFill>
          <a:blip r:embed="rId3"/>
          <a:stretch>
            <a:fillRect/>
          </a:stretch>
        </p:blipFill>
        <p:spPr>
          <a:xfrm>
            <a:off x="148433" y="197709"/>
            <a:ext cx="11984048" cy="6017741"/>
          </a:xfrm>
          <a:prstGeom prst="rect">
            <a:avLst/>
          </a:prstGeom>
        </p:spPr>
      </p:pic>
      <p:sp>
        <p:nvSpPr>
          <p:cNvPr id="3" name="Date Placeholder 2">
            <a:extLst>
              <a:ext uri="{FF2B5EF4-FFF2-40B4-BE49-F238E27FC236}">
                <a16:creationId xmlns:a16="http://schemas.microsoft.com/office/drawing/2014/main" id="{586C971E-6FB4-46A4-A1F5-27D4D5238C2A}"/>
              </a:ext>
            </a:extLst>
          </p:cNvPr>
          <p:cNvSpPr>
            <a:spLocks noGrp="1"/>
          </p:cNvSpPr>
          <p:nvPr>
            <p:ph type="dt" sz="half" idx="10"/>
          </p:nvPr>
        </p:nvSpPr>
        <p:spPr/>
        <p:txBody>
          <a:bodyPr/>
          <a:lstStyle/>
          <a:p>
            <a:r>
              <a:rPr lang="en-US"/>
              <a:t>3/21/2022</a:t>
            </a:r>
          </a:p>
        </p:txBody>
      </p:sp>
      <p:sp>
        <p:nvSpPr>
          <p:cNvPr id="6" name="Slide Number Placeholder 5">
            <a:extLst>
              <a:ext uri="{FF2B5EF4-FFF2-40B4-BE49-F238E27FC236}">
                <a16:creationId xmlns:a16="http://schemas.microsoft.com/office/drawing/2014/main" id="{F0A9A844-6BC8-49BC-A52A-4CF3C2957C72}"/>
              </a:ext>
            </a:extLst>
          </p:cNvPr>
          <p:cNvSpPr>
            <a:spLocks noGrp="1"/>
          </p:cNvSpPr>
          <p:nvPr>
            <p:ph type="sldNum" sz="quarter" idx="12"/>
          </p:nvPr>
        </p:nvSpPr>
        <p:spPr/>
        <p:txBody>
          <a:bodyPr/>
          <a:lstStyle/>
          <a:p>
            <a:fld id="{23E03851-EE6D-4063-8020-2321602AFB5A}" type="slidenum">
              <a:rPr lang="en-US" smtClean="0"/>
              <a:t>130</a:t>
            </a:fld>
            <a:endParaRPr lang="en-US"/>
          </a:p>
        </p:txBody>
      </p:sp>
    </p:spTree>
    <p:extLst>
      <p:ext uri="{BB962C8B-B14F-4D97-AF65-F5344CB8AC3E}">
        <p14:creationId xmlns:p14="http://schemas.microsoft.com/office/powerpoint/2010/main" val="226019132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CF94-905E-9244-8098-87D2A97F54B8}"/>
              </a:ext>
            </a:extLst>
          </p:cNvPr>
          <p:cNvSpPr>
            <a:spLocks noGrp="1"/>
          </p:cNvSpPr>
          <p:nvPr>
            <p:ph type="title"/>
          </p:nvPr>
        </p:nvSpPr>
        <p:spPr/>
        <p:txBody>
          <a:bodyPr/>
          <a:lstStyle/>
          <a:p>
            <a:r>
              <a:rPr lang="en-US" dirty="0"/>
              <a:t>We Look at Two Such Communities</a:t>
            </a:r>
          </a:p>
        </p:txBody>
      </p:sp>
      <p:pic>
        <p:nvPicPr>
          <p:cNvPr id="5" name="Content Placeholder 4" descr="Table&#10;&#10;Description automatically generated">
            <a:extLst>
              <a:ext uri="{FF2B5EF4-FFF2-40B4-BE49-F238E27FC236}">
                <a16:creationId xmlns:a16="http://schemas.microsoft.com/office/drawing/2014/main" id="{F21A5FE5-CF45-0749-9030-1754A0246340}"/>
              </a:ext>
            </a:extLst>
          </p:cNvPr>
          <p:cNvPicPr>
            <a:picLocks noGrp="1" noChangeAspect="1"/>
          </p:cNvPicPr>
          <p:nvPr>
            <p:ph idx="1"/>
          </p:nvPr>
        </p:nvPicPr>
        <p:blipFill>
          <a:blip r:embed="rId2"/>
          <a:stretch>
            <a:fillRect/>
          </a:stretch>
        </p:blipFill>
        <p:spPr>
          <a:xfrm>
            <a:off x="0" y="2113004"/>
            <a:ext cx="12043567" cy="3707027"/>
          </a:xfrm>
        </p:spPr>
      </p:pic>
      <p:sp>
        <p:nvSpPr>
          <p:cNvPr id="3" name="Date Placeholder 2">
            <a:extLst>
              <a:ext uri="{FF2B5EF4-FFF2-40B4-BE49-F238E27FC236}">
                <a16:creationId xmlns:a16="http://schemas.microsoft.com/office/drawing/2014/main" id="{89575C12-E9A4-4E6C-8246-B58708F58000}"/>
              </a:ext>
            </a:extLst>
          </p:cNvPr>
          <p:cNvSpPr>
            <a:spLocks noGrp="1"/>
          </p:cNvSpPr>
          <p:nvPr>
            <p:ph type="dt" sz="half" idx="10"/>
          </p:nvPr>
        </p:nvSpPr>
        <p:spPr/>
        <p:txBody>
          <a:bodyPr/>
          <a:lstStyle/>
          <a:p>
            <a:r>
              <a:rPr lang="en-US"/>
              <a:t>3/21/2022</a:t>
            </a:r>
          </a:p>
        </p:txBody>
      </p:sp>
      <p:sp>
        <p:nvSpPr>
          <p:cNvPr id="4" name="Slide Number Placeholder 3">
            <a:extLst>
              <a:ext uri="{FF2B5EF4-FFF2-40B4-BE49-F238E27FC236}">
                <a16:creationId xmlns:a16="http://schemas.microsoft.com/office/drawing/2014/main" id="{E0C7234B-E7D9-4C61-A7FE-4A7B65D66265}"/>
              </a:ext>
            </a:extLst>
          </p:cNvPr>
          <p:cNvSpPr>
            <a:spLocks noGrp="1"/>
          </p:cNvSpPr>
          <p:nvPr>
            <p:ph type="sldNum" sz="quarter" idx="12"/>
          </p:nvPr>
        </p:nvSpPr>
        <p:spPr/>
        <p:txBody>
          <a:bodyPr/>
          <a:lstStyle/>
          <a:p>
            <a:fld id="{23E03851-EE6D-4063-8020-2321602AFB5A}" type="slidenum">
              <a:rPr lang="en-US" smtClean="0"/>
              <a:t>131</a:t>
            </a:fld>
            <a:endParaRPr lang="en-US"/>
          </a:p>
        </p:txBody>
      </p:sp>
    </p:spTree>
    <p:extLst>
      <p:ext uri="{BB962C8B-B14F-4D97-AF65-F5344CB8AC3E}">
        <p14:creationId xmlns:p14="http://schemas.microsoft.com/office/powerpoint/2010/main" val="261898506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0E808-1822-2340-BEED-67EADFF95A40}"/>
              </a:ext>
            </a:extLst>
          </p:cNvPr>
          <p:cNvSpPr>
            <a:spLocks noGrp="1"/>
          </p:cNvSpPr>
          <p:nvPr>
            <p:ph type="title"/>
          </p:nvPr>
        </p:nvSpPr>
        <p:spPr/>
        <p:txBody>
          <a:bodyPr/>
          <a:lstStyle/>
          <a:p>
            <a:r>
              <a:rPr lang="en-US" dirty="0"/>
              <a:t>Measure Across Several Axes</a:t>
            </a:r>
          </a:p>
        </p:txBody>
      </p:sp>
      <p:sp>
        <p:nvSpPr>
          <p:cNvPr id="3" name="Content Placeholder 2">
            <a:extLst>
              <a:ext uri="{FF2B5EF4-FFF2-40B4-BE49-F238E27FC236}">
                <a16:creationId xmlns:a16="http://schemas.microsoft.com/office/drawing/2014/main" id="{AA912017-EF4E-BC4D-A8F7-44F589E08EF5}"/>
              </a:ext>
            </a:extLst>
          </p:cNvPr>
          <p:cNvSpPr>
            <a:spLocks noGrp="1"/>
          </p:cNvSpPr>
          <p:nvPr>
            <p:ph idx="1"/>
          </p:nvPr>
        </p:nvSpPr>
        <p:spPr/>
        <p:txBody>
          <a:bodyPr>
            <a:normAutofit/>
          </a:bodyPr>
          <a:lstStyle/>
          <a:p>
            <a:r>
              <a:rPr lang="en-US" dirty="0"/>
              <a:t>Activity levels</a:t>
            </a:r>
          </a:p>
          <a:p>
            <a:pPr lvl="1"/>
            <a:r>
              <a:rPr lang="en-US" dirty="0"/>
              <a:t>Were the communities dealt a serious blow?</a:t>
            </a:r>
          </a:p>
          <a:p>
            <a:r>
              <a:rPr lang="en-US" dirty="0"/>
              <a:t>Fixation dictionary</a:t>
            </a:r>
          </a:p>
          <a:p>
            <a:pPr lvl="1"/>
            <a:r>
              <a:rPr lang="en-US" dirty="0"/>
              <a:t>Previous work shows that fixation is a warning sign of radicalization</a:t>
            </a:r>
          </a:p>
          <a:p>
            <a:r>
              <a:rPr lang="en-US" dirty="0"/>
              <a:t>Group identification</a:t>
            </a:r>
          </a:p>
          <a:p>
            <a:pPr lvl="1"/>
            <a:r>
              <a:rPr lang="en-US" dirty="0"/>
              <a:t>Intensification of in-/out-group identification is also a warning sign</a:t>
            </a:r>
          </a:p>
          <a:p>
            <a:r>
              <a:rPr lang="en-US" dirty="0"/>
              <a:t>Toxicity level</a:t>
            </a:r>
          </a:p>
          <a:p>
            <a:pPr lvl="1"/>
            <a:r>
              <a:rPr lang="en-US" dirty="0"/>
              <a:t>A major justifications for banning is that these communities are </a:t>
            </a:r>
            <a:r>
              <a:rPr lang="en-US" i="1" dirty="0"/>
              <a:t>toxic</a:t>
            </a:r>
            <a:endParaRPr lang="en-US" dirty="0"/>
          </a:p>
          <a:p>
            <a:pPr lvl="1"/>
            <a:r>
              <a:rPr lang="en-US" dirty="0"/>
              <a:t>I.e., they cause harm long lasting harm to the entire platform</a:t>
            </a:r>
          </a:p>
          <a:p>
            <a:pPr lvl="1"/>
            <a:endParaRPr lang="en-US" dirty="0"/>
          </a:p>
        </p:txBody>
      </p:sp>
      <p:sp>
        <p:nvSpPr>
          <p:cNvPr id="4" name="Date Placeholder 3">
            <a:extLst>
              <a:ext uri="{FF2B5EF4-FFF2-40B4-BE49-F238E27FC236}">
                <a16:creationId xmlns:a16="http://schemas.microsoft.com/office/drawing/2014/main" id="{A18FB81A-B417-4A01-AAAF-2B7D783D2C74}"/>
              </a:ext>
            </a:extLst>
          </p:cNvPr>
          <p:cNvSpPr>
            <a:spLocks noGrp="1"/>
          </p:cNvSpPr>
          <p:nvPr>
            <p:ph type="dt" sz="half" idx="10"/>
          </p:nvPr>
        </p:nvSpPr>
        <p:spPr/>
        <p:txBody>
          <a:bodyPr/>
          <a:lstStyle/>
          <a:p>
            <a:r>
              <a:rPr lang="en-US"/>
              <a:t>3/21/2022</a:t>
            </a:r>
          </a:p>
        </p:txBody>
      </p:sp>
      <p:sp>
        <p:nvSpPr>
          <p:cNvPr id="5" name="Slide Number Placeholder 4">
            <a:extLst>
              <a:ext uri="{FF2B5EF4-FFF2-40B4-BE49-F238E27FC236}">
                <a16:creationId xmlns:a16="http://schemas.microsoft.com/office/drawing/2014/main" id="{1C78A647-0DF2-46FC-8639-5C65F5DCAB92}"/>
              </a:ext>
            </a:extLst>
          </p:cNvPr>
          <p:cNvSpPr>
            <a:spLocks noGrp="1"/>
          </p:cNvSpPr>
          <p:nvPr>
            <p:ph type="sldNum" sz="quarter" idx="12"/>
          </p:nvPr>
        </p:nvSpPr>
        <p:spPr/>
        <p:txBody>
          <a:bodyPr/>
          <a:lstStyle/>
          <a:p>
            <a:fld id="{23E03851-EE6D-4063-8020-2321602AFB5A}" type="slidenum">
              <a:rPr lang="en-US" smtClean="0"/>
              <a:t>132</a:t>
            </a:fld>
            <a:endParaRPr lang="en-US"/>
          </a:p>
        </p:txBody>
      </p:sp>
    </p:spTree>
    <p:extLst>
      <p:ext uri="{BB962C8B-B14F-4D97-AF65-F5344CB8AC3E}">
        <p14:creationId xmlns:p14="http://schemas.microsoft.com/office/powerpoint/2010/main" val="296652887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FA300-218F-FB41-B3BE-40B21D4281DD}"/>
              </a:ext>
            </a:extLst>
          </p:cNvPr>
          <p:cNvSpPr>
            <a:spLocks noGrp="1"/>
          </p:cNvSpPr>
          <p:nvPr>
            <p:ph type="title"/>
          </p:nvPr>
        </p:nvSpPr>
        <p:spPr/>
        <p:txBody>
          <a:bodyPr/>
          <a:lstStyle/>
          <a:p>
            <a:r>
              <a:rPr lang="en-US" dirty="0"/>
              <a:t>Have the communities become less active?</a:t>
            </a:r>
          </a:p>
        </p:txBody>
      </p:sp>
      <p:pic>
        <p:nvPicPr>
          <p:cNvPr id="9" name="Content Placeholder 8">
            <a:extLst>
              <a:ext uri="{FF2B5EF4-FFF2-40B4-BE49-F238E27FC236}">
                <a16:creationId xmlns:a16="http://schemas.microsoft.com/office/drawing/2014/main" id="{F4191EF2-E2C3-B040-96FD-8FC97D93C953}"/>
              </a:ext>
            </a:extLst>
          </p:cNvPr>
          <p:cNvPicPr>
            <a:picLocks noGrp="1" noChangeAspect="1"/>
          </p:cNvPicPr>
          <p:nvPr>
            <p:ph idx="1"/>
          </p:nvPr>
        </p:nvPicPr>
        <p:blipFill>
          <a:blip r:embed="rId2"/>
          <a:stretch>
            <a:fillRect/>
          </a:stretch>
        </p:blipFill>
        <p:spPr>
          <a:xfrm>
            <a:off x="-62702" y="1690688"/>
            <a:ext cx="12254702" cy="4388836"/>
          </a:xfrm>
        </p:spPr>
      </p:pic>
      <p:sp>
        <p:nvSpPr>
          <p:cNvPr id="3" name="Date Placeholder 2">
            <a:extLst>
              <a:ext uri="{FF2B5EF4-FFF2-40B4-BE49-F238E27FC236}">
                <a16:creationId xmlns:a16="http://schemas.microsoft.com/office/drawing/2014/main" id="{5F139DDC-2E44-4546-A1D0-DB3E8BD610DC}"/>
              </a:ext>
            </a:extLst>
          </p:cNvPr>
          <p:cNvSpPr>
            <a:spLocks noGrp="1"/>
          </p:cNvSpPr>
          <p:nvPr>
            <p:ph type="dt" sz="half" idx="10"/>
          </p:nvPr>
        </p:nvSpPr>
        <p:spPr/>
        <p:txBody>
          <a:bodyPr/>
          <a:lstStyle/>
          <a:p>
            <a:r>
              <a:rPr lang="en-US"/>
              <a:t>3/21/2022</a:t>
            </a:r>
          </a:p>
        </p:txBody>
      </p:sp>
      <p:sp>
        <p:nvSpPr>
          <p:cNvPr id="4" name="Slide Number Placeholder 3">
            <a:extLst>
              <a:ext uri="{FF2B5EF4-FFF2-40B4-BE49-F238E27FC236}">
                <a16:creationId xmlns:a16="http://schemas.microsoft.com/office/drawing/2014/main" id="{DDA86009-CEAD-49BB-83E4-B1F4079E6F33}"/>
              </a:ext>
            </a:extLst>
          </p:cNvPr>
          <p:cNvSpPr>
            <a:spLocks noGrp="1"/>
          </p:cNvSpPr>
          <p:nvPr>
            <p:ph type="sldNum" sz="quarter" idx="12"/>
          </p:nvPr>
        </p:nvSpPr>
        <p:spPr/>
        <p:txBody>
          <a:bodyPr/>
          <a:lstStyle/>
          <a:p>
            <a:fld id="{23E03851-EE6D-4063-8020-2321602AFB5A}" type="slidenum">
              <a:rPr lang="en-US" smtClean="0"/>
              <a:t>133</a:t>
            </a:fld>
            <a:endParaRPr lang="en-US"/>
          </a:p>
        </p:txBody>
      </p:sp>
    </p:spTree>
    <p:extLst>
      <p:ext uri="{BB962C8B-B14F-4D97-AF65-F5344CB8AC3E}">
        <p14:creationId xmlns:p14="http://schemas.microsoft.com/office/powerpoint/2010/main" val="74019825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FA300-218F-FB41-B3BE-40B21D4281DD}"/>
              </a:ext>
            </a:extLst>
          </p:cNvPr>
          <p:cNvSpPr>
            <a:spLocks noGrp="1"/>
          </p:cNvSpPr>
          <p:nvPr>
            <p:ph type="title"/>
          </p:nvPr>
        </p:nvSpPr>
        <p:spPr/>
        <p:txBody>
          <a:bodyPr/>
          <a:lstStyle/>
          <a:p>
            <a:r>
              <a:rPr lang="en-US" dirty="0"/>
              <a:t>Have the communities become less active?</a:t>
            </a:r>
          </a:p>
        </p:txBody>
      </p:sp>
      <p:pic>
        <p:nvPicPr>
          <p:cNvPr id="9" name="Content Placeholder 8">
            <a:extLst>
              <a:ext uri="{FF2B5EF4-FFF2-40B4-BE49-F238E27FC236}">
                <a16:creationId xmlns:a16="http://schemas.microsoft.com/office/drawing/2014/main" id="{F4191EF2-E2C3-B040-96FD-8FC97D93C953}"/>
              </a:ext>
            </a:extLst>
          </p:cNvPr>
          <p:cNvPicPr>
            <a:picLocks noGrp="1" noChangeAspect="1"/>
          </p:cNvPicPr>
          <p:nvPr>
            <p:ph idx="1"/>
          </p:nvPr>
        </p:nvPicPr>
        <p:blipFill>
          <a:blip r:embed="rId2"/>
          <a:stretch>
            <a:fillRect/>
          </a:stretch>
        </p:blipFill>
        <p:spPr>
          <a:xfrm>
            <a:off x="-62702" y="1690688"/>
            <a:ext cx="12254702" cy="4388836"/>
          </a:xfrm>
        </p:spPr>
      </p:pic>
      <p:sp>
        <p:nvSpPr>
          <p:cNvPr id="3" name="Rounded Rectangular Callout 2">
            <a:extLst>
              <a:ext uri="{FF2B5EF4-FFF2-40B4-BE49-F238E27FC236}">
                <a16:creationId xmlns:a16="http://schemas.microsoft.com/office/drawing/2014/main" id="{CFD000F3-B84F-1C46-9142-E320FF5E07A7}"/>
              </a:ext>
            </a:extLst>
          </p:cNvPr>
          <p:cNvSpPr/>
          <p:nvPr/>
        </p:nvSpPr>
        <p:spPr>
          <a:xfrm>
            <a:off x="4164227" y="3335230"/>
            <a:ext cx="1742302" cy="1099752"/>
          </a:xfrm>
          <a:prstGeom prst="wedgeRoundRectCallout">
            <a:avLst>
              <a:gd name="adj1" fmla="val -30762"/>
              <a:gd name="adj2" fmla="val -667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New users are down…</a:t>
            </a:r>
          </a:p>
        </p:txBody>
      </p:sp>
      <p:sp>
        <p:nvSpPr>
          <p:cNvPr id="4" name="Date Placeholder 3">
            <a:extLst>
              <a:ext uri="{FF2B5EF4-FFF2-40B4-BE49-F238E27FC236}">
                <a16:creationId xmlns:a16="http://schemas.microsoft.com/office/drawing/2014/main" id="{AFAAC3D0-BCF6-4E82-8318-F8FFAEFA7265}"/>
              </a:ext>
            </a:extLst>
          </p:cNvPr>
          <p:cNvSpPr>
            <a:spLocks noGrp="1"/>
          </p:cNvSpPr>
          <p:nvPr>
            <p:ph type="dt" sz="half" idx="10"/>
          </p:nvPr>
        </p:nvSpPr>
        <p:spPr/>
        <p:txBody>
          <a:bodyPr/>
          <a:lstStyle/>
          <a:p>
            <a:r>
              <a:rPr lang="en-US"/>
              <a:t>3/21/2022</a:t>
            </a:r>
          </a:p>
        </p:txBody>
      </p:sp>
      <p:sp>
        <p:nvSpPr>
          <p:cNvPr id="5" name="Slide Number Placeholder 4">
            <a:extLst>
              <a:ext uri="{FF2B5EF4-FFF2-40B4-BE49-F238E27FC236}">
                <a16:creationId xmlns:a16="http://schemas.microsoft.com/office/drawing/2014/main" id="{C9D1E7BA-E7AE-40DA-906B-3E65CD3E42B3}"/>
              </a:ext>
            </a:extLst>
          </p:cNvPr>
          <p:cNvSpPr>
            <a:spLocks noGrp="1"/>
          </p:cNvSpPr>
          <p:nvPr>
            <p:ph type="sldNum" sz="quarter" idx="12"/>
          </p:nvPr>
        </p:nvSpPr>
        <p:spPr/>
        <p:txBody>
          <a:bodyPr/>
          <a:lstStyle/>
          <a:p>
            <a:fld id="{23E03851-EE6D-4063-8020-2321602AFB5A}" type="slidenum">
              <a:rPr lang="en-US" smtClean="0"/>
              <a:t>134</a:t>
            </a:fld>
            <a:endParaRPr lang="en-US"/>
          </a:p>
        </p:txBody>
      </p:sp>
    </p:spTree>
    <p:extLst>
      <p:ext uri="{BB962C8B-B14F-4D97-AF65-F5344CB8AC3E}">
        <p14:creationId xmlns:p14="http://schemas.microsoft.com/office/powerpoint/2010/main" val="72583206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FA300-218F-FB41-B3BE-40B21D4281DD}"/>
              </a:ext>
            </a:extLst>
          </p:cNvPr>
          <p:cNvSpPr>
            <a:spLocks noGrp="1"/>
          </p:cNvSpPr>
          <p:nvPr>
            <p:ph type="title"/>
          </p:nvPr>
        </p:nvSpPr>
        <p:spPr/>
        <p:txBody>
          <a:bodyPr/>
          <a:lstStyle/>
          <a:p>
            <a:r>
              <a:rPr lang="en-US" dirty="0"/>
              <a:t>Have the communities become less active?</a:t>
            </a:r>
          </a:p>
        </p:txBody>
      </p:sp>
      <p:pic>
        <p:nvPicPr>
          <p:cNvPr id="9" name="Content Placeholder 8">
            <a:extLst>
              <a:ext uri="{FF2B5EF4-FFF2-40B4-BE49-F238E27FC236}">
                <a16:creationId xmlns:a16="http://schemas.microsoft.com/office/drawing/2014/main" id="{F4191EF2-E2C3-B040-96FD-8FC97D93C953}"/>
              </a:ext>
            </a:extLst>
          </p:cNvPr>
          <p:cNvPicPr>
            <a:picLocks noGrp="1" noChangeAspect="1"/>
          </p:cNvPicPr>
          <p:nvPr>
            <p:ph idx="1"/>
          </p:nvPr>
        </p:nvPicPr>
        <p:blipFill>
          <a:blip r:embed="rId2"/>
          <a:stretch>
            <a:fillRect/>
          </a:stretch>
        </p:blipFill>
        <p:spPr>
          <a:xfrm>
            <a:off x="-62702" y="1690688"/>
            <a:ext cx="12254702" cy="4388836"/>
          </a:xfrm>
        </p:spPr>
      </p:pic>
      <p:sp>
        <p:nvSpPr>
          <p:cNvPr id="3" name="Rounded Rectangular Callout 2">
            <a:extLst>
              <a:ext uri="{FF2B5EF4-FFF2-40B4-BE49-F238E27FC236}">
                <a16:creationId xmlns:a16="http://schemas.microsoft.com/office/drawing/2014/main" id="{CFD000F3-B84F-1C46-9142-E320FF5E07A7}"/>
              </a:ext>
            </a:extLst>
          </p:cNvPr>
          <p:cNvSpPr/>
          <p:nvPr/>
        </p:nvSpPr>
        <p:spPr>
          <a:xfrm>
            <a:off x="4164227" y="3335230"/>
            <a:ext cx="1742302" cy="1099752"/>
          </a:xfrm>
          <a:prstGeom prst="wedgeRoundRectCallout">
            <a:avLst>
              <a:gd name="adj1" fmla="val -30762"/>
              <a:gd name="adj2" fmla="val -667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New users are down…</a:t>
            </a:r>
          </a:p>
        </p:txBody>
      </p:sp>
      <p:sp>
        <p:nvSpPr>
          <p:cNvPr id="5" name="Rounded Rectangular Callout 4">
            <a:extLst>
              <a:ext uri="{FF2B5EF4-FFF2-40B4-BE49-F238E27FC236}">
                <a16:creationId xmlns:a16="http://schemas.microsoft.com/office/drawing/2014/main" id="{A3FB12E7-4B21-DC4F-AD24-7C91FD05CD1C}"/>
              </a:ext>
            </a:extLst>
          </p:cNvPr>
          <p:cNvSpPr/>
          <p:nvPr/>
        </p:nvSpPr>
        <p:spPr>
          <a:xfrm>
            <a:off x="9997647" y="1584690"/>
            <a:ext cx="1742302" cy="1099752"/>
          </a:xfrm>
          <a:prstGeom prst="wedgeRoundRectCallout">
            <a:avLst>
              <a:gd name="adj1" fmla="val -59131"/>
              <a:gd name="adj2" fmla="val 7036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For </a:t>
            </a:r>
            <a:r>
              <a:rPr lang="en-US" sz="2200" dirty="0" err="1"/>
              <a:t>incels</a:t>
            </a:r>
            <a:r>
              <a:rPr lang="en-US" sz="2200" dirty="0"/>
              <a:t> too…</a:t>
            </a:r>
          </a:p>
        </p:txBody>
      </p:sp>
      <p:sp>
        <p:nvSpPr>
          <p:cNvPr id="4" name="Date Placeholder 3">
            <a:extLst>
              <a:ext uri="{FF2B5EF4-FFF2-40B4-BE49-F238E27FC236}">
                <a16:creationId xmlns:a16="http://schemas.microsoft.com/office/drawing/2014/main" id="{41C798B8-3902-402B-8149-0716D3D3F6A6}"/>
              </a:ext>
            </a:extLst>
          </p:cNvPr>
          <p:cNvSpPr>
            <a:spLocks noGrp="1"/>
          </p:cNvSpPr>
          <p:nvPr>
            <p:ph type="dt" sz="half" idx="10"/>
          </p:nvPr>
        </p:nvSpPr>
        <p:spPr/>
        <p:txBody>
          <a:bodyPr/>
          <a:lstStyle/>
          <a:p>
            <a:r>
              <a:rPr lang="en-US"/>
              <a:t>3/21/2022</a:t>
            </a:r>
          </a:p>
        </p:txBody>
      </p:sp>
      <p:sp>
        <p:nvSpPr>
          <p:cNvPr id="6" name="Slide Number Placeholder 5">
            <a:extLst>
              <a:ext uri="{FF2B5EF4-FFF2-40B4-BE49-F238E27FC236}">
                <a16:creationId xmlns:a16="http://schemas.microsoft.com/office/drawing/2014/main" id="{95AFF5A3-6F03-4A69-88C0-F20527BF76DB}"/>
              </a:ext>
            </a:extLst>
          </p:cNvPr>
          <p:cNvSpPr>
            <a:spLocks noGrp="1"/>
          </p:cNvSpPr>
          <p:nvPr>
            <p:ph type="sldNum" sz="quarter" idx="12"/>
          </p:nvPr>
        </p:nvSpPr>
        <p:spPr/>
        <p:txBody>
          <a:bodyPr/>
          <a:lstStyle/>
          <a:p>
            <a:fld id="{23E03851-EE6D-4063-8020-2321602AFB5A}" type="slidenum">
              <a:rPr lang="en-US" smtClean="0"/>
              <a:t>135</a:t>
            </a:fld>
            <a:endParaRPr lang="en-US"/>
          </a:p>
        </p:txBody>
      </p:sp>
    </p:spTree>
    <p:extLst>
      <p:ext uri="{BB962C8B-B14F-4D97-AF65-F5344CB8AC3E}">
        <p14:creationId xmlns:p14="http://schemas.microsoft.com/office/powerpoint/2010/main" val="37589739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FA300-218F-FB41-B3BE-40B21D4281DD}"/>
              </a:ext>
            </a:extLst>
          </p:cNvPr>
          <p:cNvSpPr>
            <a:spLocks noGrp="1"/>
          </p:cNvSpPr>
          <p:nvPr>
            <p:ph type="title"/>
          </p:nvPr>
        </p:nvSpPr>
        <p:spPr/>
        <p:txBody>
          <a:bodyPr/>
          <a:lstStyle/>
          <a:p>
            <a:r>
              <a:rPr lang="en-US" dirty="0"/>
              <a:t>Have the communities become less active?</a:t>
            </a:r>
          </a:p>
        </p:txBody>
      </p:sp>
      <p:pic>
        <p:nvPicPr>
          <p:cNvPr id="9" name="Content Placeholder 8">
            <a:extLst>
              <a:ext uri="{FF2B5EF4-FFF2-40B4-BE49-F238E27FC236}">
                <a16:creationId xmlns:a16="http://schemas.microsoft.com/office/drawing/2014/main" id="{F4191EF2-E2C3-B040-96FD-8FC97D93C953}"/>
              </a:ext>
            </a:extLst>
          </p:cNvPr>
          <p:cNvPicPr>
            <a:picLocks noGrp="1" noChangeAspect="1"/>
          </p:cNvPicPr>
          <p:nvPr>
            <p:ph idx="1"/>
          </p:nvPr>
        </p:nvPicPr>
        <p:blipFill>
          <a:blip r:embed="rId2"/>
          <a:stretch>
            <a:fillRect/>
          </a:stretch>
        </p:blipFill>
        <p:spPr>
          <a:xfrm>
            <a:off x="-62702" y="1690688"/>
            <a:ext cx="12254702" cy="4388836"/>
          </a:xfrm>
        </p:spPr>
      </p:pic>
      <p:sp>
        <p:nvSpPr>
          <p:cNvPr id="3" name="Rounded Rectangular Callout 2">
            <a:extLst>
              <a:ext uri="{FF2B5EF4-FFF2-40B4-BE49-F238E27FC236}">
                <a16:creationId xmlns:a16="http://schemas.microsoft.com/office/drawing/2014/main" id="{CFD000F3-B84F-1C46-9142-E320FF5E07A7}"/>
              </a:ext>
            </a:extLst>
          </p:cNvPr>
          <p:cNvSpPr/>
          <p:nvPr/>
        </p:nvSpPr>
        <p:spPr>
          <a:xfrm>
            <a:off x="3805881" y="2335426"/>
            <a:ext cx="1742302" cy="1099752"/>
          </a:xfrm>
          <a:prstGeom prst="wedgeRoundRectCallout">
            <a:avLst>
              <a:gd name="adj1" fmla="val -10195"/>
              <a:gd name="adj2" fmla="val 669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Comments too for TD</a:t>
            </a:r>
          </a:p>
        </p:txBody>
      </p:sp>
      <p:sp>
        <p:nvSpPr>
          <p:cNvPr id="4" name="Date Placeholder 3">
            <a:extLst>
              <a:ext uri="{FF2B5EF4-FFF2-40B4-BE49-F238E27FC236}">
                <a16:creationId xmlns:a16="http://schemas.microsoft.com/office/drawing/2014/main" id="{69D77F26-9471-4E9B-A23D-278513D897F9}"/>
              </a:ext>
            </a:extLst>
          </p:cNvPr>
          <p:cNvSpPr>
            <a:spLocks noGrp="1"/>
          </p:cNvSpPr>
          <p:nvPr>
            <p:ph type="dt" sz="half" idx="10"/>
          </p:nvPr>
        </p:nvSpPr>
        <p:spPr/>
        <p:txBody>
          <a:bodyPr/>
          <a:lstStyle/>
          <a:p>
            <a:r>
              <a:rPr lang="en-US"/>
              <a:t>3/21/2022</a:t>
            </a:r>
          </a:p>
        </p:txBody>
      </p:sp>
      <p:sp>
        <p:nvSpPr>
          <p:cNvPr id="5" name="Slide Number Placeholder 4">
            <a:extLst>
              <a:ext uri="{FF2B5EF4-FFF2-40B4-BE49-F238E27FC236}">
                <a16:creationId xmlns:a16="http://schemas.microsoft.com/office/drawing/2014/main" id="{875F8740-63D1-41A5-B6C4-8E113AAB8218}"/>
              </a:ext>
            </a:extLst>
          </p:cNvPr>
          <p:cNvSpPr>
            <a:spLocks noGrp="1"/>
          </p:cNvSpPr>
          <p:nvPr>
            <p:ph type="sldNum" sz="quarter" idx="12"/>
          </p:nvPr>
        </p:nvSpPr>
        <p:spPr/>
        <p:txBody>
          <a:bodyPr/>
          <a:lstStyle/>
          <a:p>
            <a:fld id="{23E03851-EE6D-4063-8020-2321602AFB5A}" type="slidenum">
              <a:rPr lang="en-US" smtClean="0"/>
              <a:t>136</a:t>
            </a:fld>
            <a:endParaRPr lang="en-US"/>
          </a:p>
        </p:txBody>
      </p:sp>
    </p:spTree>
    <p:extLst>
      <p:ext uri="{BB962C8B-B14F-4D97-AF65-F5344CB8AC3E}">
        <p14:creationId xmlns:p14="http://schemas.microsoft.com/office/powerpoint/2010/main" val="156069188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FA300-218F-FB41-B3BE-40B21D4281DD}"/>
              </a:ext>
            </a:extLst>
          </p:cNvPr>
          <p:cNvSpPr>
            <a:spLocks noGrp="1"/>
          </p:cNvSpPr>
          <p:nvPr>
            <p:ph type="title"/>
          </p:nvPr>
        </p:nvSpPr>
        <p:spPr/>
        <p:txBody>
          <a:bodyPr/>
          <a:lstStyle/>
          <a:p>
            <a:r>
              <a:rPr lang="en-US" dirty="0"/>
              <a:t>Have the communities become less active?</a:t>
            </a:r>
          </a:p>
        </p:txBody>
      </p:sp>
      <p:pic>
        <p:nvPicPr>
          <p:cNvPr id="9" name="Content Placeholder 8">
            <a:extLst>
              <a:ext uri="{FF2B5EF4-FFF2-40B4-BE49-F238E27FC236}">
                <a16:creationId xmlns:a16="http://schemas.microsoft.com/office/drawing/2014/main" id="{F4191EF2-E2C3-B040-96FD-8FC97D93C953}"/>
              </a:ext>
            </a:extLst>
          </p:cNvPr>
          <p:cNvPicPr>
            <a:picLocks noGrp="1" noChangeAspect="1"/>
          </p:cNvPicPr>
          <p:nvPr>
            <p:ph idx="1"/>
          </p:nvPr>
        </p:nvPicPr>
        <p:blipFill>
          <a:blip r:embed="rId2"/>
          <a:stretch>
            <a:fillRect/>
          </a:stretch>
        </p:blipFill>
        <p:spPr>
          <a:xfrm>
            <a:off x="-62702" y="1690688"/>
            <a:ext cx="12254702" cy="4388836"/>
          </a:xfrm>
        </p:spPr>
      </p:pic>
      <p:sp>
        <p:nvSpPr>
          <p:cNvPr id="3" name="Rounded Rectangular Callout 2">
            <a:extLst>
              <a:ext uri="{FF2B5EF4-FFF2-40B4-BE49-F238E27FC236}">
                <a16:creationId xmlns:a16="http://schemas.microsoft.com/office/drawing/2014/main" id="{CFD000F3-B84F-1C46-9142-E320FF5E07A7}"/>
              </a:ext>
            </a:extLst>
          </p:cNvPr>
          <p:cNvSpPr/>
          <p:nvPr/>
        </p:nvSpPr>
        <p:spPr>
          <a:xfrm>
            <a:off x="3805881" y="2335426"/>
            <a:ext cx="1742302" cy="1099752"/>
          </a:xfrm>
          <a:prstGeom prst="wedgeRoundRectCallout">
            <a:avLst>
              <a:gd name="adj1" fmla="val -10195"/>
              <a:gd name="adj2" fmla="val 669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Comments </a:t>
            </a:r>
            <a:r>
              <a:rPr lang="en-US" sz="2200"/>
              <a:t>too for TD</a:t>
            </a:r>
            <a:endParaRPr lang="en-US" sz="2200" dirty="0"/>
          </a:p>
        </p:txBody>
      </p:sp>
      <p:sp>
        <p:nvSpPr>
          <p:cNvPr id="5" name="Rounded Rectangular Callout 4">
            <a:extLst>
              <a:ext uri="{FF2B5EF4-FFF2-40B4-BE49-F238E27FC236}">
                <a16:creationId xmlns:a16="http://schemas.microsoft.com/office/drawing/2014/main" id="{A3FB12E7-4B21-DC4F-AD24-7C91FD05CD1C}"/>
              </a:ext>
            </a:extLst>
          </p:cNvPr>
          <p:cNvSpPr/>
          <p:nvPr/>
        </p:nvSpPr>
        <p:spPr>
          <a:xfrm>
            <a:off x="10220068" y="4067560"/>
            <a:ext cx="1742302" cy="1099752"/>
          </a:xfrm>
          <a:prstGeom prst="wedgeRoundRectCallout">
            <a:avLst>
              <a:gd name="adj1" fmla="val -22961"/>
              <a:gd name="adj2" fmla="val -700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Down, but increasing for </a:t>
            </a:r>
            <a:r>
              <a:rPr lang="en-US" sz="2200" dirty="0" err="1"/>
              <a:t>incels</a:t>
            </a:r>
            <a:r>
              <a:rPr lang="en-US" sz="2200" dirty="0"/>
              <a:t>…</a:t>
            </a:r>
          </a:p>
        </p:txBody>
      </p:sp>
      <p:sp>
        <p:nvSpPr>
          <p:cNvPr id="4" name="Date Placeholder 3">
            <a:extLst>
              <a:ext uri="{FF2B5EF4-FFF2-40B4-BE49-F238E27FC236}">
                <a16:creationId xmlns:a16="http://schemas.microsoft.com/office/drawing/2014/main" id="{1FADD210-CBEE-4113-93B1-D6437595A9F0}"/>
              </a:ext>
            </a:extLst>
          </p:cNvPr>
          <p:cNvSpPr>
            <a:spLocks noGrp="1"/>
          </p:cNvSpPr>
          <p:nvPr>
            <p:ph type="dt" sz="half" idx="10"/>
          </p:nvPr>
        </p:nvSpPr>
        <p:spPr/>
        <p:txBody>
          <a:bodyPr/>
          <a:lstStyle/>
          <a:p>
            <a:r>
              <a:rPr lang="en-US"/>
              <a:t>3/21/2022</a:t>
            </a:r>
          </a:p>
        </p:txBody>
      </p:sp>
      <p:sp>
        <p:nvSpPr>
          <p:cNvPr id="6" name="Slide Number Placeholder 5">
            <a:extLst>
              <a:ext uri="{FF2B5EF4-FFF2-40B4-BE49-F238E27FC236}">
                <a16:creationId xmlns:a16="http://schemas.microsoft.com/office/drawing/2014/main" id="{B61CD4DD-1B4B-4055-9730-C3469D9670D9}"/>
              </a:ext>
            </a:extLst>
          </p:cNvPr>
          <p:cNvSpPr>
            <a:spLocks noGrp="1"/>
          </p:cNvSpPr>
          <p:nvPr>
            <p:ph type="sldNum" sz="quarter" idx="12"/>
          </p:nvPr>
        </p:nvSpPr>
        <p:spPr/>
        <p:txBody>
          <a:bodyPr/>
          <a:lstStyle/>
          <a:p>
            <a:fld id="{23E03851-EE6D-4063-8020-2321602AFB5A}" type="slidenum">
              <a:rPr lang="en-US" smtClean="0"/>
              <a:t>137</a:t>
            </a:fld>
            <a:endParaRPr lang="en-US"/>
          </a:p>
        </p:txBody>
      </p:sp>
    </p:spTree>
    <p:extLst>
      <p:ext uri="{BB962C8B-B14F-4D97-AF65-F5344CB8AC3E}">
        <p14:creationId xmlns:p14="http://schemas.microsoft.com/office/powerpoint/2010/main" val="210988467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FA300-218F-FB41-B3BE-40B21D4281DD}"/>
              </a:ext>
            </a:extLst>
          </p:cNvPr>
          <p:cNvSpPr>
            <a:spLocks noGrp="1"/>
          </p:cNvSpPr>
          <p:nvPr>
            <p:ph type="title"/>
          </p:nvPr>
        </p:nvSpPr>
        <p:spPr/>
        <p:txBody>
          <a:bodyPr/>
          <a:lstStyle/>
          <a:p>
            <a:r>
              <a:rPr lang="en-US" dirty="0"/>
              <a:t>Have the communities become less active?</a:t>
            </a:r>
          </a:p>
        </p:txBody>
      </p:sp>
      <p:pic>
        <p:nvPicPr>
          <p:cNvPr id="9" name="Content Placeholder 8">
            <a:extLst>
              <a:ext uri="{FF2B5EF4-FFF2-40B4-BE49-F238E27FC236}">
                <a16:creationId xmlns:a16="http://schemas.microsoft.com/office/drawing/2014/main" id="{F4191EF2-E2C3-B040-96FD-8FC97D93C953}"/>
              </a:ext>
            </a:extLst>
          </p:cNvPr>
          <p:cNvPicPr>
            <a:picLocks noGrp="1" noChangeAspect="1"/>
          </p:cNvPicPr>
          <p:nvPr>
            <p:ph idx="1"/>
          </p:nvPr>
        </p:nvPicPr>
        <p:blipFill>
          <a:blip r:embed="rId2"/>
          <a:stretch>
            <a:fillRect/>
          </a:stretch>
        </p:blipFill>
        <p:spPr>
          <a:xfrm>
            <a:off x="-62702" y="1690688"/>
            <a:ext cx="12254702" cy="4388836"/>
          </a:xfrm>
        </p:spPr>
      </p:pic>
      <p:sp>
        <p:nvSpPr>
          <p:cNvPr id="3" name="Rounded Rectangular Callout 2">
            <a:extLst>
              <a:ext uri="{FF2B5EF4-FFF2-40B4-BE49-F238E27FC236}">
                <a16:creationId xmlns:a16="http://schemas.microsoft.com/office/drawing/2014/main" id="{CFD000F3-B84F-1C46-9142-E320FF5E07A7}"/>
              </a:ext>
            </a:extLst>
          </p:cNvPr>
          <p:cNvSpPr/>
          <p:nvPr/>
        </p:nvSpPr>
        <p:spPr>
          <a:xfrm>
            <a:off x="3620530" y="3885106"/>
            <a:ext cx="2125362" cy="1099752"/>
          </a:xfrm>
          <a:prstGeom prst="wedgeRoundRectCallout">
            <a:avLst>
              <a:gd name="adj1" fmla="val -10195"/>
              <a:gd name="adj2" fmla="val 669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Comments per user are up!!!!</a:t>
            </a:r>
          </a:p>
        </p:txBody>
      </p:sp>
      <p:sp>
        <p:nvSpPr>
          <p:cNvPr id="4" name="Date Placeholder 3">
            <a:extLst>
              <a:ext uri="{FF2B5EF4-FFF2-40B4-BE49-F238E27FC236}">
                <a16:creationId xmlns:a16="http://schemas.microsoft.com/office/drawing/2014/main" id="{11D3E446-6A90-4626-B659-D5D6BAC2EE7D}"/>
              </a:ext>
            </a:extLst>
          </p:cNvPr>
          <p:cNvSpPr>
            <a:spLocks noGrp="1"/>
          </p:cNvSpPr>
          <p:nvPr>
            <p:ph type="dt" sz="half" idx="10"/>
          </p:nvPr>
        </p:nvSpPr>
        <p:spPr/>
        <p:txBody>
          <a:bodyPr/>
          <a:lstStyle/>
          <a:p>
            <a:r>
              <a:rPr lang="en-US"/>
              <a:t>3/21/2022</a:t>
            </a:r>
          </a:p>
        </p:txBody>
      </p:sp>
      <p:sp>
        <p:nvSpPr>
          <p:cNvPr id="5" name="Slide Number Placeholder 4">
            <a:extLst>
              <a:ext uri="{FF2B5EF4-FFF2-40B4-BE49-F238E27FC236}">
                <a16:creationId xmlns:a16="http://schemas.microsoft.com/office/drawing/2014/main" id="{056EB254-DFD6-4ABE-8D3E-4C0227E55460}"/>
              </a:ext>
            </a:extLst>
          </p:cNvPr>
          <p:cNvSpPr>
            <a:spLocks noGrp="1"/>
          </p:cNvSpPr>
          <p:nvPr>
            <p:ph type="sldNum" sz="quarter" idx="12"/>
          </p:nvPr>
        </p:nvSpPr>
        <p:spPr/>
        <p:txBody>
          <a:bodyPr/>
          <a:lstStyle/>
          <a:p>
            <a:fld id="{23E03851-EE6D-4063-8020-2321602AFB5A}" type="slidenum">
              <a:rPr lang="en-US" smtClean="0"/>
              <a:t>138</a:t>
            </a:fld>
            <a:endParaRPr lang="en-US"/>
          </a:p>
        </p:txBody>
      </p:sp>
    </p:spTree>
    <p:extLst>
      <p:ext uri="{BB962C8B-B14F-4D97-AF65-F5344CB8AC3E}">
        <p14:creationId xmlns:p14="http://schemas.microsoft.com/office/powerpoint/2010/main" val="291930232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FA300-218F-FB41-B3BE-40B21D4281DD}"/>
              </a:ext>
            </a:extLst>
          </p:cNvPr>
          <p:cNvSpPr>
            <a:spLocks noGrp="1"/>
          </p:cNvSpPr>
          <p:nvPr>
            <p:ph type="title"/>
          </p:nvPr>
        </p:nvSpPr>
        <p:spPr/>
        <p:txBody>
          <a:bodyPr/>
          <a:lstStyle/>
          <a:p>
            <a:r>
              <a:rPr lang="en-US" dirty="0"/>
              <a:t>Have the communities become less active?</a:t>
            </a:r>
          </a:p>
        </p:txBody>
      </p:sp>
      <p:pic>
        <p:nvPicPr>
          <p:cNvPr id="9" name="Content Placeholder 8">
            <a:extLst>
              <a:ext uri="{FF2B5EF4-FFF2-40B4-BE49-F238E27FC236}">
                <a16:creationId xmlns:a16="http://schemas.microsoft.com/office/drawing/2014/main" id="{F4191EF2-E2C3-B040-96FD-8FC97D93C953}"/>
              </a:ext>
            </a:extLst>
          </p:cNvPr>
          <p:cNvPicPr>
            <a:picLocks noGrp="1" noChangeAspect="1"/>
          </p:cNvPicPr>
          <p:nvPr>
            <p:ph idx="1"/>
          </p:nvPr>
        </p:nvPicPr>
        <p:blipFill>
          <a:blip r:embed="rId2"/>
          <a:stretch>
            <a:fillRect/>
          </a:stretch>
        </p:blipFill>
        <p:spPr>
          <a:xfrm>
            <a:off x="-62702" y="1690688"/>
            <a:ext cx="12254702" cy="4388836"/>
          </a:xfrm>
        </p:spPr>
      </p:pic>
      <p:sp>
        <p:nvSpPr>
          <p:cNvPr id="3" name="Rounded Rectangular Callout 2">
            <a:extLst>
              <a:ext uri="{FF2B5EF4-FFF2-40B4-BE49-F238E27FC236}">
                <a16:creationId xmlns:a16="http://schemas.microsoft.com/office/drawing/2014/main" id="{CFD000F3-B84F-1C46-9142-E320FF5E07A7}"/>
              </a:ext>
            </a:extLst>
          </p:cNvPr>
          <p:cNvSpPr/>
          <p:nvPr/>
        </p:nvSpPr>
        <p:spPr>
          <a:xfrm>
            <a:off x="3620530" y="3885106"/>
            <a:ext cx="2125362" cy="1099752"/>
          </a:xfrm>
          <a:prstGeom prst="wedgeRoundRectCallout">
            <a:avLst>
              <a:gd name="adj1" fmla="val -10195"/>
              <a:gd name="adj2" fmla="val 669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Comments per user are up!!!!</a:t>
            </a:r>
          </a:p>
        </p:txBody>
      </p:sp>
      <p:sp>
        <p:nvSpPr>
          <p:cNvPr id="5" name="Rounded Rectangular Callout 4">
            <a:extLst>
              <a:ext uri="{FF2B5EF4-FFF2-40B4-BE49-F238E27FC236}">
                <a16:creationId xmlns:a16="http://schemas.microsoft.com/office/drawing/2014/main" id="{F5AD3521-803F-A84F-AEC1-2C0A2DFFF9FE}"/>
              </a:ext>
            </a:extLst>
          </p:cNvPr>
          <p:cNvSpPr/>
          <p:nvPr/>
        </p:nvSpPr>
        <p:spPr>
          <a:xfrm>
            <a:off x="9429124" y="3885106"/>
            <a:ext cx="2125362" cy="1099752"/>
          </a:xfrm>
          <a:prstGeom prst="wedgeRoundRectCallout">
            <a:avLst>
              <a:gd name="adj1" fmla="val -10195"/>
              <a:gd name="adj2" fmla="val 669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Comments per user are up!!!!</a:t>
            </a:r>
          </a:p>
        </p:txBody>
      </p:sp>
      <p:sp>
        <p:nvSpPr>
          <p:cNvPr id="4" name="Date Placeholder 3">
            <a:extLst>
              <a:ext uri="{FF2B5EF4-FFF2-40B4-BE49-F238E27FC236}">
                <a16:creationId xmlns:a16="http://schemas.microsoft.com/office/drawing/2014/main" id="{5981D08A-FAAA-4FFD-B235-F0D83F986BAE}"/>
              </a:ext>
            </a:extLst>
          </p:cNvPr>
          <p:cNvSpPr>
            <a:spLocks noGrp="1"/>
          </p:cNvSpPr>
          <p:nvPr>
            <p:ph type="dt" sz="half" idx="10"/>
          </p:nvPr>
        </p:nvSpPr>
        <p:spPr/>
        <p:txBody>
          <a:bodyPr/>
          <a:lstStyle/>
          <a:p>
            <a:r>
              <a:rPr lang="en-US"/>
              <a:t>3/21/2022</a:t>
            </a:r>
          </a:p>
        </p:txBody>
      </p:sp>
      <p:sp>
        <p:nvSpPr>
          <p:cNvPr id="6" name="Slide Number Placeholder 5">
            <a:extLst>
              <a:ext uri="{FF2B5EF4-FFF2-40B4-BE49-F238E27FC236}">
                <a16:creationId xmlns:a16="http://schemas.microsoft.com/office/drawing/2014/main" id="{0041AFE3-6D37-4E4B-9AF9-4BF0B7EBCB62}"/>
              </a:ext>
            </a:extLst>
          </p:cNvPr>
          <p:cNvSpPr>
            <a:spLocks noGrp="1"/>
          </p:cNvSpPr>
          <p:nvPr>
            <p:ph type="sldNum" sz="quarter" idx="12"/>
          </p:nvPr>
        </p:nvSpPr>
        <p:spPr/>
        <p:txBody>
          <a:bodyPr/>
          <a:lstStyle/>
          <a:p>
            <a:fld id="{23E03851-EE6D-4063-8020-2321602AFB5A}" type="slidenum">
              <a:rPr lang="en-US" smtClean="0"/>
              <a:t>139</a:t>
            </a:fld>
            <a:endParaRPr lang="en-US"/>
          </a:p>
        </p:txBody>
      </p:sp>
    </p:spTree>
    <p:extLst>
      <p:ext uri="{BB962C8B-B14F-4D97-AF65-F5344CB8AC3E}">
        <p14:creationId xmlns:p14="http://schemas.microsoft.com/office/powerpoint/2010/main" val="3679278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B9B30-20A0-4D45-804C-56879D7FD6CA}"/>
              </a:ext>
            </a:extLst>
          </p:cNvPr>
          <p:cNvSpPr>
            <a:spLocks noGrp="1"/>
          </p:cNvSpPr>
          <p:nvPr>
            <p:ph type="title"/>
          </p:nvPr>
        </p:nvSpPr>
        <p:spPr/>
        <p:txBody>
          <a:bodyPr/>
          <a:lstStyle/>
          <a:p>
            <a:r>
              <a:rPr lang="en-US" dirty="0"/>
              <a:t>It’s kind of hyperbole, but…</a:t>
            </a:r>
          </a:p>
        </p:txBody>
      </p:sp>
      <p:sp>
        <p:nvSpPr>
          <p:cNvPr id="3" name="Content Placeholder 2">
            <a:extLst>
              <a:ext uri="{FF2B5EF4-FFF2-40B4-BE49-F238E27FC236}">
                <a16:creationId xmlns:a16="http://schemas.microsoft.com/office/drawing/2014/main" id="{A92B3273-5198-F24E-B4A6-D85B81F4224B}"/>
              </a:ext>
            </a:extLst>
          </p:cNvPr>
          <p:cNvSpPr>
            <a:spLocks noGrp="1"/>
          </p:cNvSpPr>
          <p:nvPr>
            <p:ph idx="1"/>
          </p:nvPr>
        </p:nvSpPr>
        <p:spPr/>
        <p:txBody>
          <a:bodyPr/>
          <a:lstStyle/>
          <a:p>
            <a:endParaRPr lang="en-US" dirty="0"/>
          </a:p>
        </p:txBody>
      </p:sp>
      <p:pic>
        <p:nvPicPr>
          <p:cNvPr id="1026" name="Picture 2" descr="Fire on Apple iOS 13.3">
            <a:extLst>
              <a:ext uri="{FF2B5EF4-FFF2-40B4-BE49-F238E27FC236}">
                <a16:creationId xmlns:a16="http://schemas.microsoft.com/office/drawing/2014/main" id="{185AA0DE-1B05-A34D-A1EE-316ACDF178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4125" y="1825625"/>
            <a:ext cx="4062248" cy="40622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lobe Showing Americas on Google Android 11.0">
            <a:extLst>
              <a:ext uri="{FF2B5EF4-FFF2-40B4-BE49-F238E27FC236}">
                <a16:creationId xmlns:a16="http://schemas.microsoft.com/office/drawing/2014/main" id="{2B96F91C-2D7B-FD4F-9822-B2C2A6173F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5628" y="1846098"/>
            <a:ext cx="4062248" cy="406224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Why 'This Is Fine' Is the Meme This Year Deserves - The New York Times">
            <a:extLst>
              <a:ext uri="{FF2B5EF4-FFF2-40B4-BE49-F238E27FC236}">
                <a16:creationId xmlns:a16="http://schemas.microsoft.com/office/drawing/2014/main" id="{D777084F-4177-E347-8AE2-2795E1F3D0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41338"/>
            <a:ext cx="12192000" cy="57737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3B648C1-10C6-492C-910A-20C26974F93B}"/>
              </a:ext>
            </a:extLst>
          </p:cNvPr>
          <p:cNvSpPr txBox="1"/>
          <p:nvPr/>
        </p:nvSpPr>
        <p:spPr>
          <a:xfrm>
            <a:off x="4607473" y="-311279"/>
            <a:ext cx="4572000" cy="7478970"/>
          </a:xfrm>
          <a:prstGeom prst="rect">
            <a:avLst/>
          </a:prstGeom>
          <a:noFill/>
        </p:spPr>
        <p:txBody>
          <a:bodyPr wrap="square" rtlCol="0">
            <a:spAutoFit/>
          </a:bodyPr>
          <a:lstStyle/>
          <a:p>
            <a:r>
              <a:rPr lang="en-US" sz="48000" dirty="0">
                <a:solidFill>
                  <a:srgbClr val="0070C0"/>
                </a:solidFill>
              </a:rPr>
              <a:t>?</a:t>
            </a:r>
          </a:p>
        </p:txBody>
      </p:sp>
      <p:sp>
        <p:nvSpPr>
          <p:cNvPr id="5" name="Date Placeholder 4">
            <a:extLst>
              <a:ext uri="{FF2B5EF4-FFF2-40B4-BE49-F238E27FC236}">
                <a16:creationId xmlns:a16="http://schemas.microsoft.com/office/drawing/2014/main" id="{6F8160CA-B600-4FD4-8B55-F976DF2415CC}"/>
              </a:ext>
            </a:extLst>
          </p:cNvPr>
          <p:cNvSpPr>
            <a:spLocks noGrp="1"/>
          </p:cNvSpPr>
          <p:nvPr>
            <p:ph type="dt" sz="half" idx="10"/>
          </p:nvPr>
        </p:nvSpPr>
        <p:spPr/>
        <p:txBody>
          <a:bodyPr/>
          <a:lstStyle/>
          <a:p>
            <a:r>
              <a:rPr lang="en-US"/>
              <a:t>3/21/2022</a:t>
            </a:r>
          </a:p>
        </p:txBody>
      </p:sp>
      <p:sp>
        <p:nvSpPr>
          <p:cNvPr id="6" name="Slide Number Placeholder 5">
            <a:extLst>
              <a:ext uri="{FF2B5EF4-FFF2-40B4-BE49-F238E27FC236}">
                <a16:creationId xmlns:a16="http://schemas.microsoft.com/office/drawing/2014/main" id="{9D26523B-696F-4863-B870-D9F5DE363267}"/>
              </a:ext>
            </a:extLst>
          </p:cNvPr>
          <p:cNvSpPr>
            <a:spLocks noGrp="1"/>
          </p:cNvSpPr>
          <p:nvPr>
            <p:ph type="sldNum" sz="quarter" idx="12"/>
          </p:nvPr>
        </p:nvSpPr>
        <p:spPr/>
        <p:txBody>
          <a:bodyPr/>
          <a:lstStyle/>
          <a:p>
            <a:fld id="{23E03851-EE6D-4063-8020-2321602AFB5A}" type="slidenum">
              <a:rPr lang="en-US" smtClean="0"/>
              <a:t>14</a:t>
            </a:fld>
            <a:endParaRPr lang="en-US"/>
          </a:p>
        </p:txBody>
      </p:sp>
    </p:spTree>
    <p:extLst>
      <p:ext uri="{BB962C8B-B14F-4D97-AF65-F5344CB8AC3E}">
        <p14:creationId xmlns:p14="http://schemas.microsoft.com/office/powerpoint/2010/main" val="5578753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FA300-218F-FB41-B3BE-40B21D4281DD}"/>
              </a:ext>
            </a:extLst>
          </p:cNvPr>
          <p:cNvSpPr>
            <a:spLocks noGrp="1"/>
          </p:cNvSpPr>
          <p:nvPr>
            <p:ph type="title"/>
          </p:nvPr>
        </p:nvSpPr>
        <p:spPr/>
        <p:txBody>
          <a:bodyPr/>
          <a:lstStyle/>
          <a:p>
            <a:r>
              <a:rPr lang="en-US" dirty="0"/>
              <a:t>Have the communities become less active?</a:t>
            </a:r>
          </a:p>
        </p:txBody>
      </p:sp>
      <p:pic>
        <p:nvPicPr>
          <p:cNvPr id="9" name="Content Placeholder 8">
            <a:extLst>
              <a:ext uri="{FF2B5EF4-FFF2-40B4-BE49-F238E27FC236}">
                <a16:creationId xmlns:a16="http://schemas.microsoft.com/office/drawing/2014/main" id="{F4191EF2-E2C3-B040-96FD-8FC97D93C953}"/>
              </a:ext>
            </a:extLst>
          </p:cNvPr>
          <p:cNvPicPr>
            <a:picLocks noGrp="1" noChangeAspect="1"/>
          </p:cNvPicPr>
          <p:nvPr>
            <p:ph idx="1"/>
          </p:nvPr>
        </p:nvPicPr>
        <p:blipFill>
          <a:blip r:embed="rId2"/>
          <a:stretch>
            <a:fillRect/>
          </a:stretch>
        </p:blipFill>
        <p:spPr>
          <a:xfrm>
            <a:off x="-62702" y="1690688"/>
            <a:ext cx="12254702" cy="4388836"/>
          </a:xfrm>
        </p:spPr>
      </p:pic>
      <p:sp>
        <p:nvSpPr>
          <p:cNvPr id="3" name="Rounded Rectangular Callout 2">
            <a:extLst>
              <a:ext uri="{FF2B5EF4-FFF2-40B4-BE49-F238E27FC236}">
                <a16:creationId xmlns:a16="http://schemas.microsoft.com/office/drawing/2014/main" id="{CFD000F3-B84F-1C46-9142-E320FF5E07A7}"/>
              </a:ext>
            </a:extLst>
          </p:cNvPr>
          <p:cNvSpPr/>
          <p:nvPr/>
        </p:nvSpPr>
        <p:spPr>
          <a:xfrm>
            <a:off x="3620530" y="3885106"/>
            <a:ext cx="2125362" cy="1099752"/>
          </a:xfrm>
          <a:prstGeom prst="wedgeRoundRectCallout">
            <a:avLst>
              <a:gd name="adj1" fmla="val -10195"/>
              <a:gd name="adj2" fmla="val 669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Comments per user are up!!!!</a:t>
            </a:r>
          </a:p>
        </p:txBody>
      </p:sp>
      <p:sp>
        <p:nvSpPr>
          <p:cNvPr id="5" name="Rounded Rectangular Callout 4">
            <a:extLst>
              <a:ext uri="{FF2B5EF4-FFF2-40B4-BE49-F238E27FC236}">
                <a16:creationId xmlns:a16="http://schemas.microsoft.com/office/drawing/2014/main" id="{F5AD3521-803F-A84F-AEC1-2C0A2DFFF9FE}"/>
              </a:ext>
            </a:extLst>
          </p:cNvPr>
          <p:cNvSpPr/>
          <p:nvPr/>
        </p:nvSpPr>
        <p:spPr>
          <a:xfrm>
            <a:off x="9429124" y="3885106"/>
            <a:ext cx="2125362" cy="1099752"/>
          </a:xfrm>
          <a:prstGeom prst="wedgeRoundRectCallout">
            <a:avLst>
              <a:gd name="adj1" fmla="val -10195"/>
              <a:gd name="adj2" fmla="val 669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Comments per user are up!!!!</a:t>
            </a:r>
          </a:p>
        </p:txBody>
      </p:sp>
      <p:sp>
        <p:nvSpPr>
          <p:cNvPr id="4" name="Explosion 2 3">
            <a:extLst>
              <a:ext uri="{FF2B5EF4-FFF2-40B4-BE49-F238E27FC236}">
                <a16:creationId xmlns:a16="http://schemas.microsoft.com/office/drawing/2014/main" id="{D0144E1F-CCD3-5E4C-8E44-6236DA5EF8BA}"/>
              </a:ext>
            </a:extLst>
          </p:cNvPr>
          <p:cNvSpPr/>
          <p:nvPr/>
        </p:nvSpPr>
        <p:spPr>
          <a:xfrm>
            <a:off x="543697" y="133135"/>
            <a:ext cx="12072551" cy="659172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Ok, so there was some blow made…</a:t>
            </a:r>
          </a:p>
          <a:p>
            <a:pPr algn="ctr"/>
            <a:endParaRPr lang="en-US" sz="2400" dirty="0"/>
          </a:p>
          <a:p>
            <a:pPr algn="ctr"/>
            <a:r>
              <a:rPr lang="en-US" sz="2400" dirty="0"/>
              <a:t>But, the users left are definitely more active than the average user pre-ban…</a:t>
            </a:r>
            <a:endParaRPr lang="en-US" sz="2400" i="1" dirty="0"/>
          </a:p>
        </p:txBody>
      </p:sp>
      <p:sp>
        <p:nvSpPr>
          <p:cNvPr id="6" name="Date Placeholder 5">
            <a:extLst>
              <a:ext uri="{FF2B5EF4-FFF2-40B4-BE49-F238E27FC236}">
                <a16:creationId xmlns:a16="http://schemas.microsoft.com/office/drawing/2014/main" id="{E1FF2A65-744B-4038-8977-FC8211C3D585}"/>
              </a:ext>
            </a:extLst>
          </p:cNvPr>
          <p:cNvSpPr>
            <a:spLocks noGrp="1"/>
          </p:cNvSpPr>
          <p:nvPr>
            <p:ph type="dt" sz="half" idx="10"/>
          </p:nvPr>
        </p:nvSpPr>
        <p:spPr/>
        <p:txBody>
          <a:bodyPr/>
          <a:lstStyle/>
          <a:p>
            <a:r>
              <a:rPr lang="en-US"/>
              <a:t>3/21/2022</a:t>
            </a:r>
          </a:p>
        </p:txBody>
      </p:sp>
      <p:sp>
        <p:nvSpPr>
          <p:cNvPr id="7" name="Slide Number Placeholder 6">
            <a:extLst>
              <a:ext uri="{FF2B5EF4-FFF2-40B4-BE49-F238E27FC236}">
                <a16:creationId xmlns:a16="http://schemas.microsoft.com/office/drawing/2014/main" id="{042559E5-EBC5-449C-97C2-32ADC0F4F52E}"/>
              </a:ext>
            </a:extLst>
          </p:cNvPr>
          <p:cNvSpPr>
            <a:spLocks noGrp="1"/>
          </p:cNvSpPr>
          <p:nvPr>
            <p:ph type="sldNum" sz="quarter" idx="12"/>
          </p:nvPr>
        </p:nvSpPr>
        <p:spPr/>
        <p:txBody>
          <a:bodyPr/>
          <a:lstStyle/>
          <a:p>
            <a:fld id="{23E03851-EE6D-4063-8020-2321602AFB5A}" type="slidenum">
              <a:rPr lang="en-US" smtClean="0"/>
              <a:t>140</a:t>
            </a:fld>
            <a:endParaRPr lang="en-US"/>
          </a:p>
        </p:txBody>
      </p:sp>
    </p:spTree>
    <p:extLst>
      <p:ext uri="{BB962C8B-B14F-4D97-AF65-F5344CB8AC3E}">
        <p14:creationId xmlns:p14="http://schemas.microsoft.com/office/powerpoint/2010/main" val="67426378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0C2CB-D741-9F49-96A2-077641422DE8}"/>
              </a:ext>
            </a:extLst>
          </p:cNvPr>
          <p:cNvSpPr>
            <a:spLocks noGrp="1"/>
          </p:cNvSpPr>
          <p:nvPr>
            <p:ph type="title"/>
          </p:nvPr>
        </p:nvSpPr>
        <p:spPr/>
        <p:txBody>
          <a:bodyPr/>
          <a:lstStyle/>
          <a:p>
            <a:r>
              <a:rPr lang="en-US" dirty="0"/>
              <a:t>Ok, about these users that stayed…</a:t>
            </a:r>
          </a:p>
        </p:txBody>
      </p:sp>
      <p:sp>
        <p:nvSpPr>
          <p:cNvPr id="3" name="Content Placeholder 2">
            <a:extLst>
              <a:ext uri="{FF2B5EF4-FFF2-40B4-BE49-F238E27FC236}">
                <a16:creationId xmlns:a16="http://schemas.microsoft.com/office/drawing/2014/main" id="{AB18EA98-9683-9449-8A1B-59EAFEC061EA}"/>
              </a:ext>
            </a:extLst>
          </p:cNvPr>
          <p:cNvSpPr>
            <a:spLocks noGrp="1"/>
          </p:cNvSpPr>
          <p:nvPr>
            <p:ph idx="1"/>
          </p:nvPr>
        </p:nvSpPr>
        <p:spPr/>
        <p:txBody>
          <a:bodyPr>
            <a:normAutofit lnSpcReduction="10000"/>
          </a:bodyPr>
          <a:lstStyle/>
          <a:p>
            <a:r>
              <a:rPr lang="en-US" dirty="0"/>
              <a:t>It’s great that Reddit did disrupt the community</a:t>
            </a:r>
          </a:p>
          <a:p>
            <a:endParaRPr lang="en-US" dirty="0"/>
          </a:p>
          <a:p>
            <a:r>
              <a:rPr lang="en-US" dirty="0"/>
              <a:t>There is definitely reduced activity</a:t>
            </a:r>
          </a:p>
          <a:p>
            <a:endParaRPr lang="en-US" dirty="0"/>
          </a:p>
          <a:p>
            <a:r>
              <a:rPr lang="en-US" dirty="0"/>
              <a:t>Fewer users overall</a:t>
            </a:r>
          </a:p>
          <a:p>
            <a:endParaRPr lang="en-US" dirty="0"/>
          </a:p>
          <a:p>
            <a:r>
              <a:rPr lang="en-US" dirty="0"/>
              <a:t>Less new users</a:t>
            </a:r>
          </a:p>
          <a:p>
            <a:endParaRPr lang="en-US" dirty="0"/>
          </a:p>
          <a:p>
            <a:r>
              <a:rPr lang="en-US" dirty="0"/>
              <a:t>But, have the users that migrated changed?</a:t>
            </a:r>
          </a:p>
        </p:txBody>
      </p:sp>
      <p:sp>
        <p:nvSpPr>
          <p:cNvPr id="4" name="Date Placeholder 3">
            <a:extLst>
              <a:ext uri="{FF2B5EF4-FFF2-40B4-BE49-F238E27FC236}">
                <a16:creationId xmlns:a16="http://schemas.microsoft.com/office/drawing/2014/main" id="{81802D91-32D5-4043-A711-3DB3F1B254AA}"/>
              </a:ext>
            </a:extLst>
          </p:cNvPr>
          <p:cNvSpPr>
            <a:spLocks noGrp="1"/>
          </p:cNvSpPr>
          <p:nvPr>
            <p:ph type="dt" sz="half" idx="10"/>
          </p:nvPr>
        </p:nvSpPr>
        <p:spPr/>
        <p:txBody>
          <a:bodyPr/>
          <a:lstStyle/>
          <a:p>
            <a:r>
              <a:rPr lang="en-US"/>
              <a:t>3/21/2022</a:t>
            </a:r>
          </a:p>
        </p:txBody>
      </p:sp>
      <p:sp>
        <p:nvSpPr>
          <p:cNvPr id="5" name="Slide Number Placeholder 4">
            <a:extLst>
              <a:ext uri="{FF2B5EF4-FFF2-40B4-BE49-F238E27FC236}">
                <a16:creationId xmlns:a16="http://schemas.microsoft.com/office/drawing/2014/main" id="{EA74A401-A1BF-47EA-816D-4476A7FB6355}"/>
              </a:ext>
            </a:extLst>
          </p:cNvPr>
          <p:cNvSpPr>
            <a:spLocks noGrp="1"/>
          </p:cNvSpPr>
          <p:nvPr>
            <p:ph type="sldNum" sz="quarter" idx="12"/>
          </p:nvPr>
        </p:nvSpPr>
        <p:spPr/>
        <p:txBody>
          <a:bodyPr/>
          <a:lstStyle/>
          <a:p>
            <a:fld id="{23E03851-EE6D-4063-8020-2321602AFB5A}" type="slidenum">
              <a:rPr lang="en-US" smtClean="0"/>
              <a:t>141</a:t>
            </a:fld>
            <a:endParaRPr lang="en-US"/>
          </a:p>
        </p:txBody>
      </p:sp>
    </p:spTree>
    <p:extLst>
      <p:ext uri="{BB962C8B-B14F-4D97-AF65-F5344CB8AC3E}">
        <p14:creationId xmlns:p14="http://schemas.microsoft.com/office/powerpoint/2010/main" val="155886483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47C36-3CB3-C346-B658-C4CDEDE5E5EC}"/>
              </a:ext>
            </a:extLst>
          </p:cNvPr>
          <p:cNvSpPr>
            <a:spLocks noGrp="1"/>
          </p:cNvSpPr>
          <p:nvPr>
            <p:ph type="title"/>
          </p:nvPr>
        </p:nvSpPr>
        <p:spPr/>
        <p:txBody>
          <a:bodyPr/>
          <a:lstStyle/>
          <a:p>
            <a:r>
              <a:rPr lang="en-US" dirty="0"/>
              <a:t>Changes in individual users</a:t>
            </a:r>
          </a:p>
        </p:txBody>
      </p:sp>
      <p:pic>
        <p:nvPicPr>
          <p:cNvPr id="5" name="Content Placeholder 4">
            <a:extLst>
              <a:ext uri="{FF2B5EF4-FFF2-40B4-BE49-F238E27FC236}">
                <a16:creationId xmlns:a16="http://schemas.microsoft.com/office/drawing/2014/main" id="{FF59E213-9CC7-EC4F-90BA-9F20E06EEEA4}"/>
              </a:ext>
            </a:extLst>
          </p:cNvPr>
          <p:cNvPicPr>
            <a:picLocks noGrp="1" noChangeAspect="1"/>
          </p:cNvPicPr>
          <p:nvPr>
            <p:ph idx="1"/>
          </p:nvPr>
        </p:nvPicPr>
        <p:blipFill>
          <a:blip r:embed="rId2"/>
          <a:stretch>
            <a:fillRect/>
          </a:stretch>
        </p:blipFill>
        <p:spPr>
          <a:xfrm>
            <a:off x="0" y="2236573"/>
            <a:ext cx="12042294" cy="3548176"/>
          </a:xfrm>
        </p:spPr>
      </p:pic>
      <p:sp>
        <p:nvSpPr>
          <p:cNvPr id="3" name="Date Placeholder 2">
            <a:extLst>
              <a:ext uri="{FF2B5EF4-FFF2-40B4-BE49-F238E27FC236}">
                <a16:creationId xmlns:a16="http://schemas.microsoft.com/office/drawing/2014/main" id="{87D22968-2A2F-4462-9A5A-2E33812EB527}"/>
              </a:ext>
            </a:extLst>
          </p:cNvPr>
          <p:cNvSpPr>
            <a:spLocks noGrp="1"/>
          </p:cNvSpPr>
          <p:nvPr>
            <p:ph type="dt" sz="half" idx="10"/>
          </p:nvPr>
        </p:nvSpPr>
        <p:spPr/>
        <p:txBody>
          <a:bodyPr/>
          <a:lstStyle/>
          <a:p>
            <a:r>
              <a:rPr lang="en-US"/>
              <a:t>3/21/2022</a:t>
            </a:r>
          </a:p>
        </p:txBody>
      </p:sp>
      <p:sp>
        <p:nvSpPr>
          <p:cNvPr id="4" name="Slide Number Placeholder 3">
            <a:extLst>
              <a:ext uri="{FF2B5EF4-FFF2-40B4-BE49-F238E27FC236}">
                <a16:creationId xmlns:a16="http://schemas.microsoft.com/office/drawing/2014/main" id="{0C3CE412-F255-477C-A173-47CB635345D0}"/>
              </a:ext>
            </a:extLst>
          </p:cNvPr>
          <p:cNvSpPr>
            <a:spLocks noGrp="1"/>
          </p:cNvSpPr>
          <p:nvPr>
            <p:ph type="sldNum" sz="quarter" idx="12"/>
          </p:nvPr>
        </p:nvSpPr>
        <p:spPr/>
        <p:txBody>
          <a:bodyPr/>
          <a:lstStyle/>
          <a:p>
            <a:fld id="{23E03851-EE6D-4063-8020-2321602AFB5A}" type="slidenum">
              <a:rPr lang="en-US" smtClean="0"/>
              <a:t>142</a:t>
            </a:fld>
            <a:endParaRPr lang="en-US"/>
          </a:p>
        </p:txBody>
      </p:sp>
    </p:spTree>
    <p:extLst>
      <p:ext uri="{BB962C8B-B14F-4D97-AF65-F5344CB8AC3E}">
        <p14:creationId xmlns:p14="http://schemas.microsoft.com/office/powerpoint/2010/main" val="21176371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47C36-3CB3-C346-B658-C4CDEDE5E5EC}"/>
              </a:ext>
            </a:extLst>
          </p:cNvPr>
          <p:cNvSpPr>
            <a:spLocks noGrp="1"/>
          </p:cNvSpPr>
          <p:nvPr>
            <p:ph type="title"/>
          </p:nvPr>
        </p:nvSpPr>
        <p:spPr/>
        <p:txBody>
          <a:bodyPr/>
          <a:lstStyle/>
          <a:p>
            <a:r>
              <a:rPr lang="en-US" dirty="0"/>
              <a:t>Changes in individual users</a:t>
            </a:r>
          </a:p>
        </p:txBody>
      </p:sp>
      <p:pic>
        <p:nvPicPr>
          <p:cNvPr id="5" name="Content Placeholder 4">
            <a:extLst>
              <a:ext uri="{FF2B5EF4-FFF2-40B4-BE49-F238E27FC236}">
                <a16:creationId xmlns:a16="http://schemas.microsoft.com/office/drawing/2014/main" id="{FF59E213-9CC7-EC4F-90BA-9F20E06EEEA4}"/>
              </a:ext>
            </a:extLst>
          </p:cNvPr>
          <p:cNvPicPr>
            <a:picLocks noGrp="1" noChangeAspect="1"/>
          </p:cNvPicPr>
          <p:nvPr>
            <p:ph idx="1"/>
          </p:nvPr>
        </p:nvPicPr>
        <p:blipFill>
          <a:blip r:embed="rId2"/>
          <a:stretch>
            <a:fillRect/>
          </a:stretch>
        </p:blipFill>
        <p:spPr>
          <a:xfrm>
            <a:off x="0" y="2236573"/>
            <a:ext cx="12042294" cy="3548176"/>
          </a:xfrm>
        </p:spPr>
      </p:pic>
      <p:sp>
        <p:nvSpPr>
          <p:cNvPr id="4" name="Rounded Rectangular Callout 3">
            <a:extLst>
              <a:ext uri="{FF2B5EF4-FFF2-40B4-BE49-F238E27FC236}">
                <a16:creationId xmlns:a16="http://schemas.microsoft.com/office/drawing/2014/main" id="{5B6757CD-B038-CC4C-9ADB-9961F944F648}"/>
              </a:ext>
            </a:extLst>
          </p:cNvPr>
          <p:cNvSpPr/>
          <p:nvPr/>
        </p:nvSpPr>
        <p:spPr>
          <a:xfrm>
            <a:off x="1754659" y="753762"/>
            <a:ext cx="2743199" cy="1209869"/>
          </a:xfrm>
          <a:prstGeom prst="wedgeRoundRectCallout">
            <a:avLst>
              <a:gd name="adj1" fmla="val 18883"/>
              <a:gd name="adj2" fmla="val 816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We matched reddit user names to new platform user names</a:t>
            </a:r>
          </a:p>
        </p:txBody>
      </p:sp>
      <p:sp>
        <p:nvSpPr>
          <p:cNvPr id="3" name="Date Placeholder 2">
            <a:extLst>
              <a:ext uri="{FF2B5EF4-FFF2-40B4-BE49-F238E27FC236}">
                <a16:creationId xmlns:a16="http://schemas.microsoft.com/office/drawing/2014/main" id="{B9A9B3C2-AAB9-41A2-ACBE-EF47DC8F23AB}"/>
              </a:ext>
            </a:extLst>
          </p:cNvPr>
          <p:cNvSpPr>
            <a:spLocks noGrp="1"/>
          </p:cNvSpPr>
          <p:nvPr>
            <p:ph type="dt" sz="half" idx="10"/>
          </p:nvPr>
        </p:nvSpPr>
        <p:spPr/>
        <p:txBody>
          <a:bodyPr/>
          <a:lstStyle/>
          <a:p>
            <a:r>
              <a:rPr lang="en-US"/>
              <a:t>3/21/2022</a:t>
            </a:r>
          </a:p>
        </p:txBody>
      </p:sp>
      <p:sp>
        <p:nvSpPr>
          <p:cNvPr id="6" name="Slide Number Placeholder 5">
            <a:extLst>
              <a:ext uri="{FF2B5EF4-FFF2-40B4-BE49-F238E27FC236}">
                <a16:creationId xmlns:a16="http://schemas.microsoft.com/office/drawing/2014/main" id="{26E8712B-146A-4A2B-B2FC-3C558BB79F83}"/>
              </a:ext>
            </a:extLst>
          </p:cNvPr>
          <p:cNvSpPr>
            <a:spLocks noGrp="1"/>
          </p:cNvSpPr>
          <p:nvPr>
            <p:ph type="sldNum" sz="quarter" idx="12"/>
          </p:nvPr>
        </p:nvSpPr>
        <p:spPr/>
        <p:txBody>
          <a:bodyPr/>
          <a:lstStyle/>
          <a:p>
            <a:fld id="{23E03851-EE6D-4063-8020-2321602AFB5A}" type="slidenum">
              <a:rPr lang="en-US" smtClean="0"/>
              <a:t>143</a:t>
            </a:fld>
            <a:endParaRPr lang="en-US"/>
          </a:p>
        </p:txBody>
      </p:sp>
    </p:spTree>
    <p:extLst>
      <p:ext uri="{BB962C8B-B14F-4D97-AF65-F5344CB8AC3E}">
        <p14:creationId xmlns:p14="http://schemas.microsoft.com/office/powerpoint/2010/main" val="410695232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47C36-3CB3-C346-B658-C4CDEDE5E5EC}"/>
              </a:ext>
            </a:extLst>
          </p:cNvPr>
          <p:cNvSpPr>
            <a:spLocks noGrp="1"/>
          </p:cNvSpPr>
          <p:nvPr>
            <p:ph type="title"/>
          </p:nvPr>
        </p:nvSpPr>
        <p:spPr/>
        <p:txBody>
          <a:bodyPr/>
          <a:lstStyle/>
          <a:p>
            <a:r>
              <a:rPr lang="en-US" dirty="0"/>
              <a:t>Changes in individual users</a:t>
            </a:r>
          </a:p>
        </p:txBody>
      </p:sp>
      <p:pic>
        <p:nvPicPr>
          <p:cNvPr id="5" name="Content Placeholder 4">
            <a:extLst>
              <a:ext uri="{FF2B5EF4-FFF2-40B4-BE49-F238E27FC236}">
                <a16:creationId xmlns:a16="http://schemas.microsoft.com/office/drawing/2014/main" id="{FF59E213-9CC7-EC4F-90BA-9F20E06EEEA4}"/>
              </a:ext>
            </a:extLst>
          </p:cNvPr>
          <p:cNvPicPr>
            <a:picLocks noGrp="1" noChangeAspect="1"/>
          </p:cNvPicPr>
          <p:nvPr>
            <p:ph idx="1"/>
          </p:nvPr>
        </p:nvPicPr>
        <p:blipFill>
          <a:blip r:embed="rId2"/>
          <a:stretch>
            <a:fillRect/>
          </a:stretch>
        </p:blipFill>
        <p:spPr>
          <a:xfrm>
            <a:off x="0" y="2236573"/>
            <a:ext cx="12042294" cy="3548176"/>
          </a:xfrm>
        </p:spPr>
      </p:pic>
      <p:sp>
        <p:nvSpPr>
          <p:cNvPr id="4" name="Rounded Rectangular Callout 3">
            <a:extLst>
              <a:ext uri="{FF2B5EF4-FFF2-40B4-BE49-F238E27FC236}">
                <a16:creationId xmlns:a16="http://schemas.microsoft.com/office/drawing/2014/main" id="{5B6757CD-B038-CC4C-9ADB-9961F944F648}"/>
              </a:ext>
            </a:extLst>
          </p:cNvPr>
          <p:cNvSpPr/>
          <p:nvPr/>
        </p:nvSpPr>
        <p:spPr>
          <a:xfrm>
            <a:off x="4466966" y="2765999"/>
            <a:ext cx="3678195" cy="1556403"/>
          </a:xfrm>
          <a:prstGeom prst="wedgeRoundRectCallout">
            <a:avLst>
              <a:gd name="adj1" fmla="val -55696"/>
              <a:gd name="adj2" fmla="val 1094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No statistically significant change in toxicity…</a:t>
            </a:r>
          </a:p>
          <a:p>
            <a:pPr algn="ctr"/>
            <a:endParaRPr lang="en-US" sz="2200" dirty="0"/>
          </a:p>
          <a:p>
            <a:pPr algn="ctr"/>
            <a:r>
              <a:rPr lang="en-US" sz="2200" dirty="0"/>
              <a:t>They are still as toxic as ever</a:t>
            </a:r>
          </a:p>
        </p:txBody>
      </p:sp>
      <p:sp>
        <p:nvSpPr>
          <p:cNvPr id="3" name="Date Placeholder 2">
            <a:extLst>
              <a:ext uri="{FF2B5EF4-FFF2-40B4-BE49-F238E27FC236}">
                <a16:creationId xmlns:a16="http://schemas.microsoft.com/office/drawing/2014/main" id="{E01E9FAE-4D0E-463B-9D2F-D99415CF0539}"/>
              </a:ext>
            </a:extLst>
          </p:cNvPr>
          <p:cNvSpPr>
            <a:spLocks noGrp="1"/>
          </p:cNvSpPr>
          <p:nvPr>
            <p:ph type="dt" sz="half" idx="10"/>
          </p:nvPr>
        </p:nvSpPr>
        <p:spPr/>
        <p:txBody>
          <a:bodyPr/>
          <a:lstStyle/>
          <a:p>
            <a:r>
              <a:rPr lang="en-US"/>
              <a:t>3/21/2022</a:t>
            </a:r>
          </a:p>
        </p:txBody>
      </p:sp>
      <p:sp>
        <p:nvSpPr>
          <p:cNvPr id="6" name="Slide Number Placeholder 5">
            <a:extLst>
              <a:ext uri="{FF2B5EF4-FFF2-40B4-BE49-F238E27FC236}">
                <a16:creationId xmlns:a16="http://schemas.microsoft.com/office/drawing/2014/main" id="{F8D5F08D-7D27-4C52-8763-21883040EA46}"/>
              </a:ext>
            </a:extLst>
          </p:cNvPr>
          <p:cNvSpPr>
            <a:spLocks noGrp="1"/>
          </p:cNvSpPr>
          <p:nvPr>
            <p:ph type="sldNum" sz="quarter" idx="12"/>
          </p:nvPr>
        </p:nvSpPr>
        <p:spPr/>
        <p:txBody>
          <a:bodyPr/>
          <a:lstStyle/>
          <a:p>
            <a:fld id="{23E03851-EE6D-4063-8020-2321602AFB5A}" type="slidenum">
              <a:rPr lang="en-US" smtClean="0"/>
              <a:t>144</a:t>
            </a:fld>
            <a:endParaRPr lang="en-US"/>
          </a:p>
        </p:txBody>
      </p:sp>
    </p:spTree>
    <p:extLst>
      <p:ext uri="{BB962C8B-B14F-4D97-AF65-F5344CB8AC3E}">
        <p14:creationId xmlns:p14="http://schemas.microsoft.com/office/powerpoint/2010/main" val="248012680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47C36-3CB3-C346-B658-C4CDEDE5E5EC}"/>
              </a:ext>
            </a:extLst>
          </p:cNvPr>
          <p:cNvSpPr>
            <a:spLocks noGrp="1"/>
          </p:cNvSpPr>
          <p:nvPr>
            <p:ph type="title"/>
          </p:nvPr>
        </p:nvSpPr>
        <p:spPr/>
        <p:txBody>
          <a:bodyPr/>
          <a:lstStyle/>
          <a:p>
            <a:r>
              <a:rPr lang="en-US" dirty="0"/>
              <a:t>Changes in individual users</a:t>
            </a:r>
          </a:p>
        </p:txBody>
      </p:sp>
      <p:pic>
        <p:nvPicPr>
          <p:cNvPr id="5" name="Content Placeholder 4">
            <a:extLst>
              <a:ext uri="{FF2B5EF4-FFF2-40B4-BE49-F238E27FC236}">
                <a16:creationId xmlns:a16="http://schemas.microsoft.com/office/drawing/2014/main" id="{FF59E213-9CC7-EC4F-90BA-9F20E06EEEA4}"/>
              </a:ext>
            </a:extLst>
          </p:cNvPr>
          <p:cNvPicPr>
            <a:picLocks noGrp="1" noChangeAspect="1"/>
          </p:cNvPicPr>
          <p:nvPr>
            <p:ph idx="1"/>
          </p:nvPr>
        </p:nvPicPr>
        <p:blipFill>
          <a:blip r:embed="rId2"/>
          <a:stretch>
            <a:fillRect/>
          </a:stretch>
        </p:blipFill>
        <p:spPr>
          <a:xfrm>
            <a:off x="0" y="2236573"/>
            <a:ext cx="12042294" cy="3548176"/>
          </a:xfrm>
        </p:spPr>
      </p:pic>
      <p:sp>
        <p:nvSpPr>
          <p:cNvPr id="4" name="Rounded Rectangular Callout 3">
            <a:extLst>
              <a:ext uri="{FF2B5EF4-FFF2-40B4-BE49-F238E27FC236}">
                <a16:creationId xmlns:a16="http://schemas.microsoft.com/office/drawing/2014/main" id="{5B6757CD-B038-CC4C-9ADB-9961F944F648}"/>
              </a:ext>
            </a:extLst>
          </p:cNvPr>
          <p:cNvSpPr/>
          <p:nvPr/>
        </p:nvSpPr>
        <p:spPr>
          <a:xfrm>
            <a:off x="1449859" y="2928551"/>
            <a:ext cx="2706130" cy="1220857"/>
          </a:xfrm>
          <a:prstGeom prst="wedgeRoundRectCallout">
            <a:avLst>
              <a:gd name="adj1" fmla="val 56779"/>
              <a:gd name="adj2" fmla="val 63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Statistically significant </a:t>
            </a:r>
            <a:r>
              <a:rPr lang="en-US" sz="2200" b="1" i="1" dirty="0"/>
              <a:t>increase</a:t>
            </a:r>
            <a:r>
              <a:rPr lang="en-US" sz="2200" dirty="0"/>
              <a:t> in negative emotions</a:t>
            </a:r>
          </a:p>
        </p:txBody>
      </p:sp>
      <p:sp>
        <p:nvSpPr>
          <p:cNvPr id="3" name="Date Placeholder 2">
            <a:extLst>
              <a:ext uri="{FF2B5EF4-FFF2-40B4-BE49-F238E27FC236}">
                <a16:creationId xmlns:a16="http://schemas.microsoft.com/office/drawing/2014/main" id="{D4467864-4A6A-4C9C-8F79-98D08A82582C}"/>
              </a:ext>
            </a:extLst>
          </p:cNvPr>
          <p:cNvSpPr>
            <a:spLocks noGrp="1"/>
          </p:cNvSpPr>
          <p:nvPr>
            <p:ph type="dt" sz="half" idx="10"/>
          </p:nvPr>
        </p:nvSpPr>
        <p:spPr/>
        <p:txBody>
          <a:bodyPr/>
          <a:lstStyle/>
          <a:p>
            <a:r>
              <a:rPr lang="en-US"/>
              <a:t>3/21/2022</a:t>
            </a:r>
          </a:p>
        </p:txBody>
      </p:sp>
      <p:sp>
        <p:nvSpPr>
          <p:cNvPr id="6" name="Slide Number Placeholder 5">
            <a:extLst>
              <a:ext uri="{FF2B5EF4-FFF2-40B4-BE49-F238E27FC236}">
                <a16:creationId xmlns:a16="http://schemas.microsoft.com/office/drawing/2014/main" id="{6BCA14A2-0916-47D5-AAF2-488301BFDC25}"/>
              </a:ext>
            </a:extLst>
          </p:cNvPr>
          <p:cNvSpPr>
            <a:spLocks noGrp="1"/>
          </p:cNvSpPr>
          <p:nvPr>
            <p:ph type="sldNum" sz="quarter" idx="12"/>
          </p:nvPr>
        </p:nvSpPr>
        <p:spPr/>
        <p:txBody>
          <a:bodyPr/>
          <a:lstStyle/>
          <a:p>
            <a:fld id="{23E03851-EE6D-4063-8020-2321602AFB5A}" type="slidenum">
              <a:rPr lang="en-US" smtClean="0"/>
              <a:t>145</a:t>
            </a:fld>
            <a:endParaRPr lang="en-US"/>
          </a:p>
        </p:txBody>
      </p:sp>
    </p:spTree>
    <p:extLst>
      <p:ext uri="{BB962C8B-B14F-4D97-AF65-F5344CB8AC3E}">
        <p14:creationId xmlns:p14="http://schemas.microsoft.com/office/powerpoint/2010/main" val="411391357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47C36-3CB3-C346-B658-C4CDEDE5E5EC}"/>
              </a:ext>
            </a:extLst>
          </p:cNvPr>
          <p:cNvSpPr>
            <a:spLocks noGrp="1"/>
          </p:cNvSpPr>
          <p:nvPr>
            <p:ph type="title"/>
          </p:nvPr>
        </p:nvSpPr>
        <p:spPr/>
        <p:txBody>
          <a:bodyPr/>
          <a:lstStyle/>
          <a:p>
            <a:r>
              <a:rPr lang="en-US" dirty="0"/>
              <a:t>Changes in individual users</a:t>
            </a:r>
          </a:p>
        </p:txBody>
      </p:sp>
      <p:pic>
        <p:nvPicPr>
          <p:cNvPr id="5" name="Content Placeholder 4">
            <a:extLst>
              <a:ext uri="{FF2B5EF4-FFF2-40B4-BE49-F238E27FC236}">
                <a16:creationId xmlns:a16="http://schemas.microsoft.com/office/drawing/2014/main" id="{FF59E213-9CC7-EC4F-90BA-9F20E06EEEA4}"/>
              </a:ext>
            </a:extLst>
          </p:cNvPr>
          <p:cNvPicPr>
            <a:picLocks noGrp="1" noChangeAspect="1"/>
          </p:cNvPicPr>
          <p:nvPr>
            <p:ph idx="1"/>
          </p:nvPr>
        </p:nvPicPr>
        <p:blipFill>
          <a:blip r:embed="rId2"/>
          <a:stretch>
            <a:fillRect/>
          </a:stretch>
        </p:blipFill>
        <p:spPr>
          <a:xfrm>
            <a:off x="0" y="2236573"/>
            <a:ext cx="12042294" cy="3548176"/>
          </a:xfrm>
        </p:spPr>
      </p:pic>
      <p:sp>
        <p:nvSpPr>
          <p:cNvPr id="4" name="Rounded Rectangular Callout 3">
            <a:extLst>
              <a:ext uri="{FF2B5EF4-FFF2-40B4-BE49-F238E27FC236}">
                <a16:creationId xmlns:a16="http://schemas.microsoft.com/office/drawing/2014/main" id="{5B6757CD-B038-CC4C-9ADB-9961F944F648}"/>
              </a:ext>
            </a:extLst>
          </p:cNvPr>
          <p:cNvSpPr/>
          <p:nvPr/>
        </p:nvSpPr>
        <p:spPr>
          <a:xfrm>
            <a:off x="1449859" y="2928551"/>
            <a:ext cx="2706130" cy="1220857"/>
          </a:xfrm>
          <a:prstGeom prst="wedgeRoundRectCallout">
            <a:avLst>
              <a:gd name="adj1" fmla="val 56779"/>
              <a:gd name="adj2" fmla="val 63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Statistically significant </a:t>
            </a:r>
            <a:r>
              <a:rPr lang="en-US" sz="2200" b="1" i="1" dirty="0"/>
              <a:t>increase</a:t>
            </a:r>
            <a:r>
              <a:rPr lang="en-US" sz="2200" dirty="0"/>
              <a:t> in negative emotions</a:t>
            </a:r>
          </a:p>
        </p:txBody>
      </p:sp>
      <p:sp>
        <p:nvSpPr>
          <p:cNvPr id="6" name="Rounded Rectangular Callout 5">
            <a:extLst>
              <a:ext uri="{FF2B5EF4-FFF2-40B4-BE49-F238E27FC236}">
                <a16:creationId xmlns:a16="http://schemas.microsoft.com/office/drawing/2014/main" id="{4F507620-A660-B14F-825D-CEF9504F4B6A}"/>
              </a:ext>
            </a:extLst>
          </p:cNvPr>
          <p:cNvSpPr/>
          <p:nvPr/>
        </p:nvSpPr>
        <p:spPr>
          <a:xfrm>
            <a:off x="6021147" y="1353202"/>
            <a:ext cx="2706130" cy="1220857"/>
          </a:xfrm>
          <a:prstGeom prst="wedgeRoundRectCallout">
            <a:avLst>
              <a:gd name="adj1" fmla="val -19477"/>
              <a:gd name="adj2" fmla="val 6402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Also for hostility…</a:t>
            </a:r>
          </a:p>
        </p:txBody>
      </p:sp>
      <p:sp>
        <p:nvSpPr>
          <p:cNvPr id="3" name="Date Placeholder 2">
            <a:extLst>
              <a:ext uri="{FF2B5EF4-FFF2-40B4-BE49-F238E27FC236}">
                <a16:creationId xmlns:a16="http://schemas.microsoft.com/office/drawing/2014/main" id="{71CD527B-ADB5-4340-A414-E8DD2452FA34}"/>
              </a:ext>
            </a:extLst>
          </p:cNvPr>
          <p:cNvSpPr>
            <a:spLocks noGrp="1"/>
          </p:cNvSpPr>
          <p:nvPr>
            <p:ph type="dt" sz="half" idx="10"/>
          </p:nvPr>
        </p:nvSpPr>
        <p:spPr/>
        <p:txBody>
          <a:bodyPr/>
          <a:lstStyle/>
          <a:p>
            <a:r>
              <a:rPr lang="en-US"/>
              <a:t>3/21/2022</a:t>
            </a:r>
          </a:p>
        </p:txBody>
      </p:sp>
      <p:sp>
        <p:nvSpPr>
          <p:cNvPr id="7" name="Slide Number Placeholder 6">
            <a:extLst>
              <a:ext uri="{FF2B5EF4-FFF2-40B4-BE49-F238E27FC236}">
                <a16:creationId xmlns:a16="http://schemas.microsoft.com/office/drawing/2014/main" id="{210D6699-D2AA-4BBB-9BEA-A45522EA3643}"/>
              </a:ext>
            </a:extLst>
          </p:cNvPr>
          <p:cNvSpPr>
            <a:spLocks noGrp="1"/>
          </p:cNvSpPr>
          <p:nvPr>
            <p:ph type="sldNum" sz="quarter" idx="12"/>
          </p:nvPr>
        </p:nvSpPr>
        <p:spPr/>
        <p:txBody>
          <a:bodyPr/>
          <a:lstStyle/>
          <a:p>
            <a:fld id="{23E03851-EE6D-4063-8020-2321602AFB5A}" type="slidenum">
              <a:rPr lang="en-US" smtClean="0"/>
              <a:t>146</a:t>
            </a:fld>
            <a:endParaRPr lang="en-US"/>
          </a:p>
        </p:txBody>
      </p:sp>
    </p:spTree>
    <p:extLst>
      <p:ext uri="{BB962C8B-B14F-4D97-AF65-F5344CB8AC3E}">
        <p14:creationId xmlns:p14="http://schemas.microsoft.com/office/powerpoint/2010/main" val="400932653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47C36-3CB3-C346-B658-C4CDEDE5E5EC}"/>
              </a:ext>
            </a:extLst>
          </p:cNvPr>
          <p:cNvSpPr>
            <a:spLocks noGrp="1"/>
          </p:cNvSpPr>
          <p:nvPr>
            <p:ph type="title"/>
          </p:nvPr>
        </p:nvSpPr>
        <p:spPr/>
        <p:txBody>
          <a:bodyPr/>
          <a:lstStyle/>
          <a:p>
            <a:r>
              <a:rPr lang="en-US" dirty="0"/>
              <a:t>Changes in individual users</a:t>
            </a:r>
          </a:p>
        </p:txBody>
      </p:sp>
      <p:pic>
        <p:nvPicPr>
          <p:cNvPr id="5" name="Content Placeholder 4">
            <a:extLst>
              <a:ext uri="{FF2B5EF4-FFF2-40B4-BE49-F238E27FC236}">
                <a16:creationId xmlns:a16="http://schemas.microsoft.com/office/drawing/2014/main" id="{FF59E213-9CC7-EC4F-90BA-9F20E06EEEA4}"/>
              </a:ext>
            </a:extLst>
          </p:cNvPr>
          <p:cNvPicPr>
            <a:picLocks noGrp="1" noChangeAspect="1"/>
          </p:cNvPicPr>
          <p:nvPr>
            <p:ph idx="1"/>
          </p:nvPr>
        </p:nvPicPr>
        <p:blipFill>
          <a:blip r:embed="rId2"/>
          <a:stretch>
            <a:fillRect/>
          </a:stretch>
        </p:blipFill>
        <p:spPr>
          <a:xfrm>
            <a:off x="0" y="2236573"/>
            <a:ext cx="12042294" cy="3548176"/>
          </a:xfrm>
        </p:spPr>
      </p:pic>
      <p:sp>
        <p:nvSpPr>
          <p:cNvPr id="4" name="Rounded Rectangular Callout 3">
            <a:extLst>
              <a:ext uri="{FF2B5EF4-FFF2-40B4-BE49-F238E27FC236}">
                <a16:creationId xmlns:a16="http://schemas.microsoft.com/office/drawing/2014/main" id="{5B6757CD-B038-CC4C-9ADB-9961F944F648}"/>
              </a:ext>
            </a:extLst>
          </p:cNvPr>
          <p:cNvSpPr/>
          <p:nvPr/>
        </p:nvSpPr>
        <p:spPr>
          <a:xfrm>
            <a:off x="1449859" y="2928551"/>
            <a:ext cx="2706130" cy="1220857"/>
          </a:xfrm>
          <a:prstGeom prst="wedgeRoundRectCallout">
            <a:avLst>
              <a:gd name="adj1" fmla="val 56779"/>
              <a:gd name="adj2" fmla="val 63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Statistically significant </a:t>
            </a:r>
            <a:r>
              <a:rPr lang="en-US" sz="2200" b="1" i="1" dirty="0"/>
              <a:t>increase</a:t>
            </a:r>
            <a:r>
              <a:rPr lang="en-US" sz="2200" dirty="0"/>
              <a:t> in negative emotions</a:t>
            </a:r>
          </a:p>
        </p:txBody>
      </p:sp>
      <p:sp>
        <p:nvSpPr>
          <p:cNvPr id="6" name="Rounded Rectangular Callout 5">
            <a:extLst>
              <a:ext uri="{FF2B5EF4-FFF2-40B4-BE49-F238E27FC236}">
                <a16:creationId xmlns:a16="http://schemas.microsoft.com/office/drawing/2014/main" id="{4F507620-A660-B14F-825D-CEF9504F4B6A}"/>
              </a:ext>
            </a:extLst>
          </p:cNvPr>
          <p:cNvSpPr/>
          <p:nvPr/>
        </p:nvSpPr>
        <p:spPr>
          <a:xfrm>
            <a:off x="6021147" y="1353202"/>
            <a:ext cx="2706130" cy="1220857"/>
          </a:xfrm>
          <a:prstGeom prst="wedgeRoundRectCallout">
            <a:avLst>
              <a:gd name="adj1" fmla="val -19477"/>
              <a:gd name="adj2" fmla="val 6402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Also </a:t>
            </a:r>
            <a:r>
              <a:rPr lang="en-US" sz="2200"/>
              <a:t>for hostility…</a:t>
            </a:r>
            <a:endParaRPr lang="en-US" sz="2200" dirty="0"/>
          </a:p>
        </p:txBody>
      </p:sp>
      <p:sp>
        <p:nvSpPr>
          <p:cNvPr id="3" name="Explosion 1 2">
            <a:extLst>
              <a:ext uri="{FF2B5EF4-FFF2-40B4-BE49-F238E27FC236}">
                <a16:creationId xmlns:a16="http://schemas.microsoft.com/office/drawing/2014/main" id="{95C87FB1-3E73-6843-9118-8DB118406076}"/>
              </a:ext>
            </a:extLst>
          </p:cNvPr>
          <p:cNvSpPr/>
          <p:nvPr/>
        </p:nvSpPr>
        <p:spPr>
          <a:xfrm>
            <a:off x="0" y="0"/>
            <a:ext cx="12192000" cy="6857999"/>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Large-scale banning/</a:t>
            </a:r>
            <a:r>
              <a:rPr lang="en-US" sz="2400" dirty="0" err="1"/>
              <a:t>deplatforming</a:t>
            </a:r>
            <a:r>
              <a:rPr lang="en-US" sz="2400" dirty="0"/>
              <a:t> of communities might backfire to some extent.</a:t>
            </a:r>
          </a:p>
          <a:p>
            <a:pPr algn="ctr"/>
            <a:endParaRPr lang="en-US" sz="2400" dirty="0"/>
          </a:p>
          <a:p>
            <a:pPr algn="ctr"/>
            <a:r>
              <a:rPr lang="en-US" sz="2400" dirty="0"/>
              <a:t>It is relatively easy to create new platforms, and the portion of community that migrates has increases in some signals for radicalization</a:t>
            </a:r>
          </a:p>
        </p:txBody>
      </p:sp>
      <p:sp>
        <p:nvSpPr>
          <p:cNvPr id="7" name="Date Placeholder 6">
            <a:extLst>
              <a:ext uri="{FF2B5EF4-FFF2-40B4-BE49-F238E27FC236}">
                <a16:creationId xmlns:a16="http://schemas.microsoft.com/office/drawing/2014/main" id="{36D3B669-9782-481F-8468-40D6C6013624}"/>
              </a:ext>
            </a:extLst>
          </p:cNvPr>
          <p:cNvSpPr>
            <a:spLocks noGrp="1"/>
          </p:cNvSpPr>
          <p:nvPr>
            <p:ph type="dt" sz="half" idx="10"/>
          </p:nvPr>
        </p:nvSpPr>
        <p:spPr/>
        <p:txBody>
          <a:bodyPr/>
          <a:lstStyle/>
          <a:p>
            <a:r>
              <a:rPr lang="en-US"/>
              <a:t>3/21/2022</a:t>
            </a:r>
          </a:p>
        </p:txBody>
      </p:sp>
      <p:sp>
        <p:nvSpPr>
          <p:cNvPr id="8" name="Slide Number Placeholder 7">
            <a:extLst>
              <a:ext uri="{FF2B5EF4-FFF2-40B4-BE49-F238E27FC236}">
                <a16:creationId xmlns:a16="http://schemas.microsoft.com/office/drawing/2014/main" id="{C1CF4638-B767-49C0-B462-805E51240B6C}"/>
              </a:ext>
            </a:extLst>
          </p:cNvPr>
          <p:cNvSpPr>
            <a:spLocks noGrp="1"/>
          </p:cNvSpPr>
          <p:nvPr>
            <p:ph type="sldNum" sz="quarter" idx="12"/>
          </p:nvPr>
        </p:nvSpPr>
        <p:spPr/>
        <p:txBody>
          <a:bodyPr/>
          <a:lstStyle/>
          <a:p>
            <a:fld id="{23E03851-EE6D-4063-8020-2321602AFB5A}" type="slidenum">
              <a:rPr lang="en-US" smtClean="0"/>
              <a:t>147</a:t>
            </a:fld>
            <a:endParaRPr lang="en-US"/>
          </a:p>
        </p:txBody>
      </p:sp>
    </p:spTree>
    <p:extLst>
      <p:ext uri="{BB962C8B-B14F-4D97-AF65-F5344CB8AC3E}">
        <p14:creationId xmlns:p14="http://schemas.microsoft.com/office/powerpoint/2010/main" val="361349182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9210A-FD02-426E-9AF3-79A817660F60}"/>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CCF98F4B-4F73-4051-B65B-92D3AB35CD89}"/>
              </a:ext>
            </a:extLst>
          </p:cNvPr>
          <p:cNvSpPr>
            <a:spLocks noGrp="1"/>
          </p:cNvSpPr>
          <p:nvPr>
            <p:ph idx="1"/>
          </p:nvPr>
        </p:nvSpPr>
        <p:spPr/>
        <p:txBody>
          <a:bodyPr>
            <a:normAutofit/>
          </a:bodyPr>
          <a:lstStyle/>
          <a:p>
            <a:r>
              <a:rPr lang="en-US" dirty="0"/>
              <a:t>We have entered a </a:t>
            </a:r>
            <a:r>
              <a:rPr lang="en-US" dirty="0">
                <a:solidFill>
                  <a:srgbClr val="FF0000"/>
                </a:solidFill>
              </a:rPr>
              <a:t>new historical age</a:t>
            </a:r>
          </a:p>
          <a:p>
            <a:r>
              <a:rPr lang="en-US" dirty="0">
                <a:sym typeface="Wingdings" panose="05000000000000000000" pitchFamily="2" charset="2"/>
              </a:rPr>
              <a:t>There are a host of </a:t>
            </a:r>
            <a:r>
              <a:rPr lang="en-US" dirty="0">
                <a:solidFill>
                  <a:srgbClr val="FF0000"/>
                </a:solidFill>
                <a:sym typeface="Wingdings" panose="05000000000000000000" pitchFamily="2" charset="2"/>
              </a:rPr>
              <a:t>emerging problems</a:t>
            </a:r>
          </a:p>
          <a:p>
            <a:pPr lvl="1"/>
            <a:r>
              <a:rPr lang="en-US" dirty="0">
                <a:sym typeface="Wingdings" panose="05000000000000000000" pitchFamily="2" charset="2"/>
              </a:rPr>
              <a:t>We’ve only just begun to identify and understand these</a:t>
            </a:r>
          </a:p>
          <a:p>
            <a:r>
              <a:rPr lang="en-US" dirty="0">
                <a:solidFill>
                  <a:srgbClr val="FF0000"/>
                </a:solidFill>
                <a:sym typeface="Wingdings" panose="05000000000000000000" pitchFamily="2" charset="2"/>
              </a:rPr>
              <a:t>State-sponsored actors </a:t>
            </a:r>
            <a:r>
              <a:rPr lang="en-US" dirty="0">
                <a:sym typeface="Wingdings" panose="05000000000000000000" pitchFamily="2" charset="2"/>
              </a:rPr>
              <a:t>are in the game</a:t>
            </a:r>
          </a:p>
          <a:p>
            <a:r>
              <a:rPr lang="en-US" dirty="0">
                <a:sym typeface="Wingdings" panose="05000000000000000000" pitchFamily="2" charset="2"/>
              </a:rPr>
              <a:t>There are tons of </a:t>
            </a:r>
            <a:r>
              <a:rPr lang="en-US" dirty="0">
                <a:solidFill>
                  <a:srgbClr val="FF0000"/>
                </a:solidFill>
                <a:sym typeface="Wingdings" panose="05000000000000000000" pitchFamily="2" charset="2"/>
              </a:rPr>
              <a:t>challenges to understanding</a:t>
            </a:r>
            <a:r>
              <a:rPr lang="en-US" dirty="0">
                <a:sym typeface="Wingdings" panose="05000000000000000000" pitchFamily="2" charset="2"/>
              </a:rPr>
              <a:t> things</a:t>
            </a:r>
          </a:p>
          <a:p>
            <a:pPr lvl="1"/>
            <a:r>
              <a:rPr lang="en-US" dirty="0">
                <a:sym typeface="Wingdings" panose="05000000000000000000" pitchFamily="2" charset="2"/>
              </a:rPr>
              <a:t>There’s only so much content any person can look at</a:t>
            </a:r>
          </a:p>
          <a:p>
            <a:r>
              <a:rPr lang="en-US" dirty="0">
                <a:solidFill>
                  <a:srgbClr val="FF0000"/>
                </a:solidFill>
                <a:sym typeface="Wingdings" panose="05000000000000000000" pitchFamily="2" charset="2"/>
              </a:rPr>
              <a:t>Mitigation techniques </a:t>
            </a:r>
            <a:r>
              <a:rPr lang="en-US" dirty="0">
                <a:sym typeface="Wingdings" panose="05000000000000000000" pitchFamily="2" charset="2"/>
              </a:rPr>
              <a:t>are in their infancy</a:t>
            </a:r>
          </a:p>
          <a:p>
            <a:pPr lvl="1"/>
            <a:r>
              <a:rPr lang="en-US" dirty="0">
                <a:sym typeface="Wingdings" panose="05000000000000000000" pitchFamily="2" charset="2"/>
              </a:rPr>
              <a:t>We are just learning how to automatically detect this behavior</a:t>
            </a:r>
          </a:p>
          <a:p>
            <a:pPr lvl="1"/>
            <a:r>
              <a:rPr lang="en-US" dirty="0">
                <a:sym typeface="Wingdings" panose="05000000000000000000" pitchFamily="2" charset="2"/>
              </a:rPr>
              <a:t>It’s a </a:t>
            </a:r>
            <a:r>
              <a:rPr lang="en-US" i="1" dirty="0">
                <a:sym typeface="Wingdings" panose="05000000000000000000" pitchFamily="2" charset="2"/>
              </a:rPr>
              <a:t>socio-</a:t>
            </a:r>
            <a:r>
              <a:rPr lang="en-US" dirty="0">
                <a:sym typeface="Wingdings" panose="05000000000000000000" pitchFamily="2" charset="2"/>
              </a:rPr>
              <a:t>technical problem; solutions can have unforeseen consequences</a:t>
            </a:r>
          </a:p>
        </p:txBody>
      </p:sp>
      <p:sp>
        <p:nvSpPr>
          <p:cNvPr id="4" name="Date Placeholder 3">
            <a:extLst>
              <a:ext uri="{FF2B5EF4-FFF2-40B4-BE49-F238E27FC236}">
                <a16:creationId xmlns:a16="http://schemas.microsoft.com/office/drawing/2014/main" id="{8D4AD1FD-8EEB-4B94-B730-73160DABB271}"/>
              </a:ext>
            </a:extLst>
          </p:cNvPr>
          <p:cNvSpPr>
            <a:spLocks noGrp="1"/>
          </p:cNvSpPr>
          <p:nvPr>
            <p:ph type="dt" sz="half" idx="10"/>
          </p:nvPr>
        </p:nvSpPr>
        <p:spPr/>
        <p:txBody>
          <a:bodyPr/>
          <a:lstStyle/>
          <a:p>
            <a:r>
              <a:rPr lang="en-US"/>
              <a:t>3/21/2022</a:t>
            </a:r>
          </a:p>
        </p:txBody>
      </p:sp>
      <p:sp>
        <p:nvSpPr>
          <p:cNvPr id="5" name="Slide Number Placeholder 4">
            <a:extLst>
              <a:ext uri="{FF2B5EF4-FFF2-40B4-BE49-F238E27FC236}">
                <a16:creationId xmlns:a16="http://schemas.microsoft.com/office/drawing/2014/main" id="{D6210C63-7C7A-4C06-B542-245890BB627A}"/>
              </a:ext>
            </a:extLst>
          </p:cNvPr>
          <p:cNvSpPr>
            <a:spLocks noGrp="1"/>
          </p:cNvSpPr>
          <p:nvPr>
            <p:ph type="sldNum" sz="quarter" idx="12"/>
          </p:nvPr>
        </p:nvSpPr>
        <p:spPr/>
        <p:txBody>
          <a:bodyPr/>
          <a:lstStyle/>
          <a:p>
            <a:fld id="{23E03851-EE6D-4063-8020-2321602AFB5A}" type="slidenum">
              <a:rPr lang="en-US" smtClean="0"/>
              <a:t>148</a:t>
            </a:fld>
            <a:endParaRPr lang="en-US"/>
          </a:p>
        </p:txBody>
      </p:sp>
    </p:spTree>
    <p:extLst>
      <p:ext uri="{BB962C8B-B14F-4D97-AF65-F5344CB8AC3E}">
        <p14:creationId xmlns:p14="http://schemas.microsoft.com/office/powerpoint/2010/main" val="2703941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76A5D-E951-4932-A89B-BC66C91326C5}"/>
              </a:ext>
            </a:extLst>
          </p:cNvPr>
          <p:cNvSpPr>
            <a:spLocks noGrp="1"/>
          </p:cNvSpPr>
          <p:nvPr>
            <p:ph type="title"/>
          </p:nvPr>
        </p:nvSpPr>
        <p:spPr/>
        <p:txBody>
          <a:bodyPr/>
          <a:lstStyle/>
          <a:p>
            <a:r>
              <a:rPr lang="en-US" dirty="0"/>
              <a:t>This is a CS problem!</a:t>
            </a:r>
          </a:p>
        </p:txBody>
      </p:sp>
      <p:sp>
        <p:nvSpPr>
          <p:cNvPr id="3" name="Content Placeholder 2">
            <a:extLst>
              <a:ext uri="{FF2B5EF4-FFF2-40B4-BE49-F238E27FC236}">
                <a16:creationId xmlns:a16="http://schemas.microsoft.com/office/drawing/2014/main" id="{5490BED6-7BE0-47DD-8074-36855CC2C1F3}"/>
              </a:ext>
            </a:extLst>
          </p:cNvPr>
          <p:cNvSpPr>
            <a:spLocks noGrp="1"/>
          </p:cNvSpPr>
          <p:nvPr>
            <p:ph idx="1"/>
          </p:nvPr>
        </p:nvSpPr>
        <p:spPr/>
        <p:txBody>
          <a:bodyPr/>
          <a:lstStyle/>
          <a:p>
            <a:r>
              <a:rPr lang="en-US" dirty="0"/>
              <a:t>It is happening on </a:t>
            </a:r>
            <a:r>
              <a:rPr lang="en-US" i="1" dirty="0"/>
              <a:t>our</a:t>
            </a:r>
            <a:r>
              <a:rPr lang="en-US" dirty="0"/>
              <a:t> turf</a:t>
            </a:r>
          </a:p>
          <a:p>
            <a:pPr lvl="1"/>
            <a:endParaRPr lang="en-US" b="1" i="1" dirty="0"/>
          </a:p>
          <a:p>
            <a:pPr lvl="1"/>
            <a:r>
              <a:rPr lang="en-US" b="1" i="1" dirty="0"/>
              <a:t>We</a:t>
            </a:r>
            <a:r>
              <a:rPr lang="en-US" dirty="0"/>
              <a:t> invented the modern information ecosystem</a:t>
            </a:r>
          </a:p>
          <a:p>
            <a:pPr lvl="1"/>
            <a:endParaRPr lang="en-US" dirty="0"/>
          </a:p>
          <a:p>
            <a:pPr lvl="1"/>
            <a:r>
              <a:rPr lang="en-US" dirty="0"/>
              <a:t>Not sociologists</a:t>
            </a:r>
          </a:p>
          <a:p>
            <a:pPr lvl="1"/>
            <a:endParaRPr lang="en-US" dirty="0"/>
          </a:p>
          <a:p>
            <a:pPr lvl="1"/>
            <a:r>
              <a:rPr lang="en-US" dirty="0"/>
              <a:t>Not lawyers</a:t>
            </a:r>
          </a:p>
          <a:p>
            <a:pPr lvl="1"/>
            <a:endParaRPr lang="en-US" dirty="0"/>
          </a:p>
          <a:p>
            <a:pPr lvl="1"/>
            <a:r>
              <a:rPr lang="en-US" dirty="0"/>
              <a:t>Not historians</a:t>
            </a:r>
          </a:p>
          <a:p>
            <a:endParaRPr lang="en-US" dirty="0"/>
          </a:p>
        </p:txBody>
      </p:sp>
      <p:pic>
        <p:nvPicPr>
          <p:cNvPr id="1026" name="Picture 2">
            <a:extLst>
              <a:ext uri="{FF2B5EF4-FFF2-40B4-BE49-F238E27FC236}">
                <a16:creationId xmlns:a16="http://schemas.microsoft.com/office/drawing/2014/main" id="{079EEB14-82AE-421C-8A41-ACD028DBA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2474" y="109986"/>
            <a:ext cx="32004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eme Creator - Funny You know you did it! Meme Generator at MemeCreator.org!">
            <a:extLst>
              <a:ext uri="{FF2B5EF4-FFF2-40B4-BE49-F238E27FC236}">
                <a16:creationId xmlns:a16="http://schemas.microsoft.com/office/drawing/2014/main" id="{FA380508-570F-48B9-AA91-CB8F76F61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0332" y="4058788"/>
            <a:ext cx="5493440" cy="274672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80A46700-3AD2-4CA9-83C8-B1F755CCF7A1}"/>
              </a:ext>
            </a:extLst>
          </p:cNvPr>
          <p:cNvSpPr>
            <a:spLocks noGrp="1"/>
          </p:cNvSpPr>
          <p:nvPr>
            <p:ph type="dt" sz="half" idx="10"/>
          </p:nvPr>
        </p:nvSpPr>
        <p:spPr/>
        <p:txBody>
          <a:bodyPr/>
          <a:lstStyle/>
          <a:p>
            <a:r>
              <a:rPr lang="en-US"/>
              <a:t>3/21/2022</a:t>
            </a:r>
          </a:p>
        </p:txBody>
      </p:sp>
      <p:sp>
        <p:nvSpPr>
          <p:cNvPr id="5" name="Slide Number Placeholder 4">
            <a:extLst>
              <a:ext uri="{FF2B5EF4-FFF2-40B4-BE49-F238E27FC236}">
                <a16:creationId xmlns:a16="http://schemas.microsoft.com/office/drawing/2014/main" id="{C879BB49-1453-4B0C-A446-D7CAF7FB448C}"/>
              </a:ext>
            </a:extLst>
          </p:cNvPr>
          <p:cNvSpPr>
            <a:spLocks noGrp="1"/>
          </p:cNvSpPr>
          <p:nvPr>
            <p:ph type="sldNum" sz="quarter" idx="12"/>
          </p:nvPr>
        </p:nvSpPr>
        <p:spPr/>
        <p:txBody>
          <a:bodyPr/>
          <a:lstStyle/>
          <a:p>
            <a:fld id="{23E03851-EE6D-4063-8020-2321602AFB5A}" type="slidenum">
              <a:rPr lang="en-US" smtClean="0"/>
              <a:t>15</a:t>
            </a:fld>
            <a:endParaRPr lang="en-US"/>
          </a:p>
        </p:txBody>
      </p:sp>
    </p:spTree>
    <p:extLst>
      <p:ext uri="{BB962C8B-B14F-4D97-AF65-F5344CB8AC3E}">
        <p14:creationId xmlns:p14="http://schemas.microsoft.com/office/powerpoint/2010/main" val="2217755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80784-73E7-C944-A9FD-E8E8B25FF70B}"/>
              </a:ext>
            </a:extLst>
          </p:cNvPr>
          <p:cNvSpPr>
            <a:spLocks noGrp="1"/>
          </p:cNvSpPr>
          <p:nvPr>
            <p:ph type="title"/>
          </p:nvPr>
        </p:nvSpPr>
        <p:spPr>
          <a:xfrm>
            <a:off x="4965430" y="629268"/>
            <a:ext cx="6586491" cy="1286160"/>
          </a:xfrm>
        </p:spPr>
        <p:txBody>
          <a:bodyPr anchor="b">
            <a:normAutofit/>
          </a:bodyPr>
          <a:lstStyle/>
          <a:p>
            <a:r>
              <a:rPr lang="en-US"/>
              <a:t>What can we do?</a:t>
            </a:r>
          </a:p>
        </p:txBody>
      </p:sp>
      <p:sp>
        <p:nvSpPr>
          <p:cNvPr id="3" name="Content Placeholder 2">
            <a:extLst>
              <a:ext uri="{FF2B5EF4-FFF2-40B4-BE49-F238E27FC236}">
                <a16:creationId xmlns:a16="http://schemas.microsoft.com/office/drawing/2014/main" id="{3D63C6A2-6AAE-B242-BB78-2E4BB8B2A871}"/>
              </a:ext>
            </a:extLst>
          </p:cNvPr>
          <p:cNvSpPr>
            <a:spLocks noGrp="1"/>
          </p:cNvSpPr>
          <p:nvPr>
            <p:ph idx="1"/>
          </p:nvPr>
        </p:nvSpPr>
        <p:spPr>
          <a:xfrm>
            <a:off x="4757351" y="2438400"/>
            <a:ext cx="7253417" cy="3785419"/>
          </a:xfrm>
        </p:spPr>
        <p:txBody>
          <a:bodyPr>
            <a:normAutofit/>
          </a:bodyPr>
          <a:lstStyle/>
          <a:p>
            <a:r>
              <a:rPr lang="en-US" sz="2400" dirty="0"/>
              <a:t>We have experience </a:t>
            </a:r>
            <a:r>
              <a:rPr lang="en-US" sz="2400" b="1" i="1" dirty="0"/>
              <a:t>mitigating unwanted activity</a:t>
            </a:r>
            <a:r>
              <a:rPr lang="en-US" sz="2400" dirty="0"/>
              <a:t> on social media!</a:t>
            </a:r>
          </a:p>
          <a:p>
            <a:endParaRPr lang="en-US" sz="2000" dirty="0"/>
          </a:p>
          <a:p>
            <a:endParaRPr lang="en-US" sz="2000" dirty="0"/>
          </a:p>
          <a:p>
            <a:r>
              <a:rPr lang="en-US" sz="2400" dirty="0"/>
              <a:t>E.g., we can detect </a:t>
            </a:r>
            <a:r>
              <a:rPr lang="en-US" sz="2400" b="1" dirty="0"/>
              <a:t>bot activity</a:t>
            </a:r>
            <a:r>
              <a:rPr lang="en-US" sz="2400" dirty="0"/>
              <a:t> in social media:</a:t>
            </a:r>
          </a:p>
          <a:p>
            <a:pPr lvl="1"/>
            <a:r>
              <a:rPr lang="en-US" sz="2000" dirty="0"/>
              <a:t>It’s large-scale, synchronized, etc.</a:t>
            </a:r>
          </a:p>
          <a:p>
            <a:pPr lvl="1"/>
            <a:r>
              <a:rPr lang="en-US" sz="2000" dirty="0"/>
              <a:t>We can build classifiers based on recognizable patterns</a:t>
            </a:r>
          </a:p>
          <a:p>
            <a:pPr lvl="1"/>
            <a:r>
              <a:rPr lang="en-US" sz="2000" dirty="0"/>
              <a:t>(</a:t>
            </a:r>
            <a:r>
              <a:rPr lang="en-US" sz="2000" dirty="0" err="1"/>
              <a:t>SynchroTrap</a:t>
            </a:r>
            <a:r>
              <a:rPr lang="en-US" sz="2000" dirty="0"/>
              <a:t>, </a:t>
            </a:r>
            <a:r>
              <a:rPr lang="en-US" sz="2000" dirty="0" err="1"/>
              <a:t>EvilCohort</a:t>
            </a:r>
            <a:r>
              <a:rPr lang="en-US" sz="2000" dirty="0"/>
              <a:t>, </a:t>
            </a:r>
            <a:r>
              <a:rPr lang="en-US" sz="2000" dirty="0" err="1"/>
              <a:t>Botometer</a:t>
            </a:r>
            <a:r>
              <a:rPr lang="en-US" sz="2000" dirty="0"/>
              <a:t>, ...)</a:t>
            </a:r>
          </a:p>
          <a:p>
            <a:endParaRPr lang="en-US" sz="2000" dirty="0"/>
          </a:p>
        </p:txBody>
      </p:sp>
      <p:pic>
        <p:nvPicPr>
          <p:cNvPr id="5" name="Picture 4">
            <a:extLst>
              <a:ext uri="{FF2B5EF4-FFF2-40B4-BE49-F238E27FC236}">
                <a16:creationId xmlns:a16="http://schemas.microsoft.com/office/drawing/2014/main" id="{21E56461-5C3D-4710-86E1-9981D6EE2C41}"/>
              </a:ext>
            </a:extLst>
          </p:cNvPr>
          <p:cNvPicPr>
            <a:picLocks noChangeAspect="1"/>
          </p:cNvPicPr>
          <p:nvPr/>
        </p:nvPicPr>
        <p:blipFill rotWithShape="1">
          <a:blip r:embed="rId2"/>
          <a:srcRect l="40308" r="8997"/>
          <a:stretch/>
        </p:blipFill>
        <p:spPr>
          <a:xfrm>
            <a:off x="20" y="10"/>
            <a:ext cx="4635571" cy="6857990"/>
          </a:xfrm>
          <a:prstGeom prst="rect">
            <a:avLst/>
          </a:prstGeom>
          <a:effectLst/>
        </p:spPr>
      </p:pic>
      <p:sp>
        <p:nvSpPr>
          <p:cNvPr id="7" name="Date Placeholder 6">
            <a:extLst>
              <a:ext uri="{FF2B5EF4-FFF2-40B4-BE49-F238E27FC236}">
                <a16:creationId xmlns:a16="http://schemas.microsoft.com/office/drawing/2014/main" id="{39E31241-B4A8-46EC-BD2E-C7850EDAA2BE}"/>
              </a:ext>
            </a:extLst>
          </p:cNvPr>
          <p:cNvSpPr>
            <a:spLocks noGrp="1"/>
          </p:cNvSpPr>
          <p:nvPr>
            <p:ph type="dt" sz="half" idx="10"/>
          </p:nvPr>
        </p:nvSpPr>
        <p:spPr/>
        <p:txBody>
          <a:bodyPr/>
          <a:lstStyle/>
          <a:p>
            <a:r>
              <a:rPr lang="en-US"/>
              <a:t>3/21/2022</a:t>
            </a:r>
          </a:p>
        </p:txBody>
      </p:sp>
      <p:sp>
        <p:nvSpPr>
          <p:cNvPr id="8" name="Slide Number Placeholder 7">
            <a:extLst>
              <a:ext uri="{FF2B5EF4-FFF2-40B4-BE49-F238E27FC236}">
                <a16:creationId xmlns:a16="http://schemas.microsoft.com/office/drawing/2014/main" id="{4D895A15-E4B6-410C-9D07-B4002E5D98F4}"/>
              </a:ext>
            </a:extLst>
          </p:cNvPr>
          <p:cNvSpPr>
            <a:spLocks noGrp="1"/>
          </p:cNvSpPr>
          <p:nvPr>
            <p:ph type="sldNum" sz="quarter" idx="12"/>
          </p:nvPr>
        </p:nvSpPr>
        <p:spPr/>
        <p:txBody>
          <a:bodyPr/>
          <a:lstStyle/>
          <a:p>
            <a:fld id="{23E03851-EE6D-4063-8020-2321602AFB5A}" type="slidenum">
              <a:rPr lang="en-US" smtClean="0"/>
              <a:t>16</a:t>
            </a:fld>
            <a:endParaRPr lang="en-US"/>
          </a:p>
        </p:txBody>
      </p:sp>
    </p:spTree>
    <p:extLst>
      <p:ext uri="{BB962C8B-B14F-4D97-AF65-F5344CB8AC3E}">
        <p14:creationId xmlns:p14="http://schemas.microsoft.com/office/powerpoint/2010/main" val="33221201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BEF49-666C-014D-AC92-21EAF1D5D097}"/>
              </a:ext>
            </a:extLst>
          </p:cNvPr>
          <p:cNvSpPr>
            <a:spLocks noGrp="1"/>
          </p:cNvSpPr>
          <p:nvPr>
            <p:ph type="title"/>
          </p:nvPr>
        </p:nvSpPr>
        <p:spPr>
          <a:xfrm>
            <a:off x="4965430" y="629268"/>
            <a:ext cx="6586491" cy="1286160"/>
          </a:xfrm>
        </p:spPr>
        <p:txBody>
          <a:bodyPr anchor="b">
            <a:normAutofit/>
          </a:bodyPr>
          <a:lstStyle/>
          <a:p>
            <a:r>
              <a:rPr lang="en-US" dirty="0"/>
              <a:t>What can we </a:t>
            </a:r>
            <a:r>
              <a:rPr lang="en-US" i="1" dirty="0"/>
              <a:t>really</a:t>
            </a:r>
            <a:r>
              <a:rPr lang="en-US" dirty="0"/>
              <a:t> do?</a:t>
            </a:r>
          </a:p>
        </p:txBody>
      </p:sp>
      <p:pic>
        <p:nvPicPr>
          <p:cNvPr id="7" name="Picture 6">
            <a:extLst>
              <a:ext uri="{FF2B5EF4-FFF2-40B4-BE49-F238E27FC236}">
                <a16:creationId xmlns:a16="http://schemas.microsoft.com/office/drawing/2014/main" id="{48DD62A9-7D40-4C45-847A-1D6350B5BAD7}"/>
              </a:ext>
            </a:extLst>
          </p:cNvPr>
          <p:cNvPicPr>
            <a:picLocks noChangeAspect="1"/>
          </p:cNvPicPr>
          <p:nvPr/>
        </p:nvPicPr>
        <p:blipFill rotWithShape="1">
          <a:blip r:embed="rId2"/>
          <a:srcRect l="18709" r="36172" b="-1"/>
          <a:stretch/>
        </p:blipFill>
        <p:spPr>
          <a:xfrm>
            <a:off x="20" y="10"/>
            <a:ext cx="4635571" cy="6857990"/>
          </a:xfrm>
          <a:prstGeom prst="rect">
            <a:avLst/>
          </a:prstGeom>
          <a:effectLst/>
        </p:spPr>
      </p:pic>
      <p:graphicFrame>
        <p:nvGraphicFramePr>
          <p:cNvPr id="8" name="Content Placeholder 2">
            <a:extLst>
              <a:ext uri="{FF2B5EF4-FFF2-40B4-BE49-F238E27FC236}">
                <a16:creationId xmlns:a16="http://schemas.microsoft.com/office/drawing/2014/main" id="{2D672E0E-151F-4F8C-A28A-619F968FEA6E}"/>
              </a:ext>
            </a:extLst>
          </p:cNvPr>
          <p:cNvGraphicFramePr>
            <a:graphicFrameLocks noGrp="1"/>
          </p:cNvGraphicFramePr>
          <p:nvPr>
            <p:ph idx="1"/>
          </p:nvPr>
        </p:nvGraphicFramePr>
        <p:xfrm>
          <a:off x="4965431" y="2438400"/>
          <a:ext cx="6586489" cy="3785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Date Placeholder 4">
            <a:extLst>
              <a:ext uri="{FF2B5EF4-FFF2-40B4-BE49-F238E27FC236}">
                <a16:creationId xmlns:a16="http://schemas.microsoft.com/office/drawing/2014/main" id="{C9970FA7-CC86-4558-9B9B-A9EB4134F85D}"/>
              </a:ext>
            </a:extLst>
          </p:cNvPr>
          <p:cNvSpPr>
            <a:spLocks noGrp="1"/>
          </p:cNvSpPr>
          <p:nvPr>
            <p:ph type="dt" sz="half" idx="10"/>
          </p:nvPr>
        </p:nvSpPr>
        <p:spPr/>
        <p:txBody>
          <a:bodyPr/>
          <a:lstStyle/>
          <a:p>
            <a:r>
              <a:rPr lang="en-US"/>
              <a:t>3/21/2022</a:t>
            </a:r>
          </a:p>
        </p:txBody>
      </p:sp>
      <p:sp>
        <p:nvSpPr>
          <p:cNvPr id="6" name="Slide Number Placeholder 5">
            <a:extLst>
              <a:ext uri="{FF2B5EF4-FFF2-40B4-BE49-F238E27FC236}">
                <a16:creationId xmlns:a16="http://schemas.microsoft.com/office/drawing/2014/main" id="{7C94B2C5-E584-403C-AC74-1F3C313AA3DA}"/>
              </a:ext>
            </a:extLst>
          </p:cNvPr>
          <p:cNvSpPr>
            <a:spLocks noGrp="1"/>
          </p:cNvSpPr>
          <p:nvPr>
            <p:ph type="sldNum" sz="quarter" idx="12"/>
          </p:nvPr>
        </p:nvSpPr>
        <p:spPr/>
        <p:txBody>
          <a:bodyPr/>
          <a:lstStyle/>
          <a:p>
            <a:fld id="{23E03851-EE6D-4063-8020-2321602AFB5A}" type="slidenum">
              <a:rPr lang="en-US" smtClean="0"/>
              <a:t>17</a:t>
            </a:fld>
            <a:endParaRPr lang="en-US"/>
          </a:p>
        </p:txBody>
      </p:sp>
    </p:spTree>
    <p:extLst>
      <p:ext uri="{BB962C8B-B14F-4D97-AF65-F5344CB8AC3E}">
        <p14:creationId xmlns:p14="http://schemas.microsoft.com/office/powerpoint/2010/main" val="4135502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097D84-51B3-7C4A-B8BD-23F40B4FD198}"/>
              </a:ext>
            </a:extLst>
          </p:cNvPr>
          <p:cNvSpPr>
            <a:spLocks noGrp="1"/>
          </p:cNvSpPr>
          <p:nvPr>
            <p:ph idx="1"/>
          </p:nvPr>
        </p:nvSpPr>
        <p:spPr>
          <a:xfrm>
            <a:off x="4623311" y="559950"/>
            <a:ext cx="6314020" cy="2407421"/>
          </a:xfrm>
          <a:solidFill>
            <a:schemeClr val="bg1">
              <a:lumMod val="95000"/>
            </a:schemeClr>
          </a:solidFill>
          <a:ln>
            <a:solidFill>
              <a:schemeClr val="tx1"/>
            </a:solidFill>
          </a:ln>
        </p:spPr>
        <p:txBody>
          <a:bodyPr anchor="ctr">
            <a:noAutofit/>
          </a:bodyPr>
          <a:lstStyle/>
          <a:p>
            <a:pPr marL="0" indent="0" algn="ctr">
              <a:buNone/>
            </a:pPr>
            <a:r>
              <a:rPr lang="en-US" sz="3467" dirty="0">
                <a:solidFill>
                  <a:schemeClr val="accent3">
                    <a:lumMod val="50000"/>
                  </a:schemeClr>
                </a:solidFill>
              </a:rPr>
              <a:t>Computational methods</a:t>
            </a:r>
            <a:br>
              <a:rPr lang="en-US" sz="3467" dirty="0">
                <a:solidFill>
                  <a:schemeClr val="accent3">
                    <a:lumMod val="50000"/>
                  </a:schemeClr>
                </a:solidFill>
              </a:rPr>
            </a:br>
            <a:r>
              <a:rPr lang="en-US" sz="3467" dirty="0"/>
              <a:t>to understand and mitigate</a:t>
            </a:r>
            <a:br>
              <a:rPr lang="en-US" sz="3467" dirty="0"/>
            </a:br>
            <a:r>
              <a:rPr lang="en-US" sz="3467" dirty="0"/>
              <a:t>information weaponization</a:t>
            </a:r>
            <a:br>
              <a:rPr lang="en-US" sz="3467" dirty="0"/>
            </a:br>
            <a:r>
              <a:rPr lang="en-US" sz="3467" dirty="0">
                <a:solidFill>
                  <a:schemeClr val="accent3">
                    <a:lumMod val="50000"/>
                  </a:schemeClr>
                </a:solidFill>
              </a:rPr>
              <a:t>at large scale</a:t>
            </a:r>
          </a:p>
        </p:txBody>
      </p:sp>
      <p:pic>
        <p:nvPicPr>
          <p:cNvPr id="8" name="Picture 7">
            <a:extLst>
              <a:ext uri="{FF2B5EF4-FFF2-40B4-BE49-F238E27FC236}">
                <a16:creationId xmlns:a16="http://schemas.microsoft.com/office/drawing/2014/main" id="{BC981E35-B6D5-2D48-8A37-E4815A7DA6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651" y="262883"/>
            <a:ext cx="3337907" cy="1965968"/>
          </a:xfrm>
          <a:prstGeom prst="rect">
            <a:avLst/>
          </a:prstGeom>
        </p:spPr>
      </p:pic>
      <p:sp>
        <p:nvSpPr>
          <p:cNvPr id="10" name="Content Placeholder 2">
            <a:extLst>
              <a:ext uri="{FF2B5EF4-FFF2-40B4-BE49-F238E27FC236}">
                <a16:creationId xmlns:a16="http://schemas.microsoft.com/office/drawing/2014/main" id="{1A9F2BAF-E710-FD40-8940-217A1F1A73DC}"/>
              </a:ext>
            </a:extLst>
          </p:cNvPr>
          <p:cNvSpPr txBox="1">
            <a:spLocks/>
          </p:cNvSpPr>
          <p:nvPr/>
        </p:nvSpPr>
        <p:spPr>
          <a:xfrm>
            <a:off x="247652" y="3972228"/>
            <a:ext cx="6050113" cy="1965968"/>
          </a:xfrm>
          <a:prstGeom prst="rect">
            <a:avLst/>
          </a:prstGeom>
          <a:solidFill>
            <a:schemeClr val="bg2">
              <a:lumMod val="90000"/>
            </a:schemeClr>
          </a:solidFill>
          <a:ln>
            <a:solidFill>
              <a:schemeClr val="accent3">
                <a:lumMod val="50000"/>
              </a:schemeClr>
            </a:solidFill>
          </a:ln>
        </p:spPr>
        <p:txBody>
          <a:bodyPr vert="horz" lIns="121920" tIns="60960" rIns="121920" bIns="60960" rtlCol="0">
            <a:noAutofit/>
          </a:bodyPr>
          <a:lstStyle>
            <a:lvl1pPr marL="0" indent="0" algn="l" defTabSz="342900" rtl="0" eaLnBrk="1" latinLnBrk="0" hangingPunct="1">
              <a:spcBef>
                <a:spcPts val="900"/>
              </a:spcBef>
              <a:spcAft>
                <a:spcPts val="450"/>
              </a:spcAft>
              <a:buFont typeface="Arial"/>
              <a:buNone/>
              <a:defRPr sz="2100" kern="1200">
                <a:solidFill>
                  <a:schemeClr val="tx1"/>
                </a:solidFill>
                <a:latin typeface="Helvetica"/>
                <a:ea typeface="+mn-ea"/>
                <a:cs typeface="+mn-cs"/>
              </a:defRPr>
            </a:lvl1pPr>
            <a:lvl2pPr marL="213122" indent="0" algn="l" defTabSz="342900" rtl="0" eaLnBrk="1" latinLnBrk="0" hangingPunct="1">
              <a:lnSpc>
                <a:spcPct val="105000"/>
              </a:lnSpc>
              <a:spcBef>
                <a:spcPts val="300"/>
              </a:spcBef>
              <a:spcAft>
                <a:spcPts val="300"/>
              </a:spcAft>
              <a:buFont typeface="Arial"/>
              <a:buNone/>
              <a:defRPr sz="1800" kern="1200" baseline="0">
                <a:solidFill>
                  <a:schemeClr val="tx1"/>
                </a:solidFill>
                <a:latin typeface="Helvetica"/>
                <a:ea typeface="+mn-ea"/>
                <a:cs typeface="+mn-cs"/>
              </a:defRPr>
            </a:lvl2pPr>
            <a:lvl3pPr marL="472679" indent="0" algn="l" defTabSz="342900" rtl="0" eaLnBrk="1" latinLnBrk="0" hangingPunct="1">
              <a:spcBef>
                <a:spcPts val="0"/>
              </a:spcBef>
              <a:spcAft>
                <a:spcPts val="225"/>
              </a:spcAft>
              <a:buFont typeface="Arial"/>
              <a:buNone/>
              <a:defRPr sz="1650" kern="1200">
                <a:solidFill>
                  <a:schemeClr val="tx1"/>
                </a:solidFill>
                <a:latin typeface="Helvetica"/>
                <a:ea typeface="+mn-ea"/>
                <a:cs typeface="+mn-cs"/>
              </a:defRPr>
            </a:lvl3pPr>
            <a:lvl4pPr marL="1028700" indent="0" algn="l" defTabSz="342900" rtl="0" eaLnBrk="1" latinLnBrk="0" hangingPunct="1">
              <a:spcBef>
                <a:spcPct val="20000"/>
              </a:spcBef>
              <a:buFont typeface="Arial"/>
              <a:buNone/>
              <a:defRPr sz="1500" kern="1200">
                <a:solidFill>
                  <a:schemeClr val="tx1"/>
                </a:solidFill>
                <a:latin typeface="Helvetica"/>
                <a:ea typeface="+mn-ea"/>
                <a:cs typeface="+mn-cs"/>
              </a:defRPr>
            </a:lvl4pPr>
            <a:lvl5pPr marL="1371600" indent="0" algn="l" defTabSz="342900" rtl="0" eaLnBrk="1" latinLnBrk="0" hangingPunct="1">
              <a:spcBef>
                <a:spcPct val="20000"/>
              </a:spcBef>
              <a:buFont typeface="Arial"/>
              <a:buNone/>
              <a:defRPr sz="1500" kern="1200">
                <a:solidFill>
                  <a:schemeClr val="tx1"/>
                </a:solidFill>
                <a:latin typeface="Helvetica"/>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algn="ctr"/>
            <a:r>
              <a:rPr lang="en-US" sz="3467" dirty="0">
                <a:solidFill>
                  <a:schemeClr val="accent2">
                    <a:lumMod val="75000"/>
                  </a:schemeClr>
                </a:solidFill>
                <a:latin typeface="Calibri" panose="020F0502020204030204" pitchFamily="34" charset="0"/>
              </a:rPr>
              <a:t>Data-driven </a:t>
            </a:r>
            <a:r>
              <a:rPr lang="en-US" sz="3467" dirty="0">
                <a:latin typeface="Calibri" panose="020F0502020204030204" pitchFamily="34" charset="0"/>
              </a:rPr>
              <a:t>analysis of </a:t>
            </a:r>
            <a:r>
              <a:rPr lang="en-US" sz="3467" dirty="0">
                <a:solidFill>
                  <a:schemeClr val="accent2">
                    <a:lumMod val="75000"/>
                  </a:schemeClr>
                </a:solidFill>
                <a:latin typeface="Calibri" panose="020F0502020204030204" pitchFamily="34" charset="0"/>
              </a:rPr>
              <a:t>complex </a:t>
            </a:r>
            <a:r>
              <a:rPr lang="en-US" sz="3467" dirty="0">
                <a:latin typeface="Calibri" panose="020F0502020204030204" pitchFamily="34" charset="0"/>
              </a:rPr>
              <a:t>and </a:t>
            </a:r>
            <a:r>
              <a:rPr lang="en-US" sz="3467" dirty="0">
                <a:solidFill>
                  <a:schemeClr val="accent2">
                    <a:lumMod val="75000"/>
                  </a:schemeClr>
                </a:solidFill>
                <a:latin typeface="Calibri" panose="020F0502020204030204" pitchFamily="34" charset="0"/>
              </a:rPr>
              <a:t>intertwined </a:t>
            </a:r>
            <a:br>
              <a:rPr lang="en-US" sz="3467" dirty="0">
                <a:solidFill>
                  <a:schemeClr val="accent3">
                    <a:lumMod val="50000"/>
                  </a:schemeClr>
                </a:solidFill>
                <a:latin typeface="Calibri" panose="020F0502020204030204" pitchFamily="34" charset="0"/>
              </a:rPr>
            </a:br>
            <a:r>
              <a:rPr lang="en-US" sz="3467" dirty="0">
                <a:latin typeface="Calibri" panose="020F0502020204030204" pitchFamily="34" charset="0"/>
              </a:rPr>
              <a:t>communities</a:t>
            </a:r>
          </a:p>
        </p:txBody>
      </p:sp>
      <p:sp>
        <p:nvSpPr>
          <p:cNvPr id="6" name="Content Placeholder 2">
            <a:extLst>
              <a:ext uri="{FF2B5EF4-FFF2-40B4-BE49-F238E27FC236}">
                <a16:creationId xmlns:a16="http://schemas.microsoft.com/office/drawing/2014/main" id="{0784CF20-D06F-8C4C-B94D-8FEFDF5BCE61}"/>
              </a:ext>
            </a:extLst>
          </p:cNvPr>
          <p:cNvSpPr txBox="1">
            <a:spLocks/>
          </p:cNvSpPr>
          <p:nvPr/>
        </p:nvSpPr>
        <p:spPr>
          <a:xfrm>
            <a:off x="6829599" y="3583755"/>
            <a:ext cx="5114751" cy="1858363"/>
          </a:xfrm>
          <a:prstGeom prst="rect">
            <a:avLst/>
          </a:prstGeom>
          <a:solidFill>
            <a:schemeClr val="bg2">
              <a:lumMod val="90000"/>
            </a:schemeClr>
          </a:solidFill>
          <a:ln>
            <a:solidFill>
              <a:schemeClr val="accent3">
                <a:lumMod val="50000"/>
              </a:schemeClr>
            </a:solidFill>
          </a:ln>
        </p:spPr>
        <p:txBody>
          <a:bodyPr vert="horz" lIns="121920" tIns="60960" rIns="121920" bIns="60960" rtlCol="0">
            <a:noAutofit/>
          </a:bodyPr>
          <a:lstStyle>
            <a:lvl1pPr marL="0" indent="0" algn="l" defTabSz="342900" rtl="0" eaLnBrk="1" latinLnBrk="0" hangingPunct="1">
              <a:spcBef>
                <a:spcPts val="900"/>
              </a:spcBef>
              <a:spcAft>
                <a:spcPts val="450"/>
              </a:spcAft>
              <a:buFont typeface="Arial"/>
              <a:buNone/>
              <a:defRPr sz="2100" kern="1200">
                <a:solidFill>
                  <a:schemeClr val="tx1"/>
                </a:solidFill>
                <a:latin typeface="Helvetica"/>
                <a:ea typeface="+mn-ea"/>
                <a:cs typeface="+mn-cs"/>
              </a:defRPr>
            </a:lvl1pPr>
            <a:lvl2pPr marL="213122" indent="0" algn="l" defTabSz="342900" rtl="0" eaLnBrk="1" latinLnBrk="0" hangingPunct="1">
              <a:lnSpc>
                <a:spcPct val="105000"/>
              </a:lnSpc>
              <a:spcBef>
                <a:spcPts val="300"/>
              </a:spcBef>
              <a:spcAft>
                <a:spcPts val="300"/>
              </a:spcAft>
              <a:buFont typeface="Arial"/>
              <a:buNone/>
              <a:defRPr sz="1800" kern="1200" baseline="0">
                <a:solidFill>
                  <a:schemeClr val="tx1"/>
                </a:solidFill>
                <a:latin typeface="Helvetica"/>
                <a:ea typeface="+mn-ea"/>
                <a:cs typeface="+mn-cs"/>
              </a:defRPr>
            </a:lvl2pPr>
            <a:lvl3pPr marL="472679" indent="0" algn="l" defTabSz="342900" rtl="0" eaLnBrk="1" latinLnBrk="0" hangingPunct="1">
              <a:spcBef>
                <a:spcPts val="0"/>
              </a:spcBef>
              <a:spcAft>
                <a:spcPts val="225"/>
              </a:spcAft>
              <a:buFont typeface="Arial"/>
              <a:buNone/>
              <a:defRPr sz="1650" kern="1200">
                <a:solidFill>
                  <a:schemeClr val="tx1"/>
                </a:solidFill>
                <a:latin typeface="Helvetica"/>
                <a:ea typeface="+mn-ea"/>
                <a:cs typeface="+mn-cs"/>
              </a:defRPr>
            </a:lvl3pPr>
            <a:lvl4pPr marL="1028700" indent="0" algn="l" defTabSz="342900" rtl="0" eaLnBrk="1" latinLnBrk="0" hangingPunct="1">
              <a:spcBef>
                <a:spcPct val="20000"/>
              </a:spcBef>
              <a:buFont typeface="Arial"/>
              <a:buNone/>
              <a:defRPr sz="1500" kern="1200">
                <a:solidFill>
                  <a:schemeClr val="tx1"/>
                </a:solidFill>
                <a:latin typeface="Helvetica"/>
                <a:ea typeface="+mn-ea"/>
                <a:cs typeface="+mn-cs"/>
              </a:defRPr>
            </a:lvl4pPr>
            <a:lvl5pPr marL="1371600" indent="0" algn="l" defTabSz="342900" rtl="0" eaLnBrk="1" latinLnBrk="0" hangingPunct="1">
              <a:spcBef>
                <a:spcPct val="20000"/>
              </a:spcBef>
              <a:buFont typeface="Arial"/>
              <a:buNone/>
              <a:defRPr sz="1500" kern="1200">
                <a:solidFill>
                  <a:schemeClr val="tx1"/>
                </a:solidFill>
                <a:latin typeface="Helvetica"/>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algn="ctr"/>
            <a:r>
              <a:rPr lang="en-US" sz="3467" dirty="0">
                <a:latin typeface="Calibri" panose="020F0502020204030204" pitchFamily="34" charset="0"/>
              </a:rPr>
              <a:t>Building </a:t>
            </a:r>
            <a:r>
              <a:rPr lang="en-US" sz="3467" dirty="0">
                <a:solidFill>
                  <a:schemeClr val="accent2">
                    <a:lumMod val="75000"/>
                  </a:schemeClr>
                </a:solidFill>
                <a:latin typeface="Calibri" panose="020F0502020204030204" pitchFamily="34" charset="0"/>
              </a:rPr>
              <a:t>proactive </a:t>
            </a:r>
            <a:r>
              <a:rPr lang="en-US" sz="3467" dirty="0">
                <a:latin typeface="Calibri" panose="020F0502020204030204" pitchFamily="34" charset="0"/>
              </a:rPr>
              <a:t>and </a:t>
            </a:r>
            <a:r>
              <a:rPr lang="en-US" sz="3467" dirty="0">
                <a:solidFill>
                  <a:schemeClr val="accent2">
                    <a:lumMod val="75000"/>
                  </a:schemeClr>
                </a:solidFill>
                <a:latin typeface="Calibri" panose="020F0502020204030204" pitchFamily="34" charset="0"/>
              </a:rPr>
              <a:t>preventive</a:t>
            </a:r>
            <a:r>
              <a:rPr lang="en-US" sz="3467" dirty="0">
                <a:solidFill>
                  <a:schemeClr val="accent3">
                    <a:lumMod val="50000"/>
                  </a:schemeClr>
                </a:solidFill>
                <a:latin typeface="Calibri" panose="020F0502020204030204" pitchFamily="34" charset="0"/>
              </a:rPr>
              <a:t> </a:t>
            </a:r>
            <a:r>
              <a:rPr lang="en-US" sz="3467" dirty="0">
                <a:latin typeface="Calibri" panose="020F0502020204030204" pitchFamily="34" charset="0"/>
              </a:rPr>
              <a:t>systems to counter it</a:t>
            </a:r>
          </a:p>
        </p:txBody>
      </p:sp>
      <p:cxnSp>
        <p:nvCxnSpPr>
          <p:cNvPr id="7" name="Straight Arrow Connector 6">
            <a:extLst>
              <a:ext uri="{FF2B5EF4-FFF2-40B4-BE49-F238E27FC236}">
                <a16:creationId xmlns:a16="http://schemas.microsoft.com/office/drawing/2014/main" id="{C4DC54F9-EE7F-3641-B844-8434DCA4BA8D}"/>
              </a:ext>
            </a:extLst>
          </p:cNvPr>
          <p:cNvCxnSpPr>
            <a:cxnSpLocks/>
          </p:cNvCxnSpPr>
          <p:nvPr/>
        </p:nvCxnSpPr>
        <p:spPr>
          <a:xfrm flipH="1">
            <a:off x="3272707" y="2967371"/>
            <a:ext cx="3224127" cy="1191271"/>
          </a:xfrm>
          <a:prstGeom prst="straightConnector1">
            <a:avLst/>
          </a:prstGeom>
          <a:ln w="41275">
            <a:solidFill>
              <a:schemeClr val="tx1">
                <a:alpha val="92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4C27BCAF-B172-624B-8094-02E2747159CD}"/>
              </a:ext>
            </a:extLst>
          </p:cNvPr>
          <p:cNvCxnSpPr>
            <a:cxnSpLocks/>
          </p:cNvCxnSpPr>
          <p:nvPr/>
        </p:nvCxnSpPr>
        <p:spPr>
          <a:xfrm>
            <a:off x="8333984" y="2967371"/>
            <a:ext cx="1301688" cy="738520"/>
          </a:xfrm>
          <a:prstGeom prst="straightConnector1">
            <a:avLst/>
          </a:prstGeom>
          <a:ln w="41275">
            <a:solidFill>
              <a:schemeClr val="tx1">
                <a:alpha val="92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 name="Date Placeholder 4">
            <a:extLst>
              <a:ext uri="{FF2B5EF4-FFF2-40B4-BE49-F238E27FC236}">
                <a16:creationId xmlns:a16="http://schemas.microsoft.com/office/drawing/2014/main" id="{270BE45D-C0B2-45C8-A4A6-B5B4DFA7E856}"/>
              </a:ext>
            </a:extLst>
          </p:cNvPr>
          <p:cNvSpPr>
            <a:spLocks noGrp="1"/>
          </p:cNvSpPr>
          <p:nvPr>
            <p:ph type="dt" sz="half" idx="10"/>
          </p:nvPr>
        </p:nvSpPr>
        <p:spPr/>
        <p:txBody>
          <a:bodyPr/>
          <a:lstStyle/>
          <a:p>
            <a:r>
              <a:rPr lang="en-US"/>
              <a:t>3/21/2022</a:t>
            </a:r>
          </a:p>
        </p:txBody>
      </p:sp>
      <p:sp>
        <p:nvSpPr>
          <p:cNvPr id="9" name="Slide Number Placeholder 8">
            <a:extLst>
              <a:ext uri="{FF2B5EF4-FFF2-40B4-BE49-F238E27FC236}">
                <a16:creationId xmlns:a16="http://schemas.microsoft.com/office/drawing/2014/main" id="{259AE69D-698D-45E5-8723-8815E829B9B1}"/>
              </a:ext>
            </a:extLst>
          </p:cNvPr>
          <p:cNvSpPr>
            <a:spLocks noGrp="1"/>
          </p:cNvSpPr>
          <p:nvPr>
            <p:ph type="sldNum" sz="quarter" idx="12"/>
          </p:nvPr>
        </p:nvSpPr>
        <p:spPr/>
        <p:txBody>
          <a:bodyPr/>
          <a:lstStyle/>
          <a:p>
            <a:fld id="{23E03851-EE6D-4063-8020-2321602AFB5A}" type="slidenum">
              <a:rPr lang="en-US" smtClean="0"/>
              <a:t>18</a:t>
            </a:fld>
            <a:endParaRPr lang="en-US"/>
          </a:p>
        </p:txBody>
      </p:sp>
    </p:spTree>
    <p:extLst>
      <p:ext uri="{BB962C8B-B14F-4D97-AF65-F5344CB8AC3E}">
        <p14:creationId xmlns:p14="http://schemas.microsoft.com/office/powerpoint/2010/main" val="3216934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animBg="1"/>
      <p:bldP spid="10"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61DFEC-B63A-AA48-917A-4363AD5D5DDA}"/>
              </a:ext>
            </a:extLst>
          </p:cNvPr>
          <p:cNvSpPr>
            <a:spLocks noGrp="1"/>
          </p:cNvSpPr>
          <p:nvPr>
            <p:ph sz="half" idx="1"/>
          </p:nvPr>
        </p:nvSpPr>
        <p:spPr>
          <a:xfrm>
            <a:off x="230697" y="551543"/>
            <a:ext cx="6531428" cy="1811872"/>
          </a:xfrm>
          <a:solidFill>
            <a:schemeClr val="accent4">
              <a:lumMod val="20000"/>
              <a:lumOff val="80000"/>
            </a:schemeClr>
          </a:solidFill>
          <a:ln>
            <a:solidFill>
              <a:schemeClr val="tx1"/>
            </a:solidFill>
          </a:ln>
        </p:spPr>
        <p:txBody>
          <a:bodyPr anchor="ctr">
            <a:normAutofit/>
          </a:bodyPr>
          <a:lstStyle/>
          <a:p>
            <a:pPr marL="0" indent="0">
              <a:buNone/>
            </a:pPr>
            <a:r>
              <a:rPr lang="en-US" b="1" dirty="0"/>
              <a:t>Data Collection</a:t>
            </a:r>
          </a:p>
          <a:p>
            <a:pPr marL="457200" lvl="1" indent="0">
              <a:buNone/>
            </a:pPr>
            <a:r>
              <a:rPr lang="en-US" dirty="0"/>
              <a:t>Crawling 4chan, Reddit, Gab, Twitter, YouTube</a:t>
            </a:r>
          </a:p>
          <a:p>
            <a:pPr marL="457200" lvl="1" indent="0">
              <a:buNone/>
            </a:pPr>
            <a:r>
              <a:rPr lang="en-US" dirty="0"/>
              <a:t>Processing, cleaning, storing, indexing, etc.</a:t>
            </a:r>
          </a:p>
          <a:p>
            <a:pPr lvl="1"/>
            <a:endParaRPr lang="en-US" dirty="0"/>
          </a:p>
        </p:txBody>
      </p:sp>
      <p:sp>
        <p:nvSpPr>
          <p:cNvPr id="6" name="Content Placeholder 2">
            <a:extLst>
              <a:ext uri="{FF2B5EF4-FFF2-40B4-BE49-F238E27FC236}">
                <a16:creationId xmlns:a16="http://schemas.microsoft.com/office/drawing/2014/main" id="{A74316A9-7D8C-E54A-99C0-DFB7187DFA4F}"/>
              </a:ext>
            </a:extLst>
          </p:cNvPr>
          <p:cNvSpPr txBox="1">
            <a:spLocks/>
          </p:cNvSpPr>
          <p:nvPr/>
        </p:nvSpPr>
        <p:spPr>
          <a:xfrm>
            <a:off x="3173261" y="3257287"/>
            <a:ext cx="6531428" cy="3292476"/>
          </a:xfrm>
          <a:prstGeom prst="rect">
            <a:avLst/>
          </a:prstGeom>
          <a:solidFill>
            <a:schemeClr val="accent3">
              <a:lumMod val="20000"/>
              <a:lumOff val="80000"/>
            </a:schemeClr>
          </a:solidFill>
          <a:ln>
            <a:solidFill>
              <a:schemeClr val="tx1"/>
            </a:solidFill>
          </a:ln>
        </p:spPr>
        <p:txBody>
          <a:bodyPr vert="horz" lIns="121920" tIns="60960" rIns="121920" bIns="60960" numCol="1" rtlCol="0">
            <a:normAutofit lnSpcReduction="10000"/>
          </a:bodyPr>
          <a:lstStyle>
            <a:lvl1pPr marL="0" indent="0" algn="l" defTabSz="342900" rtl="0" eaLnBrk="1" latinLnBrk="0" hangingPunct="1">
              <a:spcBef>
                <a:spcPts val="900"/>
              </a:spcBef>
              <a:spcAft>
                <a:spcPts val="450"/>
              </a:spcAft>
              <a:buFont typeface="Arial"/>
              <a:buNone/>
              <a:defRPr sz="2100" kern="1200">
                <a:solidFill>
                  <a:schemeClr val="tx1"/>
                </a:solidFill>
                <a:latin typeface="Helvetica"/>
                <a:ea typeface="+mn-ea"/>
                <a:cs typeface="+mn-cs"/>
              </a:defRPr>
            </a:lvl1pPr>
            <a:lvl2pPr marL="213122" indent="0" algn="l" defTabSz="342900" rtl="0" eaLnBrk="1" latinLnBrk="0" hangingPunct="1">
              <a:lnSpc>
                <a:spcPct val="105000"/>
              </a:lnSpc>
              <a:spcBef>
                <a:spcPts val="300"/>
              </a:spcBef>
              <a:spcAft>
                <a:spcPts val="300"/>
              </a:spcAft>
              <a:buFont typeface="Arial"/>
              <a:buNone/>
              <a:defRPr sz="1800" kern="1200" baseline="0">
                <a:solidFill>
                  <a:schemeClr val="tx1"/>
                </a:solidFill>
                <a:latin typeface="Helvetica"/>
                <a:ea typeface="+mn-ea"/>
                <a:cs typeface="+mn-cs"/>
              </a:defRPr>
            </a:lvl2pPr>
            <a:lvl3pPr marL="472679" indent="0" algn="l" defTabSz="342900" rtl="0" eaLnBrk="1" latinLnBrk="0" hangingPunct="1">
              <a:spcBef>
                <a:spcPts val="0"/>
              </a:spcBef>
              <a:spcAft>
                <a:spcPts val="225"/>
              </a:spcAft>
              <a:buFont typeface="Arial"/>
              <a:buNone/>
              <a:defRPr sz="1500" kern="1200">
                <a:solidFill>
                  <a:schemeClr val="tx1"/>
                </a:solidFill>
                <a:latin typeface="Helvetica"/>
                <a:ea typeface="+mn-ea"/>
                <a:cs typeface="+mn-cs"/>
              </a:defRPr>
            </a:lvl3pPr>
            <a:lvl4pPr marL="1028700" indent="0" algn="l" defTabSz="342900" rtl="0" eaLnBrk="1" latinLnBrk="0" hangingPunct="1">
              <a:spcBef>
                <a:spcPct val="20000"/>
              </a:spcBef>
              <a:buFont typeface="Arial"/>
              <a:buNone/>
              <a:defRPr sz="1350" kern="1200">
                <a:solidFill>
                  <a:schemeClr val="tx1"/>
                </a:solidFill>
                <a:latin typeface="Helvetica"/>
                <a:ea typeface="+mn-ea"/>
                <a:cs typeface="+mn-cs"/>
              </a:defRPr>
            </a:lvl4pPr>
            <a:lvl5pPr marL="1371600" indent="0" algn="l" defTabSz="342900" rtl="0" eaLnBrk="1" latinLnBrk="0" hangingPunct="1">
              <a:spcBef>
                <a:spcPct val="20000"/>
              </a:spcBef>
              <a:buFont typeface="Arial"/>
              <a:buNone/>
              <a:defRPr sz="1350" kern="1200">
                <a:solidFill>
                  <a:schemeClr val="tx1"/>
                </a:solidFill>
                <a:latin typeface="Helvetica"/>
                <a:ea typeface="+mn-ea"/>
                <a:cs typeface="+mn-cs"/>
              </a:defRPr>
            </a:lvl5pPr>
            <a:lvl6pPr marL="1885950" indent="-171450" algn="l" defTabSz="342900" rtl="0" eaLnBrk="1" latinLnBrk="0" hangingPunct="1">
              <a:spcBef>
                <a:spcPct val="20000"/>
              </a:spcBef>
              <a:buFont typeface="Arial"/>
              <a:buChar char="•"/>
              <a:defRPr sz="135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35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35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350" kern="1200">
                <a:solidFill>
                  <a:schemeClr val="tx1"/>
                </a:solidFill>
                <a:latin typeface="+mn-lt"/>
                <a:ea typeface="+mn-ea"/>
                <a:cs typeface="+mn-cs"/>
              </a:defRPr>
            </a:lvl9pPr>
          </a:lstStyle>
          <a:p>
            <a:r>
              <a:rPr lang="en-US" sz="3067" b="1" dirty="0">
                <a:latin typeface="Calibri" panose="020F0502020204030204" pitchFamily="34" charset="0"/>
              </a:rPr>
              <a:t>Data Analysis</a:t>
            </a:r>
          </a:p>
          <a:p>
            <a:pPr lvl="1"/>
            <a:r>
              <a:rPr lang="en-US" sz="2533" dirty="0">
                <a:latin typeface="Calibri" panose="020F0502020204030204" pitchFamily="34" charset="0"/>
              </a:rPr>
              <a:t>Statistics tools				Clustering</a:t>
            </a:r>
          </a:p>
          <a:p>
            <a:pPr lvl="1"/>
            <a:r>
              <a:rPr lang="en-US" sz="2533" dirty="0">
                <a:latin typeface="Calibri" panose="020F0502020204030204" pitchFamily="34" charset="0"/>
              </a:rPr>
              <a:t>Probability theory			Contextual analysis</a:t>
            </a:r>
          </a:p>
          <a:p>
            <a:pPr lvl="1"/>
            <a:r>
              <a:rPr lang="en-US" sz="2533" dirty="0">
                <a:latin typeface="Calibri" panose="020F0502020204030204" pitchFamily="34" charset="0"/>
              </a:rPr>
              <a:t>Longitudinal analysis		Image analysis</a:t>
            </a:r>
          </a:p>
          <a:p>
            <a:pPr lvl="1"/>
            <a:r>
              <a:rPr lang="en-US" sz="2533" dirty="0">
                <a:latin typeface="Calibri" panose="020F0502020204030204" pitchFamily="34" charset="0"/>
              </a:rPr>
              <a:t>Change point analysis		Language modeling</a:t>
            </a:r>
          </a:p>
          <a:p>
            <a:pPr lvl="1"/>
            <a:r>
              <a:rPr lang="en-US" sz="2533" dirty="0">
                <a:latin typeface="Calibri" panose="020F0502020204030204" pitchFamily="34" charset="0"/>
              </a:rPr>
              <a:t>Influence estimation		Topic extraction</a:t>
            </a:r>
            <a:endParaRPr lang="en-US" sz="2533" dirty="0">
              <a:solidFill>
                <a:schemeClr val="bg1"/>
              </a:solidFill>
              <a:latin typeface="Calibri" panose="020F0502020204030204" pitchFamily="34" charset="0"/>
            </a:endParaRPr>
          </a:p>
          <a:p>
            <a:pPr lvl="1" algn="ctr"/>
            <a:r>
              <a:rPr lang="en-US" sz="2533" dirty="0">
                <a:solidFill>
                  <a:schemeClr val="accent2">
                    <a:lumMod val="75000"/>
                  </a:schemeClr>
                </a:solidFill>
                <a:latin typeface="Calibri" panose="020F0502020204030204" pitchFamily="34" charset="0"/>
              </a:rPr>
              <a:t>[</a:t>
            </a:r>
            <a:r>
              <a:rPr lang="en-US" sz="2667" dirty="0">
                <a:solidFill>
                  <a:schemeClr val="accent2">
                    <a:lumMod val="75000"/>
                  </a:schemeClr>
                </a:solidFill>
                <a:latin typeface="Calibri" panose="020F0502020204030204" pitchFamily="34" charset="0"/>
              </a:rPr>
              <a:t>Exploratory + hypotheses-driven]</a:t>
            </a:r>
          </a:p>
        </p:txBody>
      </p:sp>
      <p:sp>
        <p:nvSpPr>
          <p:cNvPr id="7" name="Content Placeholder 2">
            <a:extLst>
              <a:ext uri="{FF2B5EF4-FFF2-40B4-BE49-F238E27FC236}">
                <a16:creationId xmlns:a16="http://schemas.microsoft.com/office/drawing/2014/main" id="{718EBB7D-F16A-4A43-86AB-18279D83935F}"/>
              </a:ext>
            </a:extLst>
          </p:cNvPr>
          <p:cNvSpPr txBox="1">
            <a:spLocks/>
          </p:cNvSpPr>
          <p:nvPr/>
        </p:nvSpPr>
        <p:spPr>
          <a:xfrm>
            <a:off x="6971394" y="551543"/>
            <a:ext cx="5028012" cy="1811872"/>
          </a:xfrm>
          <a:prstGeom prst="rect">
            <a:avLst/>
          </a:prstGeom>
          <a:solidFill>
            <a:schemeClr val="accent1">
              <a:lumMod val="20000"/>
              <a:lumOff val="80000"/>
            </a:schemeClr>
          </a:solidFill>
          <a:ln>
            <a:solidFill>
              <a:schemeClr val="tx1"/>
            </a:solidFill>
          </a:ln>
        </p:spPr>
        <p:txBody>
          <a:bodyPr vert="horz" lIns="121920" tIns="60960" rIns="121920" bIns="60960" rtlCol="0">
            <a:normAutofit lnSpcReduction="10000"/>
          </a:bodyPr>
          <a:lstStyle>
            <a:lvl1pPr marL="0" indent="0" algn="l" defTabSz="342900" rtl="0" eaLnBrk="1" latinLnBrk="0" hangingPunct="1">
              <a:spcBef>
                <a:spcPts val="900"/>
              </a:spcBef>
              <a:spcAft>
                <a:spcPts val="450"/>
              </a:spcAft>
              <a:buFont typeface="Arial"/>
              <a:buNone/>
              <a:defRPr sz="2100" kern="1200">
                <a:solidFill>
                  <a:schemeClr val="tx1"/>
                </a:solidFill>
                <a:latin typeface="Helvetica"/>
                <a:ea typeface="+mn-ea"/>
                <a:cs typeface="+mn-cs"/>
              </a:defRPr>
            </a:lvl1pPr>
            <a:lvl2pPr marL="213122" indent="0" algn="l" defTabSz="342900" rtl="0" eaLnBrk="1" latinLnBrk="0" hangingPunct="1">
              <a:lnSpc>
                <a:spcPct val="105000"/>
              </a:lnSpc>
              <a:spcBef>
                <a:spcPts val="300"/>
              </a:spcBef>
              <a:spcAft>
                <a:spcPts val="300"/>
              </a:spcAft>
              <a:buFont typeface="Arial"/>
              <a:buNone/>
              <a:defRPr sz="1800" kern="1200" baseline="0">
                <a:solidFill>
                  <a:schemeClr val="tx1"/>
                </a:solidFill>
                <a:latin typeface="Helvetica"/>
                <a:ea typeface="+mn-ea"/>
                <a:cs typeface="+mn-cs"/>
              </a:defRPr>
            </a:lvl2pPr>
            <a:lvl3pPr marL="472679" indent="0" algn="l" defTabSz="342900" rtl="0" eaLnBrk="1" latinLnBrk="0" hangingPunct="1">
              <a:spcBef>
                <a:spcPts val="0"/>
              </a:spcBef>
              <a:spcAft>
                <a:spcPts val="225"/>
              </a:spcAft>
              <a:buFont typeface="Arial"/>
              <a:buNone/>
              <a:defRPr sz="1500" kern="1200">
                <a:solidFill>
                  <a:schemeClr val="tx1"/>
                </a:solidFill>
                <a:latin typeface="Helvetica"/>
                <a:ea typeface="+mn-ea"/>
                <a:cs typeface="+mn-cs"/>
              </a:defRPr>
            </a:lvl3pPr>
            <a:lvl4pPr marL="1028700" indent="0" algn="l" defTabSz="342900" rtl="0" eaLnBrk="1" latinLnBrk="0" hangingPunct="1">
              <a:spcBef>
                <a:spcPct val="20000"/>
              </a:spcBef>
              <a:buFont typeface="Arial"/>
              <a:buNone/>
              <a:defRPr sz="1350" kern="1200">
                <a:solidFill>
                  <a:schemeClr val="tx1"/>
                </a:solidFill>
                <a:latin typeface="Helvetica"/>
                <a:ea typeface="+mn-ea"/>
                <a:cs typeface="+mn-cs"/>
              </a:defRPr>
            </a:lvl4pPr>
            <a:lvl5pPr marL="1371600" indent="0" algn="l" defTabSz="342900" rtl="0" eaLnBrk="1" latinLnBrk="0" hangingPunct="1">
              <a:spcBef>
                <a:spcPct val="20000"/>
              </a:spcBef>
              <a:buFont typeface="Arial"/>
              <a:buNone/>
              <a:defRPr sz="1350" kern="1200">
                <a:solidFill>
                  <a:schemeClr val="tx1"/>
                </a:solidFill>
                <a:latin typeface="Helvetica"/>
                <a:ea typeface="+mn-ea"/>
                <a:cs typeface="+mn-cs"/>
              </a:defRPr>
            </a:lvl5pPr>
            <a:lvl6pPr marL="1885950" indent="-171450" algn="l" defTabSz="342900" rtl="0" eaLnBrk="1" latinLnBrk="0" hangingPunct="1">
              <a:spcBef>
                <a:spcPct val="20000"/>
              </a:spcBef>
              <a:buFont typeface="Arial"/>
              <a:buChar char="•"/>
              <a:defRPr sz="135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35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35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350" kern="1200">
                <a:solidFill>
                  <a:schemeClr val="tx1"/>
                </a:solidFill>
                <a:latin typeface="+mn-lt"/>
                <a:ea typeface="+mn-ea"/>
                <a:cs typeface="+mn-cs"/>
              </a:defRPr>
            </a:lvl9pPr>
          </a:lstStyle>
          <a:p>
            <a:r>
              <a:rPr lang="en-US" sz="3067" b="1" dirty="0">
                <a:latin typeface="Calibri" panose="020F0502020204030204" pitchFamily="34" charset="0"/>
              </a:rPr>
              <a:t>Data Sharing</a:t>
            </a:r>
          </a:p>
          <a:p>
            <a:pPr lvl="1"/>
            <a:r>
              <a:rPr lang="en-US" sz="2400" dirty="0">
                <a:latin typeface="Calibri" panose="020F0502020204030204" pitchFamily="34" charset="0"/>
              </a:rPr>
              <a:t>Everything open source</a:t>
            </a:r>
          </a:p>
          <a:p>
            <a:pPr lvl="1"/>
            <a:r>
              <a:rPr lang="en-US" sz="2400" dirty="0">
                <a:latin typeface="Calibri" panose="020F0502020204030204" pitchFamily="34" charset="0"/>
              </a:rPr>
              <a:t>Easy to use, facilitate qualitative/ social science research</a:t>
            </a:r>
          </a:p>
        </p:txBody>
      </p:sp>
      <p:sp>
        <p:nvSpPr>
          <p:cNvPr id="10" name="Down Arrow 9">
            <a:extLst>
              <a:ext uri="{FF2B5EF4-FFF2-40B4-BE49-F238E27FC236}">
                <a16:creationId xmlns:a16="http://schemas.microsoft.com/office/drawing/2014/main" id="{B5B4C5B4-5220-C44B-8BDC-7B0FBEB7DD13}"/>
              </a:ext>
            </a:extLst>
          </p:cNvPr>
          <p:cNvSpPr/>
          <p:nvPr/>
        </p:nvSpPr>
        <p:spPr>
          <a:xfrm flipH="1">
            <a:off x="4318167" y="2067772"/>
            <a:ext cx="747932" cy="1352549"/>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Down Arrow 10">
            <a:extLst>
              <a:ext uri="{FF2B5EF4-FFF2-40B4-BE49-F238E27FC236}">
                <a16:creationId xmlns:a16="http://schemas.microsoft.com/office/drawing/2014/main" id="{312C9D7E-FA62-C74F-A0F6-89C13F90DA00}"/>
              </a:ext>
            </a:extLst>
          </p:cNvPr>
          <p:cNvSpPr/>
          <p:nvPr/>
        </p:nvSpPr>
        <p:spPr>
          <a:xfrm rot="10800000" flipH="1">
            <a:off x="8477461" y="2146989"/>
            <a:ext cx="747932" cy="130371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5" name="Date Placeholder 4">
            <a:extLst>
              <a:ext uri="{FF2B5EF4-FFF2-40B4-BE49-F238E27FC236}">
                <a16:creationId xmlns:a16="http://schemas.microsoft.com/office/drawing/2014/main" id="{8862CB41-2876-4B64-9A91-E558AAC46FF2}"/>
              </a:ext>
            </a:extLst>
          </p:cNvPr>
          <p:cNvSpPr>
            <a:spLocks noGrp="1"/>
          </p:cNvSpPr>
          <p:nvPr>
            <p:ph type="dt" sz="half" idx="10"/>
          </p:nvPr>
        </p:nvSpPr>
        <p:spPr/>
        <p:txBody>
          <a:bodyPr/>
          <a:lstStyle/>
          <a:p>
            <a:r>
              <a:rPr lang="en-US"/>
              <a:t>3/21/2022</a:t>
            </a:r>
          </a:p>
        </p:txBody>
      </p:sp>
      <p:sp>
        <p:nvSpPr>
          <p:cNvPr id="8" name="Slide Number Placeholder 7">
            <a:extLst>
              <a:ext uri="{FF2B5EF4-FFF2-40B4-BE49-F238E27FC236}">
                <a16:creationId xmlns:a16="http://schemas.microsoft.com/office/drawing/2014/main" id="{6E98D3B9-6C0E-4AED-ACE5-BDF17456907C}"/>
              </a:ext>
            </a:extLst>
          </p:cNvPr>
          <p:cNvSpPr>
            <a:spLocks noGrp="1"/>
          </p:cNvSpPr>
          <p:nvPr>
            <p:ph type="sldNum" sz="quarter" idx="12"/>
          </p:nvPr>
        </p:nvSpPr>
        <p:spPr/>
        <p:txBody>
          <a:bodyPr/>
          <a:lstStyle/>
          <a:p>
            <a:fld id="{23E03851-EE6D-4063-8020-2321602AFB5A}" type="slidenum">
              <a:rPr lang="en-US" smtClean="0"/>
              <a:t>19</a:t>
            </a:fld>
            <a:endParaRPr lang="en-US"/>
          </a:p>
        </p:txBody>
      </p:sp>
    </p:spTree>
    <p:extLst>
      <p:ext uri="{BB962C8B-B14F-4D97-AF65-F5344CB8AC3E}">
        <p14:creationId xmlns:p14="http://schemas.microsoft.com/office/powerpoint/2010/main" val="39734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4C3D7B-3930-3144-B662-3C014523F850}"/>
              </a:ext>
            </a:extLst>
          </p:cNvPr>
          <p:cNvSpPr>
            <a:spLocks noGrp="1"/>
          </p:cNvSpPr>
          <p:nvPr>
            <p:ph idx="1"/>
          </p:nvPr>
        </p:nvSpPr>
        <p:spPr/>
        <p:txBody>
          <a:bodyPr/>
          <a:lstStyle/>
          <a:p>
            <a:endParaRPr lang="en-US" dirty="0"/>
          </a:p>
        </p:txBody>
      </p:sp>
      <p:sp>
        <p:nvSpPr>
          <p:cNvPr id="5" name="Rounded Rectangle 4">
            <a:extLst>
              <a:ext uri="{FF2B5EF4-FFF2-40B4-BE49-F238E27FC236}">
                <a16:creationId xmlns:a16="http://schemas.microsoft.com/office/drawing/2014/main" id="{57EFC68A-DA9A-DA4F-AA84-E5F46B3DC6C0}"/>
              </a:ext>
            </a:extLst>
          </p:cNvPr>
          <p:cNvSpPr/>
          <p:nvPr/>
        </p:nvSpPr>
        <p:spPr>
          <a:xfrm>
            <a:off x="1994689" y="1202939"/>
            <a:ext cx="8462361" cy="4346085"/>
          </a:xfrm>
          <a:prstGeom prst="roundRect">
            <a:avLst>
              <a:gd name="adj" fmla="val 2317"/>
            </a:avLst>
          </a:prstGeom>
          <a:solidFill>
            <a:srgbClr val="FFC000"/>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 name="Rectangle 5">
            <a:extLst>
              <a:ext uri="{FF2B5EF4-FFF2-40B4-BE49-F238E27FC236}">
                <a16:creationId xmlns:a16="http://schemas.microsoft.com/office/drawing/2014/main" id="{2982941A-AC1D-5443-8BAE-EBCE6C69CE96}"/>
              </a:ext>
            </a:extLst>
          </p:cNvPr>
          <p:cNvSpPr/>
          <p:nvPr/>
        </p:nvSpPr>
        <p:spPr>
          <a:xfrm>
            <a:off x="2217989" y="1552693"/>
            <a:ext cx="7948021" cy="1258551"/>
          </a:xfrm>
          <a:prstGeom prst="rect">
            <a:avLst/>
          </a:prstGeom>
          <a:solidFill>
            <a:srgbClr val="FFC000"/>
          </a:solidFill>
          <a:ln w="127000" cmpd="thickThi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1250" b="1" dirty="0"/>
              <a:t>WARNING</a:t>
            </a:r>
          </a:p>
        </p:txBody>
      </p:sp>
      <p:sp>
        <p:nvSpPr>
          <p:cNvPr id="7" name="Rectangle 6">
            <a:extLst>
              <a:ext uri="{FF2B5EF4-FFF2-40B4-BE49-F238E27FC236}">
                <a16:creationId xmlns:a16="http://schemas.microsoft.com/office/drawing/2014/main" id="{8C102A4A-208E-3B42-A98D-AE895255B93F}"/>
              </a:ext>
            </a:extLst>
          </p:cNvPr>
          <p:cNvSpPr/>
          <p:nvPr/>
        </p:nvSpPr>
        <p:spPr>
          <a:xfrm>
            <a:off x="2217988" y="2878478"/>
            <a:ext cx="7948021" cy="2458447"/>
          </a:xfrm>
          <a:prstGeom prst="rect">
            <a:avLst/>
          </a:prstGeom>
          <a:solidFill>
            <a:srgbClr val="FFC000"/>
          </a:solidFill>
          <a:ln w="1270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5400" dirty="0"/>
              <a:t>The contents of this talk covers some potentially disturbing subject matter</a:t>
            </a:r>
          </a:p>
        </p:txBody>
      </p:sp>
      <p:sp>
        <p:nvSpPr>
          <p:cNvPr id="13" name="Title 12">
            <a:extLst>
              <a:ext uri="{FF2B5EF4-FFF2-40B4-BE49-F238E27FC236}">
                <a16:creationId xmlns:a16="http://schemas.microsoft.com/office/drawing/2014/main" id="{4D8FF882-A791-3E4F-9441-807B2F7AB900}"/>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C6ED2EE9-AB3D-4F2C-9E47-1208B2E57979}"/>
              </a:ext>
            </a:extLst>
          </p:cNvPr>
          <p:cNvSpPr>
            <a:spLocks noGrp="1"/>
          </p:cNvSpPr>
          <p:nvPr>
            <p:ph type="dt" sz="half" idx="10"/>
          </p:nvPr>
        </p:nvSpPr>
        <p:spPr/>
        <p:txBody>
          <a:bodyPr/>
          <a:lstStyle/>
          <a:p>
            <a:r>
              <a:rPr lang="en-US"/>
              <a:t>3/21/2022</a:t>
            </a:r>
          </a:p>
        </p:txBody>
      </p:sp>
      <p:sp>
        <p:nvSpPr>
          <p:cNvPr id="8" name="Slide Number Placeholder 7">
            <a:extLst>
              <a:ext uri="{FF2B5EF4-FFF2-40B4-BE49-F238E27FC236}">
                <a16:creationId xmlns:a16="http://schemas.microsoft.com/office/drawing/2014/main" id="{59EB3E7F-DFD2-408A-967A-F1FADFFBC7C8}"/>
              </a:ext>
            </a:extLst>
          </p:cNvPr>
          <p:cNvSpPr>
            <a:spLocks noGrp="1"/>
          </p:cNvSpPr>
          <p:nvPr>
            <p:ph type="sldNum" sz="quarter" idx="12"/>
          </p:nvPr>
        </p:nvSpPr>
        <p:spPr/>
        <p:txBody>
          <a:bodyPr/>
          <a:lstStyle/>
          <a:p>
            <a:fld id="{23E03851-EE6D-4063-8020-2321602AFB5A}" type="slidenum">
              <a:rPr lang="en-US" smtClean="0"/>
              <a:t>2</a:t>
            </a:fld>
            <a:endParaRPr lang="en-US"/>
          </a:p>
        </p:txBody>
      </p:sp>
    </p:spTree>
    <p:extLst>
      <p:ext uri="{BB962C8B-B14F-4D97-AF65-F5344CB8AC3E}">
        <p14:creationId xmlns:p14="http://schemas.microsoft.com/office/powerpoint/2010/main" val="20005618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10854-0741-4E71-AD06-795EF6312FAC}"/>
              </a:ext>
            </a:extLst>
          </p:cNvPr>
          <p:cNvSpPr>
            <a:spLocks noGrp="1"/>
          </p:cNvSpPr>
          <p:nvPr>
            <p:ph type="title"/>
          </p:nvPr>
        </p:nvSpPr>
        <p:spPr/>
        <p:txBody>
          <a:bodyPr/>
          <a:lstStyle/>
          <a:p>
            <a:r>
              <a:rPr lang="en-US" dirty="0"/>
              <a:t>The rest of this talk</a:t>
            </a:r>
          </a:p>
        </p:txBody>
      </p:sp>
      <p:sp>
        <p:nvSpPr>
          <p:cNvPr id="3" name="Content Placeholder 2">
            <a:extLst>
              <a:ext uri="{FF2B5EF4-FFF2-40B4-BE49-F238E27FC236}">
                <a16:creationId xmlns:a16="http://schemas.microsoft.com/office/drawing/2014/main" id="{9614768F-E7A7-44FD-8EAE-A6D91A1FDFE1}"/>
              </a:ext>
            </a:extLst>
          </p:cNvPr>
          <p:cNvSpPr>
            <a:spLocks noGrp="1"/>
          </p:cNvSpPr>
          <p:nvPr>
            <p:ph idx="1"/>
          </p:nvPr>
        </p:nvSpPr>
        <p:spPr/>
        <p:txBody>
          <a:bodyPr>
            <a:normAutofit/>
          </a:bodyPr>
          <a:lstStyle/>
          <a:p>
            <a:r>
              <a:rPr lang="en-US" sz="4200" dirty="0">
                <a:solidFill>
                  <a:srgbClr val="0070C0"/>
                </a:solidFill>
              </a:rPr>
              <a:t>Part 1: Jerks online</a:t>
            </a:r>
          </a:p>
          <a:p>
            <a:endParaRPr lang="en-US" sz="4200" dirty="0"/>
          </a:p>
          <a:p>
            <a:r>
              <a:rPr lang="en-US" sz="4200" dirty="0">
                <a:solidFill>
                  <a:schemeClr val="accent2">
                    <a:lumMod val="75000"/>
                  </a:schemeClr>
                </a:solidFill>
              </a:rPr>
              <a:t>Part 2: State-sponsored actors</a:t>
            </a:r>
          </a:p>
          <a:p>
            <a:endParaRPr lang="en-US" sz="4200" dirty="0"/>
          </a:p>
          <a:p>
            <a:r>
              <a:rPr lang="en-US" sz="4200" dirty="0">
                <a:solidFill>
                  <a:schemeClr val="accent6">
                    <a:lumMod val="75000"/>
                  </a:schemeClr>
                </a:solidFill>
              </a:rPr>
              <a:t>Part 3: Mitigation techniques</a:t>
            </a:r>
          </a:p>
        </p:txBody>
      </p:sp>
      <p:sp>
        <p:nvSpPr>
          <p:cNvPr id="4" name="Date Placeholder 3">
            <a:extLst>
              <a:ext uri="{FF2B5EF4-FFF2-40B4-BE49-F238E27FC236}">
                <a16:creationId xmlns:a16="http://schemas.microsoft.com/office/drawing/2014/main" id="{6DDEFD23-1DEE-4183-8B0A-E4DABB8001CC}"/>
              </a:ext>
            </a:extLst>
          </p:cNvPr>
          <p:cNvSpPr>
            <a:spLocks noGrp="1"/>
          </p:cNvSpPr>
          <p:nvPr>
            <p:ph type="dt" sz="half" idx="10"/>
          </p:nvPr>
        </p:nvSpPr>
        <p:spPr/>
        <p:txBody>
          <a:bodyPr/>
          <a:lstStyle/>
          <a:p>
            <a:r>
              <a:rPr lang="en-US"/>
              <a:t>3/21/2022</a:t>
            </a:r>
          </a:p>
        </p:txBody>
      </p:sp>
      <p:sp>
        <p:nvSpPr>
          <p:cNvPr id="5" name="Slide Number Placeholder 4">
            <a:extLst>
              <a:ext uri="{FF2B5EF4-FFF2-40B4-BE49-F238E27FC236}">
                <a16:creationId xmlns:a16="http://schemas.microsoft.com/office/drawing/2014/main" id="{58A37081-9F82-4849-8A73-27D25C633380}"/>
              </a:ext>
            </a:extLst>
          </p:cNvPr>
          <p:cNvSpPr>
            <a:spLocks noGrp="1"/>
          </p:cNvSpPr>
          <p:nvPr>
            <p:ph type="sldNum" sz="quarter" idx="12"/>
          </p:nvPr>
        </p:nvSpPr>
        <p:spPr/>
        <p:txBody>
          <a:bodyPr/>
          <a:lstStyle/>
          <a:p>
            <a:fld id="{23E03851-EE6D-4063-8020-2321602AFB5A}" type="slidenum">
              <a:rPr lang="en-US" smtClean="0"/>
              <a:t>20</a:t>
            </a:fld>
            <a:endParaRPr lang="en-US"/>
          </a:p>
        </p:txBody>
      </p:sp>
    </p:spTree>
    <p:extLst>
      <p:ext uri="{BB962C8B-B14F-4D97-AF65-F5344CB8AC3E}">
        <p14:creationId xmlns:p14="http://schemas.microsoft.com/office/powerpoint/2010/main" val="183135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5D6D8-0014-4174-9D37-C2BA3A8ADF05}"/>
              </a:ext>
            </a:extLst>
          </p:cNvPr>
          <p:cNvSpPr>
            <a:spLocks noGrp="1"/>
          </p:cNvSpPr>
          <p:nvPr>
            <p:ph type="title"/>
          </p:nvPr>
        </p:nvSpPr>
        <p:spPr/>
        <p:txBody>
          <a:bodyPr/>
          <a:lstStyle/>
          <a:p>
            <a:r>
              <a:rPr lang="en-US" dirty="0"/>
              <a:t>Online Jerks</a:t>
            </a:r>
          </a:p>
        </p:txBody>
      </p:sp>
      <p:sp>
        <p:nvSpPr>
          <p:cNvPr id="3" name="Content Placeholder 2">
            <a:extLst>
              <a:ext uri="{FF2B5EF4-FFF2-40B4-BE49-F238E27FC236}">
                <a16:creationId xmlns:a16="http://schemas.microsoft.com/office/drawing/2014/main" id="{6773F745-ECA2-44EA-8D75-168A8E1DA8F7}"/>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8DFF5F33-6565-4A23-8641-C8623358A5BF}"/>
              </a:ext>
            </a:extLst>
          </p:cNvPr>
          <p:cNvSpPr>
            <a:spLocks noGrp="1"/>
          </p:cNvSpPr>
          <p:nvPr>
            <p:ph type="dt" sz="half" idx="10"/>
          </p:nvPr>
        </p:nvSpPr>
        <p:spPr/>
        <p:txBody>
          <a:bodyPr/>
          <a:lstStyle/>
          <a:p>
            <a:r>
              <a:rPr lang="en-US"/>
              <a:t>3/21/2022</a:t>
            </a:r>
          </a:p>
        </p:txBody>
      </p:sp>
      <p:sp>
        <p:nvSpPr>
          <p:cNvPr id="5" name="Slide Number Placeholder 4">
            <a:extLst>
              <a:ext uri="{FF2B5EF4-FFF2-40B4-BE49-F238E27FC236}">
                <a16:creationId xmlns:a16="http://schemas.microsoft.com/office/drawing/2014/main" id="{7EF9ED91-3E3E-436D-8962-CF6CCD4AB3D9}"/>
              </a:ext>
            </a:extLst>
          </p:cNvPr>
          <p:cNvSpPr>
            <a:spLocks noGrp="1"/>
          </p:cNvSpPr>
          <p:nvPr>
            <p:ph type="sldNum" sz="quarter" idx="12"/>
          </p:nvPr>
        </p:nvSpPr>
        <p:spPr/>
        <p:txBody>
          <a:bodyPr/>
          <a:lstStyle/>
          <a:p>
            <a:fld id="{23E03851-EE6D-4063-8020-2321602AFB5A}" type="slidenum">
              <a:rPr lang="en-US" smtClean="0"/>
              <a:t>21</a:t>
            </a:fld>
            <a:endParaRPr lang="en-US"/>
          </a:p>
        </p:txBody>
      </p:sp>
      <p:pic>
        <p:nvPicPr>
          <p:cNvPr id="1026" name="Picture 2" descr="How To Deal With Jerks">
            <a:extLst>
              <a:ext uri="{FF2B5EF4-FFF2-40B4-BE49-F238E27FC236}">
                <a16:creationId xmlns:a16="http://schemas.microsoft.com/office/drawing/2014/main" id="{29E69753-CED0-4B75-C68C-3081ADB8BE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7433" y="1599826"/>
            <a:ext cx="8137133" cy="4577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4780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14EB7-86BB-1643-B8E7-0D3200D6CA3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BAB7A31-8741-5748-B158-A0B4EE0C160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D6F7C84-FDD6-B54D-8F2C-A331F1AD6ABE}"/>
              </a:ext>
            </a:extLst>
          </p:cNvPr>
          <p:cNvPicPr>
            <a:picLocks noChangeAspect="1"/>
          </p:cNvPicPr>
          <p:nvPr/>
        </p:nvPicPr>
        <p:blipFill>
          <a:blip r:embed="rId2"/>
          <a:stretch>
            <a:fillRect/>
          </a:stretch>
        </p:blipFill>
        <p:spPr>
          <a:xfrm>
            <a:off x="1267411" y="365125"/>
            <a:ext cx="9579440" cy="5968440"/>
          </a:xfrm>
          <a:prstGeom prst="rect">
            <a:avLst/>
          </a:prstGeom>
        </p:spPr>
      </p:pic>
      <p:sp>
        <p:nvSpPr>
          <p:cNvPr id="5" name="Date Placeholder 4">
            <a:extLst>
              <a:ext uri="{FF2B5EF4-FFF2-40B4-BE49-F238E27FC236}">
                <a16:creationId xmlns:a16="http://schemas.microsoft.com/office/drawing/2014/main" id="{C6766DAD-3E45-4AE5-85CE-4CFABC59D2C2}"/>
              </a:ext>
            </a:extLst>
          </p:cNvPr>
          <p:cNvSpPr>
            <a:spLocks noGrp="1"/>
          </p:cNvSpPr>
          <p:nvPr>
            <p:ph type="dt" sz="half" idx="10"/>
          </p:nvPr>
        </p:nvSpPr>
        <p:spPr/>
        <p:txBody>
          <a:bodyPr/>
          <a:lstStyle/>
          <a:p>
            <a:r>
              <a:rPr lang="en-US"/>
              <a:t>3/21/2022</a:t>
            </a:r>
          </a:p>
        </p:txBody>
      </p:sp>
      <p:sp>
        <p:nvSpPr>
          <p:cNvPr id="6" name="Slide Number Placeholder 5">
            <a:extLst>
              <a:ext uri="{FF2B5EF4-FFF2-40B4-BE49-F238E27FC236}">
                <a16:creationId xmlns:a16="http://schemas.microsoft.com/office/drawing/2014/main" id="{7010E968-F246-4878-904A-B2BC687460BC}"/>
              </a:ext>
            </a:extLst>
          </p:cNvPr>
          <p:cNvSpPr>
            <a:spLocks noGrp="1"/>
          </p:cNvSpPr>
          <p:nvPr>
            <p:ph type="sldNum" sz="quarter" idx="12"/>
          </p:nvPr>
        </p:nvSpPr>
        <p:spPr/>
        <p:txBody>
          <a:bodyPr/>
          <a:lstStyle/>
          <a:p>
            <a:fld id="{23E03851-EE6D-4063-8020-2321602AFB5A}" type="slidenum">
              <a:rPr lang="en-US" smtClean="0"/>
              <a:t>22</a:t>
            </a:fld>
            <a:endParaRPr lang="en-US"/>
          </a:p>
        </p:txBody>
      </p:sp>
    </p:spTree>
    <p:extLst>
      <p:ext uri="{BB962C8B-B14F-4D97-AF65-F5344CB8AC3E}">
        <p14:creationId xmlns:p14="http://schemas.microsoft.com/office/powerpoint/2010/main" val="992895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98B72-3688-184A-8320-6116FC2CDB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B3BC866-D290-C449-8A1F-8FB31D6B599B}"/>
              </a:ext>
            </a:extLst>
          </p:cNvPr>
          <p:cNvSpPr>
            <a:spLocks noGrp="1"/>
          </p:cNvSpPr>
          <p:nvPr>
            <p:ph idx="1"/>
          </p:nvPr>
        </p:nvSpPr>
        <p:spPr/>
        <p:txBody>
          <a:bodyPr/>
          <a:lstStyle/>
          <a:p>
            <a:endParaRPr lang="en-US"/>
          </a:p>
        </p:txBody>
      </p:sp>
      <p:pic>
        <p:nvPicPr>
          <p:cNvPr id="4" name="Content Placeholder 6">
            <a:extLst>
              <a:ext uri="{FF2B5EF4-FFF2-40B4-BE49-F238E27FC236}">
                <a16:creationId xmlns:a16="http://schemas.microsoft.com/office/drawing/2014/main" id="{569045D9-CF97-0145-8923-FE4C43F72C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4325" y="254100"/>
            <a:ext cx="3511019" cy="5118628"/>
          </a:xfrm>
          <a:prstGeom prst="rect">
            <a:avLst/>
          </a:prstGeom>
        </p:spPr>
      </p:pic>
      <p:sp>
        <p:nvSpPr>
          <p:cNvPr id="5" name="Date Placeholder 4">
            <a:extLst>
              <a:ext uri="{FF2B5EF4-FFF2-40B4-BE49-F238E27FC236}">
                <a16:creationId xmlns:a16="http://schemas.microsoft.com/office/drawing/2014/main" id="{C44B35A7-5AE1-4644-94A6-EEB8276ED6D2}"/>
              </a:ext>
            </a:extLst>
          </p:cNvPr>
          <p:cNvSpPr>
            <a:spLocks noGrp="1"/>
          </p:cNvSpPr>
          <p:nvPr>
            <p:ph type="dt" sz="half" idx="10"/>
          </p:nvPr>
        </p:nvSpPr>
        <p:spPr/>
        <p:txBody>
          <a:bodyPr/>
          <a:lstStyle/>
          <a:p>
            <a:r>
              <a:rPr lang="en-US"/>
              <a:t>3/21/2022</a:t>
            </a:r>
          </a:p>
        </p:txBody>
      </p:sp>
      <p:sp>
        <p:nvSpPr>
          <p:cNvPr id="6" name="Slide Number Placeholder 5">
            <a:extLst>
              <a:ext uri="{FF2B5EF4-FFF2-40B4-BE49-F238E27FC236}">
                <a16:creationId xmlns:a16="http://schemas.microsoft.com/office/drawing/2014/main" id="{F446A2EE-266C-4F2F-8117-AEEB2674DFCB}"/>
              </a:ext>
            </a:extLst>
          </p:cNvPr>
          <p:cNvSpPr>
            <a:spLocks noGrp="1"/>
          </p:cNvSpPr>
          <p:nvPr>
            <p:ph type="sldNum" sz="quarter" idx="12"/>
          </p:nvPr>
        </p:nvSpPr>
        <p:spPr/>
        <p:txBody>
          <a:bodyPr/>
          <a:lstStyle/>
          <a:p>
            <a:fld id="{23E03851-EE6D-4063-8020-2321602AFB5A}" type="slidenum">
              <a:rPr lang="en-US" smtClean="0"/>
              <a:t>23</a:t>
            </a:fld>
            <a:endParaRPr lang="en-US"/>
          </a:p>
        </p:txBody>
      </p:sp>
    </p:spTree>
    <p:extLst>
      <p:ext uri="{BB962C8B-B14F-4D97-AF65-F5344CB8AC3E}">
        <p14:creationId xmlns:p14="http://schemas.microsoft.com/office/powerpoint/2010/main" val="4354400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98B72-3688-184A-8320-6116FC2CDB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B3BC866-D290-C449-8A1F-8FB31D6B599B}"/>
              </a:ext>
            </a:extLst>
          </p:cNvPr>
          <p:cNvSpPr>
            <a:spLocks noGrp="1"/>
          </p:cNvSpPr>
          <p:nvPr>
            <p:ph idx="1"/>
          </p:nvPr>
        </p:nvSpPr>
        <p:spPr/>
        <p:txBody>
          <a:bodyPr/>
          <a:lstStyle/>
          <a:p>
            <a:endParaRPr lang="en-US"/>
          </a:p>
        </p:txBody>
      </p:sp>
      <p:pic>
        <p:nvPicPr>
          <p:cNvPr id="4" name="Content Placeholder 6">
            <a:extLst>
              <a:ext uri="{FF2B5EF4-FFF2-40B4-BE49-F238E27FC236}">
                <a16:creationId xmlns:a16="http://schemas.microsoft.com/office/drawing/2014/main" id="{569045D9-CF97-0145-8923-FE4C43F72C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4325" y="254100"/>
            <a:ext cx="3511019" cy="5118628"/>
          </a:xfrm>
          <a:prstGeom prst="rect">
            <a:avLst/>
          </a:prstGeom>
        </p:spPr>
      </p:pic>
      <p:pic>
        <p:nvPicPr>
          <p:cNvPr id="5" name="Picture 4">
            <a:extLst>
              <a:ext uri="{FF2B5EF4-FFF2-40B4-BE49-F238E27FC236}">
                <a16:creationId xmlns:a16="http://schemas.microsoft.com/office/drawing/2014/main" id="{A8257B89-2376-1544-B623-813FC77270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3550" y="564763"/>
            <a:ext cx="3639078" cy="4548848"/>
          </a:xfrm>
          <a:prstGeom prst="rect">
            <a:avLst/>
          </a:prstGeom>
        </p:spPr>
      </p:pic>
      <p:sp>
        <p:nvSpPr>
          <p:cNvPr id="6" name="Date Placeholder 5">
            <a:extLst>
              <a:ext uri="{FF2B5EF4-FFF2-40B4-BE49-F238E27FC236}">
                <a16:creationId xmlns:a16="http://schemas.microsoft.com/office/drawing/2014/main" id="{555B1F76-9124-4F88-853D-E576986C6854}"/>
              </a:ext>
            </a:extLst>
          </p:cNvPr>
          <p:cNvSpPr>
            <a:spLocks noGrp="1"/>
          </p:cNvSpPr>
          <p:nvPr>
            <p:ph type="dt" sz="half" idx="10"/>
          </p:nvPr>
        </p:nvSpPr>
        <p:spPr/>
        <p:txBody>
          <a:bodyPr/>
          <a:lstStyle/>
          <a:p>
            <a:r>
              <a:rPr lang="en-US"/>
              <a:t>3/21/2022</a:t>
            </a:r>
          </a:p>
        </p:txBody>
      </p:sp>
      <p:sp>
        <p:nvSpPr>
          <p:cNvPr id="7" name="Slide Number Placeholder 6">
            <a:extLst>
              <a:ext uri="{FF2B5EF4-FFF2-40B4-BE49-F238E27FC236}">
                <a16:creationId xmlns:a16="http://schemas.microsoft.com/office/drawing/2014/main" id="{DD00338C-BA3F-4657-BF83-2A0D9110783D}"/>
              </a:ext>
            </a:extLst>
          </p:cNvPr>
          <p:cNvSpPr>
            <a:spLocks noGrp="1"/>
          </p:cNvSpPr>
          <p:nvPr>
            <p:ph type="sldNum" sz="quarter" idx="12"/>
          </p:nvPr>
        </p:nvSpPr>
        <p:spPr/>
        <p:txBody>
          <a:bodyPr/>
          <a:lstStyle/>
          <a:p>
            <a:fld id="{23E03851-EE6D-4063-8020-2321602AFB5A}" type="slidenum">
              <a:rPr lang="en-US" smtClean="0"/>
              <a:t>24</a:t>
            </a:fld>
            <a:endParaRPr lang="en-US"/>
          </a:p>
        </p:txBody>
      </p:sp>
    </p:spTree>
    <p:extLst>
      <p:ext uri="{BB962C8B-B14F-4D97-AF65-F5344CB8AC3E}">
        <p14:creationId xmlns:p14="http://schemas.microsoft.com/office/powerpoint/2010/main" val="2233246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98B72-3688-184A-8320-6116FC2CDB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B3BC866-D290-C449-8A1F-8FB31D6B599B}"/>
              </a:ext>
            </a:extLst>
          </p:cNvPr>
          <p:cNvSpPr>
            <a:spLocks noGrp="1"/>
          </p:cNvSpPr>
          <p:nvPr>
            <p:ph idx="1"/>
          </p:nvPr>
        </p:nvSpPr>
        <p:spPr/>
        <p:txBody>
          <a:bodyPr/>
          <a:lstStyle/>
          <a:p>
            <a:endParaRPr lang="en-US"/>
          </a:p>
        </p:txBody>
      </p:sp>
      <p:pic>
        <p:nvPicPr>
          <p:cNvPr id="4" name="Content Placeholder 6">
            <a:extLst>
              <a:ext uri="{FF2B5EF4-FFF2-40B4-BE49-F238E27FC236}">
                <a16:creationId xmlns:a16="http://schemas.microsoft.com/office/drawing/2014/main" id="{569045D9-CF97-0145-8923-FE4C43F72C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4325" y="254100"/>
            <a:ext cx="3511019" cy="5118628"/>
          </a:xfrm>
          <a:prstGeom prst="rect">
            <a:avLst/>
          </a:prstGeom>
        </p:spPr>
      </p:pic>
      <p:pic>
        <p:nvPicPr>
          <p:cNvPr id="5" name="Picture 4">
            <a:extLst>
              <a:ext uri="{FF2B5EF4-FFF2-40B4-BE49-F238E27FC236}">
                <a16:creationId xmlns:a16="http://schemas.microsoft.com/office/drawing/2014/main" id="{A8257B89-2376-1544-B623-813FC77270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3550" y="564763"/>
            <a:ext cx="3639078" cy="4548848"/>
          </a:xfrm>
          <a:prstGeom prst="rect">
            <a:avLst/>
          </a:prstGeom>
        </p:spPr>
      </p:pic>
      <p:pic>
        <p:nvPicPr>
          <p:cNvPr id="6" name="Picture 5">
            <a:extLst>
              <a:ext uri="{FF2B5EF4-FFF2-40B4-BE49-F238E27FC236}">
                <a16:creationId xmlns:a16="http://schemas.microsoft.com/office/drawing/2014/main" id="{8D84EEF5-2730-5D45-B6ED-95E115DA4F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4366" y="1587778"/>
            <a:ext cx="3112915" cy="2840496"/>
          </a:xfrm>
          <a:prstGeom prst="rect">
            <a:avLst/>
          </a:prstGeom>
        </p:spPr>
      </p:pic>
      <p:sp>
        <p:nvSpPr>
          <p:cNvPr id="7" name="Date Placeholder 6">
            <a:extLst>
              <a:ext uri="{FF2B5EF4-FFF2-40B4-BE49-F238E27FC236}">
                <a16:creationId xmlns:a16="http://schemas.microsoft.com/office/drawing/2014/main" id="{F3DB5E53-347F-478D-9D57-BD7AB3C3285A}"/>
              </a:ext>
            </a:extLst>
          </p:cNvPr>
          <p:cNvSpPr>
            <a:spLocks noGrp="1"/>
          </p:cNvSpPr>
          <p:nvPr>
            <p:ph type="dt" sz="half" idx="10"/>
          </p:nvPr>
        </p:nvSpPr>
        <p:spPr/>
        <p:txBody>
          <a:bodyPr/>
          <a:lstStyle/>
          <a:p>
            <a:r>
              <a:rPr lang="en-US"/>
              <a:t>3/21/2022</a:t>
            </a:r>
          </a:p>
        </p:txBody>
      </p:sp>
      <p:sp>
        <p:nvSpPr>
          <p:cNvPr id="8" name="Slide Number Placeholder 7">
            <a:extLst>
              <a:ext uri="{FF2B5EF4-FFF2-40B4-BE49-F238E27FC236}">
                <a16:creationId xmlns:a16="http://schemas.microsoft.com/office/drawing/2014/main" id="{1F83BDCC-6244-4AAA-8A89-DF5C37A7B834}"/>
              </a:ext>
            </a:extLst>
          </p:cNvPr>
          <p:cNvSpPr>
            <a:spLocks noGrp="1"/>
          </p:cNvSpPr>
          <p:nvPr>
            <p:ph type="sldNum" sz="quarter" idx="12"/>
          </p:nvPr>
        </p:nvSpPr>
        <p:spPr/>
        <p:txBody>
          <a:bodyPr/>
          <a:lstStyle/>
          <a:p>
            <a:fld id="{23E03851-EE6D-4063-8020-2321602AFB5A}" type="slidenum">
              <a:rPr lang="en-US" smtClean="0"/>
              <a:t>25</a:t>
            </a:fld>
            <a:endParaRPr lang="en-US"/>
          </a:p>
        </p:txBody>
      </p:sp>
    </p:spTree>
    <p:extLst>
      <p:ext uri="{BB962C8B-B14F-4D97-AF65-F5344CB8AC3E}">
        <p14:creationId xmlns:p14="http://schemas.microsoft.com/office/powerpoint/2010/main" val="25296944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98B72-3688-184A-8320-6116FC2CDB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B3BC866-D290-C449-8A1F-8FB31D6B599B}"/>
              </a:ext>
            </a:extLst>
          </p:cNvPr>
          <p:cNvSpPr>
            <a:spLocks noGrp="1"/>
          </p:cNvSpPr>
          <p:nvPr>
            <p:ph idx="1"/>
          </p:nvPr>
        </p:nvSpPr>
        <p:spPr/>
        <p:txBody>
          <a:bodyPr/>
          <a:lstStyle/>
          <a:p>
            <a:endParaRPr lang="en-US"/>
          </a:p>
        </p:txBody>
      </p:sp>
      <p:pic>
        <p:nvPicPr>
          <p:cNvPr id="4" name="Content Placeholder 6">
            <a:extLst>
              <a:ext uri="{FF2B5EF4-FFF2-40B4-BE49-F238E27FC236}">
                <a16:creationId xmlns:a16="http://schemas.microsoft.com/office/drawing/2014/main" id="{569045D9-CF97-0145-8923-FE4C43F72C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4325" y="254100"/>
            <a:ext cx="3511019" cy="5118628"/>
          </a:xfrm>
          <a:prstGeom prst="rect">
            <a:avLst/>
          </a:prstGeom>
        </p:spPr>
      </p:pic>
      <p:pic>
        <p:nvPicPr>
          <p:cNvPr id="5" name="Picture 4">
            <a:extLst>
              <a:ext uri="{FF2B5EF4-FFF2-40B4-BE49-F238E27FC236}">
                <a16:creationId xmlns:a16="http://schemas.microsoft.com/office/drawing/2014/main" id="{A8257B89-2376-1544-B623-813FC77270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3550" y="564763"/>
            <a:ext cx="3639078" cy="4548848"/>
          </a:xfrm>
          <a:prstGeom prst="rect">
            <a:avLst/>
          </a:prstGeom>
        </p:spPr>
      </p:pic>
      <p:pic>
        <p:nvPicPr>
          <p:cNvPr id="6" name="Picture 5">
            <a:extLst>
              <a:ext uri="{FF2B5EF4-FFF2-40B4-BE49-F238E27FC236}">
                <a16:creationId xmlns:a16="http://schemas.microsoft.com/office/drawing/2014/main" id="{8D84EEF5-2730-5D45-B6ED-95E115DA4F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4366" y="1587778"/>
            <a:ext cx="3112915" cy="2840496"/>
          </a:xfrm>
          <a:prstGeom prst="rect">
            <a:avLst/>
          </a:prstGeom>
        </p:spPr>
      </p:pic>
      <p:pic>
        <p:nvPicPr>
          <p:cNvPr id="8" name="Picture 7">
            <a:extLst>
              <a:ext uri="{FF2B5EF4-FFF2-40B4-BE49-F238E27FC236}">
                <a16:creationId xmlns:a16="http://schemas.microsoft.com/office/drawing/2014/main" id="{2B67C871-D3B5-A146-9C92-3447324B58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39747" y="368300"/>
            <a:ext cx="2914650" cy="2914650"/>
          </a:xfrm>
          <a:prstGeom prst="rect">
            <a:avLst/>
          </a:prstGeom>
        </p:spPr>
      </p:pic>
      <p:sp>
        <p:nvSpPr>
          <p:cNvPr id="7" name="Date Placeholder 6">
            <a:extLst>
              <a:ext uri="{FF2B5EF4-FFF2-40B4-BE49-F238E27FC236}">
                <a16:creationId xmlns:a16="http://schemas.microsoft.com/office/drawing/2014/main" id="{3BFF0CE5-4281-4CE6-A1ED-E8598218CAD0}"/>
              </a:ext>
            </a:extLst>
          </p:cNvPr>
          <p:cNvSpPr>
            <a:spLocks noGrp="1"/>
          </p:cNvSpPr>
          <p:nvPr>
            <p:ph type="dt" sz="half" idx="10"/>
          </p:nvPr>
        </p:nvSpPr>
        <p:spPr/>
        <p:txBody>
          <a:bodyPr/>
          <a:lstStyle/>
          <a:p>
            <a:r>
              <a:rPr lang="en-US"/>
              <a:t>3/21/2022</a:t>
            </a:r>
          </a:p>
        </p:txBody>
      </p:sp>
      <p:sp>
        <p:nvSpPr>
          <p:cNvPr id="9" name="Slide Number Placeholder 8">
            <a:extLst>
              <a:ext uri="{FF2B5EF4-FFF2-40B4-BE49-F238E27FC236}">
                <a16:creationId xmlns:a16="http://schemas.microsoft.com/office/drawing/2014/main" id="{31B29286-1790-4791-A76F-356B1C6A7143}"/>
              </a:ext>
            </a:extLst>
          </p:cNvPr>
          <p:cNvSpPr>
            <a:spLocks noGrp="1"/>
          </p:cNvSpPr>
          <p:nvPr>
            <p:ph type="sldNum" sz="quarter" idx="12"/>
          </p:nvPr>
        </p:nvSpPr>
        <p:spPr/>
        <p:txBody>
          <a:bodyPr/>
          <a:lstStyle/>
          <a:p>
            <a:fld id="{23E03851-EE6D-4063-8020-2321602AFB5A}" type="slidenum">
              <a:rPr lang="en-US" smtClean="0"/>
              <a:t>26</a:t>
            </a:fld>
            <a:endParaRPr lang="en-US"/>
          </a:p>
        </p:txBody>
      </p:sp>
    </p:spTree>
    <p:extLst>
      <p:ext uri="{BB962C8B-B14F-4D97-AF65-F5344CB8AC3E}">
        <p14:creationId xmlns:p14="http://schemas.microsoft.com/office/powerpoint/2010/main" val="22404826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98B72-3688-184A-8320-6116FC2CDB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B3BC866-D290-C449-8A1F-8FB31D6B599B}"/>
              </a:ext>
            </a:extLst>
          </p:cNvPr>
          <p:cNvSpPr>
            <a:spLocks noGrp="1"/>
          </p:cNvSpPr>
          <p:nvPr>
            <p:ph idx="1"/>
          </p:nvPr>
        </p:nvSpPr>
        <p:spPr/>
        <p:txBody>
          <a:bodyPr/>
          <a:lstStyle/>
          <a:p>
            <a:endParaRPr lang="en-US"/>
          </a:p>
        </p:txBody>
      </p:sp>
      <p:pic>
        <p:nvPicPr>
          <p:cNvPr id="4" name="Content Placeholder 6">
            <a:extLst>
              <a:ext uri="{FF2B5EF4-FFF2-40B4-BE49-F238E27FC236}">
                <a16:creationId xmlns:a16="http://schemas.microsoft.com/office/drawing/2014/main" id="{569045D9-CF97-0145-8923-FE4C43F72C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4325" y="254100"/>
            <a:ext cx="3511019" cy="5118628"/>
          </a:xfrm>
          <a:prstGeom prst="rect">
            <a:avLst/>
          </a:prstGeom>
        </p:spPr>
      </p:pic>
      <p:pic>
        <p:nvPicPr>
          <p:cNvPr id="5" name="Picture 4">
            <a:extLst>
              <a:ext uri="{FF2B5EF4-FFF2-40B4-BE49-F238E27FC236}">
                <a16:creationId xmlns:a16="http://schemas.microsoft.com/office/drawing/2014/main" id="{A8257B89-2376-1544-B623-813FC77270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3550" y="564763"/>
            <a:ext cx="3639078" cy="4548848"/>
          </a:xfrm>
          <a:prstGeom prst="rect">
            <a:avLst/>
          </a:prstGeom>
        </p:spPr>
      </p:pic>
      <p:pic>
        <p:nvPicPr>
          <p:cNvPr id="6" name="Picture 5">
            <a:extLst>
              <a:ext uri="{FF2B5EF4-FFF2-40B4-BE49-F238E27FC236}">
                <a16:creationId xmlns:a16="http://schemas.microsoft.com/office/drawing/2014/main" id="{8D84EEF5-2730-5D45-B6ED-95E115DA4F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4366" y="1587778"/>
            <a:ext cx="3112915" cy="2840496"/>
          </a:xfrm>
          <a:prstGeom prst="rect">
            <a:avLst/>
          </a:prstGeom>
        </p:spPr>
      </p:pic>
      <p:pic>
        <p:nvPicPr>
          <p:cNvPr id="7" name="Picture 6">
            <a:extLst>
              <a:ext uri="{FF2B5EF4-FFF2-40B4-BE49-F238E27FC236}">
                <a16:creationId xmlns:a16="http://schemas.microsoft.com/office/drawing/2014/main" id="{5AF0E91E-605D-2147-A8E5-01F6DC4785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0960" y="1218628"/>
            <a:ext cx="2245903" cy="2649956"/>
          </a:xfrm>
          <a:prstGeom prst="rect">
            <a:avLst/>
          </a:prstGeom>
        </p:spPr>
      </p:pic>
      <p:pic>
        <p:nvPicPr>
          <p:cNvPr id="8" name="Picture 7">
            <a:extLst>
              <a:ext uri="{FF2B5EF4-FFF2-40B4-BE49-F238E27FC236}">
                <a16:creationId xmlns:a16="http://schemas.microsoft.com/office/drawing/2014/main" id="{2B67C871-D3B5-A146-9C92-3447324B58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39747" y="368300"/>
            <a:ext cx="2914650" cy="2914650"/>
          </a:xfrm>
          <a:prstGeom prst="rect">
            <a:avLst/>
          </a:prstGeom>
        </p:spPr>
      </p:pic>
      <p:sp>
        <p:nvSpPr>
          <p:cNvPr id="9" name="Date Placeholder 8">
            <a:extLst>
              <a:ext uri="{FF2B5EF4-FFF2-40B4-BE49-F238E27FC236}">
                <a16:creationId xmlns:a16="http://schemas.microsoft.com/office/drawing/2014/main" id="{1F6C90DD-15D7-47B4-9F5E-611DE5C7994E}"/>
              </a:ext>
            </a:extLst>
          </p:cNvPr>
          <p:cNvSpPr>
            <a:spLocks noGrp="1"/>
          </p:cNvSpPr>
          <p:nvPr>
            <p:ph type="dt" sz="half" idx="10"/>
          </p:nvPr>
        </p:nvSpPr>
        <p:spPr/>
        <p:txBody>
          <a:bodyPr/>
          <a:lstStyle/>
          <a:p>
            <a:r>
              <a:rPr lang="en-US"/>
              <a:t>3/21/2022</a:t>
            </a:r>
          </a:p>
        </p:txBody>
      </p:sp>
      <p:sp>
        <p:nvSpPr>
          <p:cNvPr id="10" name="Slide Number Placeholder 9">
            <a:extLst>
              <a:ext uri="{FF2B5EF4-FFF2-40B4-BE49-F238E27FC236}">
                <a16:creationId xmlns:a16="http://schemas.microsoft.com/office/drawing/2014/main" id="{A164981D-08EF-494D-92EA-B3CC9E8DD448}"/>
              </a:ext>
            </a:extLst>
          </p:cNvPr>
          <p:cNvSpPr>
            <a:spLocks noGrp="1"/>
          </p:cNvSpPr>
          <p:nvPr>
            <p:ph type="sldNum" sz="quarter" idx="12"/>
          </p:nvPr>
        </p:nvSpPr>
        <p:spPr/>
        <p:txBody>
          <a:bodyPr/>
          <a:lstStyle/>
          <a:p>
            <a:fld id="{23E03851-EE6D-4063-8020-2321602AFB5A}" type="slidenum">
              <a:rPr lang="en-US" smtClean="0"/>
              <a:t>27</a:t>
            </a:fld>
            <a:endParaRPr lang="en-US"/>
          </a:p>
        </p:txBody>
      </p:sp>
    </p:spTree>
    <p:extLst>
      <p:ext uri="{BB962C8B-B14F-4D97-AF65-F5344CB8AC3E}">
        <p14:creationId xmlns:p14="http://schemas.microsoft.com/office/powerpoint/2010/main" val="14036979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98B72-3688-184A-8320-6116FC2CDB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B3BC866-D290-C449-8A1F-8FB31D6B599B}"/>
              </a:ext>
            </a:extLst>
          </p:cNvPr>
          <p:cNvSpPr>
            <a:spLocks noGrp="1"/>
          </p:cNvSpPr>
          <p:nvPr>
            <p:ph idx="1"/>
          </p:nvPr>
        </p:nvSpPr>
        <p:spPr/>
        <p:txBody>
          <a:bodyPr/>
          <a:lstStyle/>
          <a:p>
            <a:endParaRPr lang="en-US"/>
          </a:p>
        </p:txBody>
      </p:sp>
      <p:pic>
        <p:nvPicPr>
          <p:cNvPr id="4" name="Content Placeholder 6">
            <a:extLst>
              <a:ext uri="{FF2B5EF4-FFF2-40B4-BE49-F238E27FC236}">
                <a16:creationId xmlns:a16="http://schemas.microsoft.com/office/drawing/2014/main" id="{569045D9-CF97-0145-8923-FE4C43F72C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4325" y="254100"/>
            <a:ext cx="3511019" cy="5118628"/>
          </a:xfrm>
          <a:prstGeom prst="rect">
            <a:avLst/>
          </a:prstGeom>
        </p:spPr>
      </p:pic>
      <p:pic>
        <p:nvPicPr>
          <p:cNvPr id="5" name="Picture 4">
            <a:extLst>
              <a:ext uri="{FF2B5EF4-FFF2-40B4-BE49-F238E27FC236}">
                <a16:creationId xmlns:a16="http://schemas.microsoft.com/office/drawing/2014/main" id="{A8257B89-2376-1544-B623-813FC77270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3550" y="564763"/>
            <a:ext cx="3639078" cy="4548848"/>
          </a:xfrm>
          <a:prstGeom prst="rect">
            <a:avLst/>
          </a:prstGeom>
        </p:spPr>
      </p:pic>
      <p:pic>
        <p:nvPicPr>
          <p:cNvPr id="6" name="Picture 5">
            <a:extLst>
              <a:ext uri="{FF2B5EF4-FFF2-40B4-BE49-F238E27FC236}">
                <a16:creationId xmlns:a16="http://schemas.microsoft.com/office/drawing/2014/main" id="{8D84EEF5-2730-5D45-B6ED-95E115DA4F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4366" y="1587778"/>
            <a:ext cx="3112915" cy="2840496"/>
          </a:xfrm>
          <a:prstGeom prst="rect">
            <a:avLst/>
          </a:prstGeom>
        </p:spPr>
      </p:pic>
      <p:pic>
        <p:nvPicPr>
          <p:cNvPr id="7" name="Picture 6">
            <a:extLst>
              <a:ext uri="{FF2B5EF4-FFF2-40B4-BE49-F238E27FC236}">
                <a16:creationId xmlns:a16="http://schemas.microsoft.com/office/drawing/2014/main" id="{5AF0E91E-605D-2147-A8E5-01F6DC4785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0960" y="1218628"/>
            <a:ext cx="2245903" cy="2649956"/>
          </a:xfrm>
          <a:prstGeom prst="rect">
            <a:avLst/>
          </a:prstGeom>
        </p:spPr>
      </p:pic>
      <p:pic>
        <p:nvPicPr>
          <p:cNvPr id="8" name="Picture 7">
            <a:extLst>
              <a:ext uri="{FF2B5EF4-FFF2-40B4-BE49-F238E27FC236}">
                <a16:creationId xmlns:a16="http://schemas.microsoft.com/office/drawing/2014/main" id="{2B67C871-D3B5-A146-9C92-3447324B58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39747" y="368300"/>
            <a:ext cx="2914650" cy="2914650"/>
          </a:xfrm>
          <a:prstGeom prst="rect">
            <a:avLst/>
          </a:prstGeom>
        </p:spPr>
      </p:pic>
      <p:pic>
        <p:nvPicPr>
          <p:cNvPr id="9" name="Picture 8">
            <a:extLst>
              <a:ext uri="{FF2B5EF4-FFF2-40B4-BE49-F238E27FC236}">
                <a16:creationId xmlns:a16="http://schemas.microsoft.com/office/drawing/2014/main" id="{4E75AE80-A866-2D42-A1AF-1CE4B168A1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63927" y="2251258"/>
            <a:ext cx="3597853" cy="4271282"/>
          </a:xfrm>
          <a:prstGeom prst="rect">
            <a:avLst/>
          </a:prstGeom>
        </p:spPr>
      </p:pic>
      <p:sp>
        <p:nvSpPr>
          <p:cNvPr id="10" name="Date Placeholder 9">
            <a:extLst>
              <a:ext uri="{FF2B5EF4-FFF2-40B4-BE49-F238E27FC236}">
                <a16:creationId xmlns:a16="http://schemas.microsoft.com/office/drawing/2014/main" id="{176E257A-F770-4427-A1FF-4FA27F72D31C}"/>
              </a:ext>
            </a:extLst>
          </p:cNvPr>
          <p:cNvSpPr>
            <a:spLocks noGrp="1"/>
          </p:cNvSpPr>
          <p:nvPr>
            <p:ph type="dt" sz="half" idx="10"/>
          </p:nvPr>
        </p:nvSpPr>
        <p:spPr/>
        <p:txBody>
          <a:bodyPr/>
          <a:lstStyle/>
          <a:p>
            <a:r>
              <a:rPr lang="en-US"/>
              <a:t>3/21/2022</a:t>
            </a:r>
          </a:p>
        </p:txBody>
      </p:sp>
      <p:sp>
        <p:nvSpPr>
          <p:cNvPr id="11" name="Slide Number Placeholder 10">
            <a:extLst>
              <a:ext uri="{FF2B5EF4-FFF2-40B4-BE49-F238E27FC236}">
                <a16:creationId xmlns:a16="http://schemas.microsoft.com/office/drawing/2014/main" id="{6B22BE29-0F5A-4865-AE8F-F99CE58022BA}"/>
              </a:ext>
            </a:extLst>
          </p:cNvPr>
          <p:cNvSpPr>
            <a:spLocks noGrp="1"/>
          </p:cNvSpPr>
          <p:nvPr>
            <p:ph type="sldNum" sz="quarter" idx="12"/>
          </p:nvPr>
        </p:nvSpPr>
        <p:spPr/>
        <p:txBody>
          <a:bodyPr/>
          <a:lstStyle/>
          <a:p>
            <a:fld id="{23E03851-EE6D-4063-8020-2321602AFB5A}" type="slidenum">
              <a:rPr lang="en-US" smtClean="0"/>
              <a:t>28</a:t>
            </a:fld>
            <a:endParaRPr lang="en-US"/>
          </a:p>
        </p:txBody>
      </p:sp>
    </p:spTree>
    <p:extLst>
      <p:ext uri="{BB962C8B-B14F-4D97-AF65-F5344CB8AC3E}">
        <p14:creationId xmlns:p14="http://schemas.microsoft.com/office/powerpoint/2010/main" val="31352967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98B72-3688-184A-8320-6116FC2CDB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B3BC866-D290-C449-8A1F-8FB31D6B599B}"/>
              </a:ext>
            </a:extLst>
          </p:cNvPr>
          <p:cNvSpPr>
            <a:spLocks noGrp="1"/>
          </p:cNvSpPr>
          <p:nvPr>
            <p:ph idx="1"/>
          </p:nvPr>
        </p:nvSpPr>
        <p:spPr/>
        <p:txBody>
          <a:bodyPr/>
          <a:lstStyle/>
          <a:p>
            <a:endParaRPr lang="en-US"/>
          </a:p>
        </p:txBody>
      </p:sp>
      <p:pic>
        <p:nvPicPr>
          <p:cNvPr id="4" name="Content Placeholder 6">
            <a:extLst>
              <a:ext uri="{FF2B5EF4-FFF2-40B4-BE49-F238E27FC236}">
                <a16:creationId xmlns:a16="http://schemas.microsoft.com/office/drawing/2014/main" id="{569045D9-CF97-0145-8923-FE4C43F72C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4325" y="254100"/>
            <a:ext cx="3511019" cy="5118628"/>
          </a:xfrm>
          <a:prstGeom prst="rect">
            <a:avLst/>
          </a:prstGeom>
        </p:spPr>
      </p:pic>
      <p:pic>
        <p:nvPicPr>
          <p:cNvPr id="5" name="Picture 4">
            <a:extLst>
              <a:ext uri="{FF2B5EF4-FFF2-40B4-BE49-F238E27FC236}">
                <a16:creationId xmlns:a16="http://schemas.microsoft.com/office/drawing/2014/main" id="{A8257B89-2376-1544-B623-813FC77270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3550" y="564763"/>
            <a:ext cx="3639078" cy="4548848"/>
          </a:xfrm>
          <a:prstGeom prst="rect">
            <a:avLst/>
          </a:prstGeom>
        </p:spPr>
      </p:pic>
      <p:pic>
        <p:nvPicPr>
          <p:cNvPr id="6" name="Picture 5">
            <a:extLst>
              <a:ext uri="{FF2B5EF4-FFF2-40B4-BE49-F238E27FC236}">
                <a16:creationId xmlns:a16="http://schemas.microsoft.com/office/drawing/2014/main" id="{8D84EEF5-2730-5D45-B6ED-95E115DA4F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4366" y="1587778"/>
            <a:ext cx="3112915" cy="2840496"/>
          </a:xfrm>
          <a:prstGeom prst="rect">
            <a:avLst/>
          </a:prstGeom>
        </p:spPr>
      </p:pic>
      <p:pic>
        <p:nvPicPr>
          <p:cNvPr id="7" name="Picture 6">
            <a:extLst>
              <a:ext uri="{FF2B5EF4-FFF2-40B4-BE49-F238E27FC236}">
                <a16:creationId xmlns:a16="http://schemas.microsoft.com/office/drawing/2014/main" id="{5AF0E91E-605D-2147-A8E5-01F6DC4785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0960" y="1218628"/>
            <a:ext cx="2245903" cy="2649956"/>
          </a:xfrm>
          <a:prstGeom prst="rect">
            <a:avLst/>
          </a:prstGeom>
        </p:spPr>
      </p:pic>
      <p:pic>
        <p:nvPicPr>
          <p:cNvPr id="8" name="Picture 7">
            <a:extLst>
              <a:ext uri="{FF2B5EF4-FFF2-40B4-BE49-F238E27FC236}">
                <a16:creationId xmlns:a16="http://schemas.microsoft.com/office/drawing/2014/main" id="{2B67C871-D3B5-A146-9C92-3447324B58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39747" y="368300"/>
            <a:ext cx="2914650" cy="2914650"/>
          </a:xfrm>
          <a:prstGeom prst="rect">
            <a:avLst/>
          </a:prstGeom>
        </p:spPr>
      </p:pic>
      <p:pic>
        <p:nvPicPr>
          <p:cNvPr id="9" name="Picture 8">
            <a:extLst>
              <a:ext uri="{FF2B5EF4-FFF2-40B4-BE49-F238E27FC236}">
                <a16:creationId xmlns:a16="http://schemas.microsoft.com/office/drawing/2014/main" id="{4E75AE80-A866-2D42-A1AF-1CE4B168A1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63927" y="2251258"/>
            <a:ext cx="3597853" cy="4271282"/>
          </a:xfrm>
          <a:prstGeom prst="rect">
            <a:avLst/>
          </a:prstGeom>
        </p:spPr>
      </p:pic>
      <p:pic>
        <p:nvPicPr>
          <p:cNvPr id="10" name="Picture 9">
            <a:extLst>
              <a:ext uri="{FF2B5EF4-FFF2-40B4-BE49-F238E27FC236}">
                <a16:creationId xmlns:a16="http://schemas.microsoft.com/office/drawing/2014/main" id="{2F27465A-5BBF-6547-A3F6-E6D0E04C24D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6689" y="1027906"/>
            <a:ext cx="11600347" cy="4591805"/>
          </a:xfrm>
          <a:prstGeom prst="rect">
            <a:avLst/>
          </a:prstGeom>
        </p:spPr>
      </p:pic>
      <p:sp>
        <p:nvSpPr>
          <p:cNvPr id="11" name="Date Placeholder 10">
            <a:extLst>
              <a:ext uri="{FF2B5EF4-FFF2-40B4-BE49-F238E27FC236}">
                <a16:creationId xmlns:a16="http://schemas.microsoft.com/office/drawing/2014/main" id="{460A6B89-A953-4250-B982-E2D2873D4D6D}"/>
              </a:ext>
            </a:extLst>
          </p:cNvPr>
          <p:cNvSpPr>
            <a:spLocks noGrp="1"/>
          </p:cNvSpPr>
          <p:nvPr>
            <p:ph type="dt" sz="half" idx="10"/>
          </p:nvPr>
        </p:nvSpPr>
        <p:spPr/>
        <p:txBody>
          <a:bodyPr/>
          <a:lstStyle/>
          <a:p>
            <a:r>
              <a:rPr lang="en-US"/>
              <a:t>3/21/2022</a:t>
            </a:r>
          </a:p>
        </p:txBody>
      </p:sp>
      <p:sp>
        <p:nvSpPr>
          <p:cNvPr id="12" name="Slide Number Placeholder 11">
            <a:extLst>
              <a:ext uri="{FF2B5EF4-FFF2-40B4-BE49-F238E27FC236}">
                <a16:creationId xmlns:a16="http://schemas.microsoft.com/office/drawing/2014/main" id="{B0E82525-7F23-46BF-A778-E940F3CACBB5}"/>
              </a:ext>
            </a:extLst>
          </p:cNvPr>
          <p:cNvSpPr>
            <a:spLocks noGrp="1"/>
          </p:cNvSpPr>
          <p:nvPr>
            <p:ph type="sldNum" sz="quarter" idx="12"/>
          </p:nvPr>
        </p:nvSpPr>
        <p:spPr/>
        <p:txBody>
          <a:bodyPr/>
          <a:lstStyle/>
          <a:p>
            <a:fld id="{23E03851-EE6D-4063-8020-2321602AFB5A}" type="slidenum">
              <a:rPr lang="en-US" smtClean="0"/>
              <a:t>29</a:t>
            </a:fld>
            <a:endParaRPr lang="en-US"/>
          </a:p>
        </p:txBody>
      </p:sp>
    </p:spTree>
    <p:extLst>
      <p:ext uri="{BB962C8B-B14F-4D97-AF65-F5344CB8AC3E}">
        <p14:creationId xmlns:p14="http://schemas.microsoft.com/office/powerpoint/2010/main" val="2410283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6-09-30 at 3.32.21 PM.png">
            <a:extLst>
              <a:ext uri="{FF2B5EF4-FFF2-40B4-BE49-F238E27FC236}">
                <a16:creationId xmlns:a16="http://schemas.microsoft.com/office/drawing/2014/main" id="{A28C0DAD-0314-EB47-A942-EB3A8BCAEA6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0659" y="148445"/>
            <a:ext cx="5312508" cy="6149579"/>
          </a:xfrm>
          <a:prstGeom prst="rect">
            <a:avLst/>
          </a:prstGeom>
          <a:effectLst>
            <a:outerShdw blurRad="63500" sx="102000" sy="102000" algn="ctr" rotWithShape="0">
              <a:prstClr val="black">
                <a:alpha val="40000"/>
              </a:prstClr>
            </a:outerShdw>
          </a:effectLst>
        </p:spPr>
      </p:pic>
      <p:pic>
        <p:nvPicPr>
          <p:cNvPr id="9" name="Content Placeholder 7">
            <a:extLst>
              <a:ext uri="{FF2B5EF4-FFF2-40B4-BE49-F238E27FC236}">
                <a16:creationId xmlns:a16="http://schemas.microsoft.com/office/drawing/2014/main" id="{55FC8252-DE1F-D94D-A3C7-E6C832BEAF7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76421" y="-115332"/>
            <a:ext cx="9015579" cy="3937687"/>
          </a:xfrm>
          <a:effectLst>
            <a:outerShdw blurRad="63500" sx="102000" sy="102000" algn="ctr" rotWithShape="0">
              <a:prstClr val="black">
                <a:alpha val="40000"/>
              </a:prstClr>
            </a:outerShdw>
          </a:effectLst>
        </p:spPr>
      </p:pic>
      <p:pic>
        <p:nvPicPr>
          <p:cNvPr id="3" name="Picture 2" descr="A picture containing person, man, reading, sign&#10;&#10;Description automatically generated">
            <a:extLst>
              <a:ext uri="{FF2B5EF4-FFF2-40B4-BE49-F238E27FC236}">
                <a16:creationId xmlns:a16="http://schemas.microsoft.com/office/drawing/2014/main" id="{71C6A10E-450E-2248-909D-65BFC52D39AC}"/>
              </a:ext>
            </a:extLst>
          </p:cNvPr>
          <p:cNvPicPr>
            <a:picLocks noChangeAspect="1"/>
          </p:cNvPicPr>
          <p:nvPr/>
        </p:nvPicPr>
        <p:blipFill>
          <a:blip r:embed="rId4"/>
          <a:stretch>
            <a:fillRect/>
          </a:stretch>
        </p:blipFill>
        <p:spPr>
          <a:xfrm>
            <a:off x="5305600" y="1968843"/>
            <a:ext cx="6886401" cy="4913871"/>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17231CFA-FA7C-534A-9815-19A5ADA5EC6F}"/>
              </a:ext>
            </a:extLst>
          </p:cNvPr>
          <p:cNvPicPr>
            <a:picLocks noChangeAspect="1"/>
          </p:cNvPicPr>
          <p:nvPr/>
        </p:nvPicPr>
        <p:blipFill>
          <a:blip r:embed="rId5"/>
          <a:stretch>
            <a:fillRect/>
          </a:stretch>
        </p:blipFill>
        <p:spPr>
          <a:xfrm>
            <a:off x="1828800" y="1915556"/>
            <a:ext cx="10211248" cy="4840779"/>
          </a:xfrm>
          <a:prstGeom prst="rect">
            <a:avLst/>
          </a:prstGeom>
        </p:spPr>
      </p:pic>
      <p:sp>
        <p:nvSpPr>
          <p:cNvPr id="5" name="Date Placeholder 4">
            <a:extLst>
              <a:ext uri="{FF2B5EF4-FFF2-40B4-BE49-F238E27FC236}">
                <a16:creationId xmlns:a16="http://schemas.microsoft.com/office/drawing/2014/main" id="{DA285236-2C28-4B30-8B98-A4FAC35AD239}"/>
              </a:ext>
            </a:extLst>
          </p:cNvPr>
          <p:cNvSpPr>
            <a:spLocks noGrp="1"/>
          </p:cNvSpPr>
          <p:nvPr>
            <p:ph type="dt" sz="half" idx="10"/>
          </p:nvPr>
        </p:nvSpPr>
        <p:spPr/>
        <p:txBody>
          <a:bodyPr/>
          <a:lstStyle/>
          <a:p>
            <a:r>
              <a:rPr lang="en-US"/>
              <a:t>3/21/2022</a:t>
            </a:r>
          </a:p>
        </p:txBody>
      </p:sp>
      <p:sp>
        <p:nvSpPr>
          <p:cNvPr id="6" name="Slide Number Placeholder 5">
            <a:extLst>
              <a:ext uri="{FF2B5EF4-FFF2-40B4-BE49-F238E27FC236}">
                <a16:creationId xmlns:a16="http://schemas.microsoft.com/office/drawing/2014/main" id="{000BA71C-3334-4A81-B83A-2D0B71FFCFBE}"/>
              </a:ext>
            </a:extLst>
          </p:cNvPr>
          <p:cNvSpPr>
            <a:spLocks noGrp="1"/>
          </p:cNvSpPr>
          <p:nvPr>
            <p:ph type="sldNum" sz="quarter" idx="12"/>
          </p:nvPr>
        </p:nvSpPr>
        <p:spPr/>
        <p:txBody>
          <a:bodyPr/>
          <a:lstStyle/>
          <a:p>
            <a:fld id="{23E03851-EE6D-4063-8020-2321602AFB5A}" type="slidenum">
              <a:rPr lang="en-US" smtClean="0"/>
              <a:t>3</a:t>
            </a:fld>
            <a:endParaRPr lang="en-US"/>
          </a:p>
        </p:txBody>
      </p:sp>
    </p:spTree>
    <p:extLst>
      <p:ext uri="{BB962C8B-B14F-4D97-AF65-F5344CB8AC3E}">
        <p14:creationId xmlns:p14="http://schemas.microsoft.com/office/powerpoint/2010/main" val="46873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444F-6E23-AC44-9441-316D35E6BA72}"/>
              </a:ext>
            </a:extLst>
          </p:cNvPr>
          <p:cNvSpPr>
            <a:spLocks noGrp="1"/>
          </p:cNvSpPr>
          <p:nvPr>
            <p:ph type="title"/>
          </p:nvPr>
        </p:nvSpPr>
        <p:spPr/>
        <p:txBody>
          <a:bodyPr/>
          <a:lstStyle/>
          <a:p>
            <a:r>
              <a:rPr lang="en-US" dirty="0"/>
              <a:t>What Exactly </a:t>
            </a:r>
            <a:r>
              <a:rPr lang="en-US" i="1" dirty="0"/>
              <a:t>Is</a:t>
            </a:r>
            <a:r>
              <a:rPr lang="en-US" dirty="0"/>
              <a:t> 4chan</a:t>
            </a:r>
          </a:p>
        </p:txBody>
      </p:sp>
      <p:sp>
        <p:nvSpPr>
          <p:cNvPr id="3" name="Content Placeholder 2">
            <a:extLst>
              <a:ext uri="{FF2B5EF4-FFF2-40B4-BE49-F238E27FC236}">
                <a16:creationId xmlns:a16="http://schemas.microsoft.com/office/drawing/2014/main" id="{55E5286F-6E17-794B-9AC4-139FCB23B3D9}"/>
              </a:ext>
            </a:extLst>
          </p:cNvPr>
          <p:cNvSpPr>
            <a:spLocks noGrp="1"/>
          </p:cNvSpPr>
          <p:nvPr>
            <p:ph idx="1"/>
          </p:nvPr>
        </p:nvSpPr>
        <p:spPr>
          <a:xfrm>
            <a:off x="838200" y="1332147"/>
            <a:ext cx="6272383" cy="5160727"/>
          </a:xfrm>
        </p:spPr>
        <p:txBody>
          <a:bodyPr>
            <a:normAutofit lnSpcReduction="10000"/>
          </a:bodyPr>
          <a:lstStyle/>
          <a:p>
            <a:endParaRPr lang="en-US" dirty="0"/>
          </a:p>
          <a:p>
            <a:r>
              <a:rPr lang="en-US" dirty="0"/>
              <a:t>An image board</a:t>
            </a:r>
          </a:p>
          <a:p>
            <a:endParaRPr lang="en-US" dirty="0"/>
          </a:p>
          <a:p>
            <a:r>
              <a:rPr lang="en-US" dirty="0"/>
              <a:t>Conversations grouped into </a:t>
            </a:r>
            <a:r>
              <a:rPr lang="en-US" i="1" dirty="0"/>
              <a:t>threads</a:t>
            </a:r>
          </a:p>
          <a:p>
            <a:endParaRPr lang="en-US" dirty="0"/>
          </a:p>
          <a:p>
            <a:r>
              <a:rPr lang="en-US" dirty="0"/>
              <a:t>An “original poster” (OP) creates a new thread by making a post</a:t>
            </a:r>
          </a:p>
          <a:p>
            <a:pPr lvl="1"/>
            <a:r>
              <a:rPr lang="en-US" dirty="0"/>
              <a:t>Single image attached</a:t>
            </a:r>
          </a:p>
          <a:p>
            <a:endParaRPr lang="en-US" dirty="0"/>
          </a:p>
          <a:p>
            <a:r>
              <a:rPr lang="en-US" dirty="0"/>
              <a:t>Other users can reply</a:t>
            </a:r>
          </a:p>
          <a:p>
            <a:pPr lvl="1"/>
            <a:r>
              <a:rPr lang="en-US" dirty="0"/>
              <a:t>With or without images</a:t>
            </a:r>
          </a:p>
          <a:p>
            <a:endParaRPr lang="en-US" dirty="0"/>
          </a:p>
        </p:txBody>
      </p:sp>
      <p:pic>
        <p:nvPicPr>
          <p:cNvPr id="4" name="Picture 3" descr="pol-example-threads.pdf">
            <a:extLst>
              <a:ext uri="{FF2B5EF4-FFF2-40B4-BE49-F238E27FC236}">
                <a16:creationId xmlns:a16="http://schemas.microsoft.com/office/drawing/2014/main" id="{8F6D8E1F-BE77-A346-A67E-2F8074487B6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876851" y="592356"/>
            <a:ext cx="5315149" cy="5900518"/>
          </a:xfrm>
          <a:prstGeom prst="rect">
            <a:avLst/>
          </a:prstGeom>
        </p:spPr>
      </p:pic>
      <p:sp>
        <p:nvSpPr>
          <p:cNvPr id="5" name="Date Placeholder 4">
            <a:extLst>
              <a:ext uri="{FF2B5EF4-FFF2-40B4-BE49-F238E27FC236}">
                <a16:creationId xmlns:a16="http://schemas.microsoft.com/office/drawing/2014/main" id="{5E0FD6F2-F9B3-4968-822B-B51342780C01}"/>
              </a:ext>
            </a:extLst>
          </p:cNvPr>
          <p:cNvSpPr>
            <a:spLocks noGrp="1"/>
          </p:cNvSpPr>
          <p:nvPr>
            <p:ph type="dt" sz="half" idx="10"/>
          </p:nvPr>
        </p:nvSpPr>
        <p:spPr/>
        <p:txBody>
          <a:bodyPr/>
          <a:lstStyle/>
          <a:p>
            <a:r>
              <a:rPr lang="en-US"/>
              <a:t>3/21/2022</a:t>
            </a:r>
          </a:p>
        </p:txBody>
      </p:sp>
      <p:sp>
        <p:nvSpPr>
          <p:cNvPr id="6" name="Slide Number Placeholder 5">
            <a:extLst>
              <a:ext uri="{FF2B5EF4-FFF2-40B4-BE49-F238E27FC236}">
                <a16:creationId xmlns:a16="http://schemas.microsoft.com/office/drawing/2014/main" id="{D68087F7-3EF3-4B49-A4B5-64A5CBBD4820}"/>
              </a:ext>
            </a:extLst>
          </p:cNvPr>
          <p:cNvSpPr>
            <a:spLocks noGrp="1"/>
          </p:cNvSpPr>
          <p:nvPr>
            <p:ph type="sldNum" sz="quarter" idx="12"/>
          </p:nvPr>
        </p:nvSpPr>
        <p:spPr/>
        <p:txBody>
          <a:bodyPr/>
          <a:lstStyle/>
          <a:p>
            <a:fld id="{23E03851-EE6D-4063-8020-2321602AFB5A}" type="slidenum">
              <a:rPr lang="en-US" smtClean="0"/>
              <a:t>30</a:t>
            </a:fld>
            <a:endParaRPr lang="en-US"/>
          </a:p>
        </p:txBody>
      </p:sp>
    </p:spTree>
    <p:extLst>
      <p:ext uri="{BB962C8B-B14F-4D97-AF65-F5344CB8AC3E}">
        <p14:creationId xmlns:p14="http://schemas.microsoft.com/office/powerpoint/2010/main" val="27389705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ol-example-threads.pdf">
            <a:extLst>
              <a:ext uri="{FF2B5EF4-FFF2-40B4-BE49-F238E27FC236}">
                <a16:creationId xmlns:a16="http://schemas.microsoft.com/office/drawing/2014/main" id="{67614944-F294-6640-A0F7-4064BFB5190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876851" y="592356"/>
            <a:ext cx="5315149" cy="5900518"/>
          </a:xfrm>
          <a:prstGeom prst="rect">
            <a:avLst/>
          </a:prstGeom>
        </p:spPr>
      </p:pic>
      <p:sp>
        <p:nvSpPr>
          <p:cNvPr id="2" name="Title 1">
            <a:extLst>
              <a:ext uri="{FF2B5EF4-FFF2-40B4-BE49-F238E27FC236}">
                <a16:creationId xmlns:a16="http://schemas.microsoft.com/office/drawing/2014/main" id="{A0F0444F-6E23-AC44-9441-316D35E6BA72}"/>
              </a:ext>
            </a:extLst>
          </p:cNvPr>
          <p:cNvSpPr>
            <a:spLocks noGrp="1"/>
          </p:cNvSpPr>
          <p:nvPr>
            <p:ph type="title"/>
          </p:nvPr>
        </p:nvSpPr>
        <p:spPr/>
        <p:txBody>
          <a:bodyPr/>
          <a:lstStyle/>
          <a:p>
            <a:r>
              <a:rPr lang="en-US" dirty="0"/>
              <a:t>What Exactly </a:t>
            </a:r>
            <a:r>
              <a:rPr lang="en-US" i="1" dirty="0"/>
              <a:t>Is</a:t>
            </a:r>
            <a:r>
              <a:rPr lang="en-US" dirty="0"/>
              <a:t> 4chan</a:t>
            </a:r>
          </a:p>
        </p:txBody>
      </p:sp>
      <p:sp>
        <p:nvSpPr>
          <p:cNvPr id="3" name="Content Placeholder 2">
            <a:extLst>
              <a:ext uri="{FF2B5EF4-FFF2-40B4-BE49-F238E27FC236}">
                <a16:creationId xmlns:a16="http://schemas.microsoft.com/office/drawing/2014/main" id="{55E5286F-6E17-794B-9AC4-139FCB23B3D9}"/>
              </a:ext>
            </a:extLst>
          </p:cNvPr>
          <p:cNvSpPr>
            <a:spLocks noGrp="1"/>
          </p:cNvSpPr>
          <p:nvPr>
            <p:ph idx="1"/>
          </p:nvPr>
        </p:nvSpPr>
        <p:spPr>
          <a:xfrm>
            <a:off x="838200" y="1332147"/>
            <a:ext cx="6272383" cy="5160727"/>
          </a:xfrm>
        </p:spPr>
        <p:txBody>
          <a:bodyPr>
            <a:normAutofit lnSpcReduction="10000"/>
          </a:bodyPr>
          <a:lstStyle/>
          <a:p>
            <a:endParaRPr lang="en-US" dirty="0"/>
          </a:p>
          <a:p>
            <a:r>
              <a:rPr lang="en-US" dirty="0"/>
              <a:t>An image board</a:t>
            </a:r>
          </a:p>
          <a:p>
            <a:endParaRPr lang="en-US" dirty="0"/>
          </a:p>
          <a:p>
            <a:r>
              <a:rPr lang="en-US" dirty="0"/>
              <a:t>Conversations grouped into </a:t>
            </a:r>
            <a:r>
              <a:rPr lang="en-US" i="1" dirty="0"/>
              <a:t>threads</a:t>
            </a:r>
          </a:p>
          <a:p>
            <a:endParaRPr lang="en-US" dirty="0"/>
          </a:p>
          <a:p>
            <a:r>
              <a:rPr lang="en-US" dirty="0"/>
              <a:t>An “original poster” (OP) creates a new thread by making a post</a:t>
            </a:r>
          </a:p>
          <a:p>
            <a:pPr lvl="1"/>
            <a:r>
              <a:rPr lang="en-US" dirty="0"/>
              <a:t>Single image attached</a:t>
            </a:r>
          </a:p>
          <a:p>
            <a:endParaRPr lang="en-US" dirty="0"/>
          </a:p>
          <a:p>
            <a:r>
              <a:rPr lang="en-US" dirty="0"/>
              <a:t>Other users can reply</a:t>
            </a:r>
          </a:p>
          <a:p>
            <a:pPr lvl="1"/>
            <a:r>
              <a:rPr lang="en-US" dirty="0"/>
              <a:t>With or without images</a:t>
            </a:r>
          </a:p>
          <a:p>
            <a:endParaRPr lang="en-US" dirty="0"/>
          </a:p>
        </p:txBody>
      </p:sp>
      <p:pic>
        <p:nvPicPr>
          <p:cNvPr id="8" name="Picture 7">
            <a:extLst>
              <a:ext uri="{FF2B5EF4-FFF2-40B4-BE49-F238E27FC236}">
                <a16:creationId xmlns:a16="http://schemas.microsoft.com/office/drawing/2014/main" id="{62935A6F-173C-CB47-BE9B-B46F3E7999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178" y="1690688"/>
            <a:ext cx="10999644" cy="4614627"/>
          </a:xfrm>
          <a:prstGeom prst="rect">
            <a:avLst/>
          </a:prstGeom>
        </p:spPr>
      </p:pic>
      <p:sp>
        <p:nvSpPr>
          <p:cNvPr id="4" name="Date Placeholder 3">
            <a:extLst>
              <a:ext uri="{FF2B5EF4-FFF2-40B4-BE49-F238E27FC236}">
                <a16:creationId xmlns:a16="http://schemas.microsoft.com/office/drawing/2014/main" id="{92A8234B-EF52-46C1-B57C-15555D014CC2}"/>
              </a:ext>
            </a:extLst>
          </p:cNvPr>
          <p:cNvSpPr>
            <a:spLocks noGrp="1"/>
          </p:cNvSpPr>
          <p:nvPr>
            <p:ph type="dt" sz="half" idx="10"/>
          </p:nvPr>
        </p:nvSpPr>
        <p:spPr/>
        <p:txBody>
          <a:bodyPr/>
          <a:lstStyle/>
          <a:p>
            <a:r>
              <a:rPr lang="en-US"/>
              <a:t>3/21/2022</a:t>
            </a:r>
          </a:p>
        </p:txBody>
      </p:sp>
      <p:sp>
        <p:nvSpPr>
          <p:cNvPr id="5" name="Slide Number Placeholder 4">
            <a:extLst>
              <a:ext uri="{FF2B5EF4-FFF2-40B4-BE49-F238E27FC236}">
                <a16:creationId xmlns:a16="http://schemas.microsoft.com/office/drawing/2014/main" id="{004B65D0-0505-4EF1-B42D-07DC9945353F}"/>
              </a:ext>
            </a:extLst>
          </p:cNvPr>
          <p:cNvSpPr>
            <a:spLocks noGrp="1"/>
          </p:cNvSpPr>
          <p:nvPr>
            <p:ph type="sldNum" sz="quarter" idx="12"/>
          </p:nvPr>
        </p:nvSpPr>
        <p:spPr/>
        <p:txBody>
          <a:bodyPr/>
          <a:lstStyle/>
          <a:p>
            <a:fld id="{23E03851-EE6D-4063-8020-2321602AFB5A}" type="slidenum">
              <a:rPr lang="en-US" smtClean="0"/>
              <a:t>31</a:t>
            </a:fld>
            <a:endParaRPr lang="en-US"/>
          </a:p>
        </p:txBody>
      </p:sp>
    </p:spTree>
    <p:extLst>
      <p:ext uri="{BB962C8B-B14F-4D97-AF65-F5344CB8AC3E}">
        <p14:creationId xmlns:p14="http://schemas.microsoft.com/office/powerpoint/2010/main" val="18155653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FD30C-34BE-1740-954A-5ED69D21116E}"/>
              </a:ext>
            </a:extLst>
          </p:cNvPr>
          <p:cNvSpPr>
            <a:spLocks noGrp="1"/>
          </p:cNvSpPr>
          <p:nvPr>
            <p:ph type="title"/>
          </p:nvPr>
        </p:nvSpPr>
        <p:spPr/>
        <p:txBody>
          <a:bodyPr/>
          <a:lstStyle/>
          <a:p>
            <a:r>
              <a:rPr lang="en-US" dirty="0"/>
              <a:t>/pol/ - Politically Incorrect</a:t>
            </a:r>
          </a:p>
        </p:txBody>
      </p:sp>
      <p:sp>
        <p:nvSpPr>
          <p:cNvPr id="3" name="Content Placeholder 2">
            <a:extLst>
              <a:ext uri="{FF2B5EF4-FFF2-40B4-BE49-F238E27FC236}">
                <a16:creationId xmlns:a16="http://schemas.microsoft.com/office/drawing/2014/main" id="{B97A56FD-BB94-6446-B9C4-71D31FFE2AC8}"/>
              </a:ext>
            </a:extLst>
          </p:cNvPr>
          <p:cNvSpPr>
            <a:spLocks noGrp="1"/>
          </p:cNvSpPr>
          <p:nvPr>
            <p:ph idx="1"/>
          </p:nvPr>
        </p:nvSpPr>
        <p:spPr/>
        <p:txBody>
          <a:bodyPr/>
          <a:lstStyle/>
          <a:p>
            <a:endParaRPr lang="en-US"/>
          </a:p>
        </p:txBody>
      </p:sp>
      <p:pic>
        <p:nvPicPr>
          <p:cNvPr id="4" name="Content Placeholder 6">
            <a:extLst>
              <a:ext uri="{FF2B5EF4-FFF2-40B4-BE49-F238E27FC236}">
                <a16:creationId xmlns:a16="http://schemas.microsoft.com/office/drawing/2014/main" id="{BFBD286B-E3A7-EB45-9794-1D4A507658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931" y="1529323"/>
            <a:ext cx="10684210" cy="4998378"/>
          </a:xfrm>
          <a:prstGeom prst="rect">
            <a:avLst/>
          </a:prstGeom>
        </p:spPr>
      </p:pic>
      <p:sp>
        <p:nvSpPr>
          <p:cNvPr id="5" name="Date Placeholder 4">
            <a:extLst>
              <a:ext uri="{FF2B5EF4-FFF2-40B4-BE49-F238E27FC236}">
                <a16:creationId xmlns:a16="http://schemas.microsoft.com/office/drawing/2014/main" id="{C89FD9B9-D149-4A50-A990-63B43A967B52}"/>
              </a:ext>
            </a:extLst>
          </p:cNvPr>
          <p:cNvSpPr>
            <a:spLocks noGrp="1"/>
          </p:cNvSpPr>
          <p:nvPr>
            <p:ph type="dt" sz="half" idx="10"/>
          </p:nvPr>
        </p:nvSpPr>
        <p:spPr/>
        <p:txBody>
          <a:bodyPr/>
          <a:lstStyle/>
          <a:p>
            <a:r>
              <a:rPr lang="en-US"/>
              <a:t>3/21/2022</a:t>
            </a:r>
          </a:p>
        </p:txBody>
      </p:sp>
      <p:sp>
        <p:nvSpPr>
          <p:cNvPr id="6" name="Slide Number Placeholder 5">
            <a:extLst>
              <a:ext uri="{FF2B5EF4-FFF2-40B4-BE49-F238E27FC236}">
                <a16:creationId xmlns:a16="http://schemas.microsoft.com/office/drawing/2014/main" id="{EF447429-3982-4575-B643-FD4BD422B349}"/>
              </a:ext>
            </a:extLst>
          </p:cNvPr>
          <p:cNvSpPr>
            <a:spLocks noGrp="1"/>
          </p:cNvSpPr>
          <p:nvPr>
            <p:ph type="sldNum" sz="quarter" idx="12"/>
          </p:nvPr>
        </p:nvSpPr>
        <p:spPr/>
        <p:txBody>
          <a:bodyPr/>
          <a:lstStyle/>
          <a:p>
            <a:fld id="{23E03851-EE6D-4063-8020-2321602AFB5A}" type="slidenum">
              <a:rPr lang="en-US" smtClean="0"/>
              <a:t>32</a:t>
            </a:fld>
            <a:endParaRPr lang="en-US"/>
          </a:p>
        </p:txBody>
      </p:sp>
    </p:spTree>
    <p:extLst>
      <p:ext uri="{BB962C8B-B14F-4D97-AF65-F5344CB8AC3E}">
        <p14:creationId xmlns:p14="http://schemas.microsoft.com/office/powerpoint/2010/main" val="4608517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FD30C-34BE-1740-954A-5ED69D21116E}"/>
              </a:ext>
            </a:extLst>
          </p:cNvPr>
          <p:cNvSpPr>
            <a:spLocks noGrp="1"/>
          </p:cNvSpPr>
          <p:nvPr>
            <p:ph type="title"/>
          </p:nvPr>
        </p:nvSpPr>
        <p:spPr/>
        <p:txBody>
          <a:bodyPr/>
          <a:lstStyle/>
          <a:p>
            <a:r>
              <a:rPr lang="en-US" dirty="0"/>
              <a:t>/pol/ - Politically Incorrect</a:t>
            </a:r>
          </a:p>
        </p:txBody>
      </p:sp>
      <p:sp>
        <p:nvSpPr>
          <p:cNvPr id="3" name="Content Placeholder 2">
            <a:extLst>
              <a:ext uri="{FF2B5EF4-FFF2-40B4-BE49-F238E27FC236}">
                <a16:creationId xmlns:a16="http://schemas.microsoft.com/office/drawing/2014/main" id="{B97A56FD-BB94-6446-B9C4-71D31FFE2AC8}"/>
              </a:ext>
            </a:extLst>
          </p:cNvPr>
          <p:cNvSpPr>
            <a:spLocks noGrp="1"/>
          </p:cNvSpPr>
          <p:nvPr>
            <p:ph idx="1"/>
          </p:nvPr>
        </p:nvSpPr>
        <p:spPr/>
        <p:txBody>
          <a:bodyPr/>
          <a:lstStyle/>
          <a:p>
            <a:endParaRPr lang="en-US"/>
          </a:p>
        </p:txBody>
      </p:sp>
      <p:pic>
        <p:nvPicPr>
          <p:cNvPr id="4" name="Content Placeholder 6">
            <a:extLst>
              <a:ext uri="{FF2B5EF4-FFF2-40B4-BE49-F238E27FC236}">
                <a16:creationId xmlns:a16="http://schemas.microsoft.com/office/drawing/2014/main" id="{BFBD286B-E3A7-EB45-9794-1D4A507658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931" y="1529323"/>
            <a:ext cx="10684210" cy="4998378"/>
          </a:xfrm>
          <a:prstGeom prst="rect">
            <a:avLst/>
          </a:prstGeom>
        </p:spPr>
      </p:pic>
      <p:sp>
        <p:nvSpPr>
          <p:cNvPr id="5" name="Explosion 2 4">
            <a:extLst>
              <a:ext uri="{FF2B5EF4-FFF2-40B4-BE49-F238E27FC236}">
                <a16:creationId xmlns:a16="http://schemas.microsoft.com/office/drawing/2014/main" id="{5D13C646-D768-4A43-9048-AAB63CD57CEA}"/>
              </a:ext>
            </a:extLst>
          </p:cNvPr>
          <p:cNvSpPr/>
          <p:nvPr/>
        </p:nvSpPr>
        <p:spPr>
          <a:xfrm>
            <a:off x="1526096" y="188258"/>
            <a:ext cx="8653328" cy="6511791"/>
          </a:xfrm>
          <a:custGeom>
            <a:avLst/>
            <a:gdLst>
              <a:gd name="connsiteX0" fmla="*/ 11462 w 21600"/>
              <a:gd name="connsiteY0" fmla="*/ 4342 h 21600"/>
              <a:gd name="connsiteX1" fmla="*/ 14790 w 21600"/>
              <a:gd name="connsiteY1" fmla="*/ 0 h 21600"/>
              <a:gd name="connsiteX2" fmla="*/ 14525 w 21600"/>
              <a:gd name="connsiteY2" fmla="*/ 5777 h 21600"/>
              <a:gd name="connsiteX3" fmla="*/ 18007 w 21600"/>
              <a:gd name="connsiteY3" fmla="*/ 3172 h 21600"/>
              <a:gd name="connsiteX4" fmla="*/ 16380 w 21600"/>
              <a:gd name="connsiteY4" fmla="*/ 6532 h 21600"/>
              <a:gd name="connsiteX5" fmla="*/ 21600 w 21600"/>
              <a:gd name="connsiteY5" fmla="*/ 6645 h 21600"/>
              <a:gd name="connsiteX6" fmla="*/ 16985 w 21600"/>
              <a:gd name="connsiteY6" fmla="*/ 9402 h 21600"/>
              <a:gd name="connsiteX7" fmla="*/ 18270 w 21600"/>
              <a:gd name="connsiteY7" fmla="*/ 11290 h 21600"/>
              <a:gd name="connsiteX8" fmla="*/ 16380 w 21600"/>
              <a:gd name="connsiteY8" fmla="*/ 12310 h 21600"/>
              <a:gd name="connsiteX9" fmla="*/ 18877 w 21600"/>
              <a:gd name="connsiteY9" fmla="*/ 15632 h 21600"/>
              <a:gd name="connsiteX10" fmla="*/ 14640 w 21600"/>
              <a:gd name="connsiteY10" fmla="*/ 14350 h 21600"/>
              <a:gd name="connsiteX11" fmla="*/ 14942 w 21600"/>
              <a:gd name="connsiteY11" fmla="*/ 17370 h 21600"/>
              <a:gd name="connsiteX12" fmla="*/ 12180 w 21600"/>
              <a:gd name="connsiteY12" fmla="*/ 15935 h 21600"/>
              <a:gd name="connsiteX13" fmla="*/ 11612 w 21600"/>
              <a:gd name="connsiteY13" fmla="*/ 18842 h 21600"/>
              <a:gd name="connsiteX14" fmla="*/ 9872 w 21600"/>
              <a:gd name="connsiteY14" fmla="*/ 17370 h 21600"/>
              <a:gd name="connsiteX15" fmla="*/ 8700 w 21600"/>
              <a:gd name="connsiteY15" fmla="*/ 19712 h 21600"/>
              <a:gd name="connsiteX16" fmla="*/ 7527 w 21600"/>
              <a:gd name="connsiteY16" fmla="*/ 18125 h 21600"/>
              <a:gd name="connsiteX17" fmla="*/ 4917 w 21600"/>
              <a:gd name="connsiteY17" fmla="*/ 21600 h 21600"/>
              <a:gd name="connsiteX18" fmla="*/ 4805 w 21600"/>
              <a:gd name="connsiteY18" fmla="*/ 18240 h 21600"/>
              <a:gd name="connsiteX19" fmla="*/ 1285 w 21600"/>
              <a:gd name="connsiteY19" fmla="*/ 17825 h 21600"/>
              <a:gd name="connsiteX20" fmla="*/ 3330 w 21600"/>
              <a:gd name="connsiteY20" fmla="*/ 15370 h 21600"/>
              <a:gd name="connsiteX21" fmla="*/ 0 w 21600"/>
              <a:gd name="connsiteY21" fmla="*/ 12877 h 21600"/>
              <a:gd name="connsiteX22" fmla="*/ 3935 w 21600"/>
              <a:gd name="connsiteY22" fmla="*/ 11592 h 21600"/>
              <a:gd name="connsiteX23" fmla="*/ 1172 w 21600"/>
              <a:gd name="connsiteY23" fmla="*/ 8270 h 21600"/>
              <a:gd name="connsiteX24" fmla="*/ 5372 w 21600"/>
              <a:gd name="connsiteY24" fmla="*/ 7817 h 21600"/>
              <a:gd name="connsiteX25" fmla="*/ 4502 w 21600"/>
              <a:gd name="connsiteY25" fmla="*/ 3625 h 21600"/>
              <a:gd name="connsiteX26" fmla="*/ 8550 w 21600"/>
              <a:gd name="connsiteY26" fmla="*/ 6382 h 21600"/>
              <a:gd name="connsiteX27" fmla="*/ 9722 w 21600"/>
              <a:gd name="connsiteY27" fmla="*/ 1887 h 21600"/>
              <a:gd name="connsiteX28" fmla="*/ 11462 w 21600"/>
              <a:gd name="connsiteY28" fmla="*/ 4342 h 21600"/>
              <a:gd name="connsiteX0" fmla="*/ 11462 w 21600"/>
              <a:gd name="connsiteY0" fmla="*/ 4342 h 21600"/>
              <a:gd name="connsiteX1" fmla="*/ 14790 w 21600"/>
              <a:gd name="connsiteY1" fmla="*/ 0 h 21600"/>
              <a:gd name="connsiteX2" fmla="*/ 14525 w 21600"/>
              <a:gd name="connsiteY2" fmla="*/ 5777 h 21600"/>
              <a:gd name="connsiteX3" fmla="*/ 18007 w 21600"/>
              <a:gd name="connsiteY3" fmla="*/ 3172 h 21600"/>
              <a:gd name="connsiteX4" fmla="*/ 16380 w 21600"/>
              <a:gd name="connsiteY4" fmla="*/ 6532 h 21600"/>
              <a:gd name="connsiteX5" fmla="*/ 21600 w 21600"/>
              <a:gd name="connsiteY5" fmla="*/ 6645 h 21600"/>
              <a:gd name="connsiteX6" fmla="*/ 16985 w 21600"/>
              <a:gd name="connsiteY6" fmla="*/ 9402 h 21600"/>
              <a:gd name="connsiteX7" fmla="*/ 18270 w 21600"/>
              <a:gd name="connsiteY7" fmla="*/ 11290 h 21600"/>
              <a:gd name="connsiteX8" fmla="*/ 16380 w 21600"/>
              <a:gd name="connsiteY8" fmla="*/ 12310 h 21600"/>
              <a:gd name="connsiteX9" fmla="*/ 18877 w 21600"/>
              <a:gd name="connsiteY9" fmla="*/ 15632 h 21600"/>
              <a:gd name="connsiteX10" fmla="*/ 14640 w 21600"/>
              <a:gd name="connsiteY10" fmla="*/ 14350 h 21600"/>
              <a:gd name="connsiteX11" fmla="*/ 17157 w 21600"/>
              <a:gd name="connsiteY11" fmla="*/ 18954 h 21600"/>
              <a:gd name="connsiteX12" fmla="*/ 12180 w 21600"/>
              <a:gd name="connsiteY12" fmla="*/ 15935 h 21600"/>
              <a:gd name="connsiteX13" fmla="*/ 11612 w 21600"/>
              <a:gd name="connsiteY13" fmla="*/ 18842 h 21600"/>
              <a:gd name="connsiteX14" fmla="*/ 9872 w 21600"/>
              <a:gd name="connsiteY14" fmla="*/ 17370 h 21600"/>
              <a:gd name="connsiteX15" fmla="*/ 8700 w 21600"/>
              <a:gd name="connsiteY15" fmla="*/ 19712 h 21600"/>
              <a:gd name="connsiteX16" fmla="*/ 7527 w 21600"/>
              <a:gd name="connsiteY16" fmla="*/ 18125 h 21600"/>
              <a:gd name="connsiteX17" fmla="*/ 4917 w 21600"/>
              <a:gd name="connsiteY17" fmla="*/ 21600 h 21600"/>
              <a:gd name="connsiteX18" fmla="*/ 4805 w 21600"/>
              <a:gd name="connsiteY18" fmla="*/ 18240 h 21600"/>
              <a:gd name="connsiteX19" fmla="*/ 1285 w 21600"/>
              <a:gd name="connsiteY19" fmla="*/ 17825 h 21600"/>
              <a:gd name="connsiteX20" fmla="*/ 3330 w 21600"/>
              <a:gd name="connsiteY20" fmla="*/ 15370 h 21600"/>
              <a:gd name="connsiteX21" fmla="*/ 0 w 21600"/>
              <a:gd name="connsiteY21" fmla="*/ 12877 h 21600"/>
              <a:gd name="connsiteX22" fmla="*/ 3935 w 21600"/>
              <a:gd name="connsiteY22" fmla="*/ 11592 h 21600"/>
              <a:gd name="connsiteX23" fmla="*/ 1172 w 21600"/>
              <a:gd name="connsiteY23" fmla="*/ 8270 h 21600"/>
              <a:gd name="connsiteX24" fmla="*/ 5372 w 21600"/>
              <a:gd name="connsiteY24" fmla="*/ 7817 h 21600"/>
              <a:gd name="connsiteX25" fmla="*/ 4502 w 21600"/>
              <a:gd name="connsiteY25" fmla="*/ 3625 h 21600"/>
              <a:gd name="connsiteX26" fmla="*/ 8550 w 21600"/>
              <a:gd name="connsiteY26" fmla="*/ 6382 h 21600"/>
              <a:gd name="connsiteX27" fmla="*/ 9722 w 21600"/>
              <a:gd name="connsiteY27" fmla="*/ 1887 h 21600"/>
              <a:gd name="connsiteX28" fmla="*/ 11462 w 21600"/>
              <a:gd name="connsiteY28" fmla="*/ 4342 h 21600"/>
              <a:gd name="connsiteX0" fmla="*/ 11462 w 21600"/>
              <a:gd name="connsiteY0" fmla="*/ 4342 h 21600"/>
              <a:gd name="connsiteX1" fmla="*/ 14790 w 21600"/>
              <a:gd name="connsiteY1" fmla="*/ 0 h 21600"/>
              <a:gd name="connsiteX2" fmla="*/ 14525 w 21600"/>
              <a:gd name="connsiteY2" fmla="*/ 5777 h 21600"/>
              <a:gd name="connsiteX3" fmla="*/ 18007 w 21600"/>
              <a:gd name="connsiteY3" fmla="*/ 3172 h 21600"/>
              <a:gd name="connsiteX4" fmla="*/ 16380 w 21600"/>
              <a:gd name="connsiteY4" fmla="*/ 6532 h 21600"/>
              <a:gd name="connsiteX5" fmla="*/ 21600 w 21600"/>
              <a:gd name="connsiteY5" fmla="*/ 6645 h 21600"/>
              <a:gd name="connsiteX6" fmla="*/ 16985 w 21600"/>
              <a:gd name="connsiteY6" fmla="*/ 9402 h 21600"/>
              <a:gd name="connsiteX7" fmla="*/ 18270 w 21600"/>
              <a:gd name="connsiteY7" fmla="*/ 11290 h 21600"/>
              <a:gd name="connsiteX8" fmla="*/ 16380 w 21600"/>
              <a:gd name="connsiteY8" fmla="*/ 12310 h 21600"/>
              <a:gd name="connsiteX9" fmla="*/ 18877 w 21600"/>
              <a:gd name="connsiteY9" fmla="*/ 15632 h 21600"/>
              <a:gd name="connsiteX10" fmla="*/ 15647 w 21600"/>
              <a:gd name="connsiteY10" fmla="*/ 14732 h 21600"/>
              <a:gd name="connsiteX11" fmla="*/ 17157 w 21600"/>
              <a:gd name="connsiteY11" fmla="*/ 18954 h 21600"/>
              <a:gd name="connsiteX12" fmla="*/ 12180 w 21600"/>
              <a:gd name="connsiteY12" fmla="*/ 15935 h 21600"/>
              <a:gd name="connsiteX13" fmla="*/ 11612 w 21600"/>
              <a:gd name="connsiteY13" fmla="*/ 18842 h 21600"/>
              <a:gd name="connsiteX14" fmla="*/ 9872 w 21600"/>
              <a:gd name="connsiteY14" fmla="*/ 17370 h 21600"/>
              <a:gd name="connsiteX15" fmla="*/ 8700 w 21600"/>
              <a:gd name="connsiteY15" fmla="*/ 19712 h 21600"/>
              <a:gd name="connsiteX16" fmla="*/ 7527 w 21600"/>
              <a:gd name="connsiteY16" fmla="*/ 18125 h 21600"/>
              <a:gd name="connsiteX17" fmla="*/ 4917 w 21600"/>
              <a:gd name="connsiteY17" fmla="*/ 21600 h 21600"/>
              <a:gd name="connsiteX18" fmla="*/ 4805 w 21600"/>
              <a:gd name="connsiteY18" fmla="*/ 18240 h 21600"/>
              <a:gd name="connsiteX19" fmla="*/ 1285 w 21600"/>
              <a:gd name="connsiteY19" fmla="*/ 17825 h 21600"/>
              <a:gd name="connsiteX20" fmla="*/ 3330 w 21600"/>
              <a:gd name="connsiteY20" fmla="*/ 15370 h 21600"/>
              <a:gd name="connsiteX21" fmla="*/ 0 w 21600"/>
              <a:gd name="connsiteY21" fmla="*/ 12877 h 21600"/>
              <a:gd name="connsiteX22" fmla="*/ 3935 w 21600"/>
              <a:gd name="connsiteY22" fmla="*/ 11592 h 21600"/>
              <a:gd name="connsiteX23" fmla="*/ 1172 w 21600"/>
              <a:gd name="connsiteY23" fmla="*/ 8270 h 21600"/>
              <a:gd name="connsiteX24" fmla="*/ 5372 w 21600"/>
              <a:gd name="connsiteY24" fmla="*/ 7817 h 21600"/>
              <a:gd name="connsiteX25" fmla="*/ 4502 w 21600"/>
              <a:gd name="connsiteY25" fmla="*/ 3625 h 21600"/>
              <a:gd name="connsiteX26" fmla="*/ 8550 w 21600"/>
              <a:gd name="connsiteY26" fmla="*/ 6382 h 21600"/>
              <a:gd name="connsiteX27" fmla="*/ 9722 w 21600"/>
              <a:gd name="connsiteY27" fmla="*/ 1887 h 21600"/>
              <a:gd name="connsiteX28" fmla="*/ 11462 w 21600"/>
              <a:gd name="connsiteY28" fmla="*/ 4342 h 21600"/>
              <a:gd name="connsiteX0" fmla="*/ 11462 w 21600"/>
              <a:gd name="connsiteY0" fmla="*/ 4342 h 21600"/>
              <a:gd name="connsiteX1" fmla="*/ 14790 w 21600"/>
              <a:gd name="connsiteY1" fmla="*/ 0 h 21600"/>
              <a:gd name="connsiteX2" fmla="*/ 14525 w 21600"/>
              <a:gd name="connsiteY2" fmla="*/ 5777 h 21600"/>
              <a:gd name="connsiteX3" fmla="*/ 18007 w 21600"/>
              <a:gd name="connsiteY3" fmla="*/ 3172 h 21600"/>
              <a:gd name="connsiteX4" fmla="*/ 16380 w 21600"/>
              <a:gd name="connsiteY4" fmla="*/ 6532 h 21600"/>
              <a:gd name="connsiteX5" fmla="*/ 21600 w 21600"/>
              <a:gd name="connsiteY5" fmla="*/ 6645 h 21600"/>
              <a:gd name="connsiteX6" fmla="*/ 16985 w 21600"/>
              <a:gd name="connsiteY6" fmla="*/ 9402 h 21600"/>
              <a:gd name="connsiteX7" fmla="*/ 18270 w 21600"/>
              <a:gd name="connsiteY7" fmla="*/ 11290 h 21600"/>
              <a:gd name="connsiteX8" fmla="*/ 16380 w 21600"/>
              <a:gd name="connsiteY8" fmla="*/ 12310 h 21600"/>
              <a:gd name="connsiteX9" fmla="*/ 18877 w 21600"/>
              <a:gd name="connsiteY9" fmla="*/ 15632 h 21600"/>
              <a:gd name="connsiteX10" fmla="*/ 15647 w 21600"/>
              <a:gd name="connsiteY10" fmla="*/ 14732 h 21600"/>
              <a:gd name="connsiteX11" fmla="*/ 17157 w 21600"/>
              <a:gd name="connsiteY11" fmla="*/ 18954 h 21600"/>
              <a:gd name="connsiteX12" fmla="*/ 12180 w 21600"/>
              <a:gd name="connsiteY12" fmla="*/ 15935 h 21600"/>
              <a:gd name="connsiteX13" fmla="*/ 11612 w 21600"/>
              <a:gd name="connsiteY13" fmla="*/ 18842 h 21600"/>
              <a:gd name="connsiteX14" fmla="*/ 9872 w 21600"/>
              <a:gd name="connsiteY14" fmla="*/ 17370 h 21600"/>
              <a:gd name="connsiteX15" fmla="*/ 8700 w 21600"/>
              <a:gd name="connsiteY15" fmla="*/ 19712 h 21600"/>
              <a:gd name="connsiteX16" fmla="*/ 7527 w 21600"/>
              <a:gd name="connsiteY16" fmla="*/ 18125 h 21600"/>
              <a:gd name="connsiteX17" fmla="*/ 4917 w 21600"/>
              <a:gd name="connsiteY17" fmla="*/ 21600 h 21600"/>
              <a:gd name="connsiteX18" fmla="*/ 4805 w 21600"/>
              <a:gd name="connsiteY18" fmla="*/ 18240 h 21600"/>
              <a:gd name="connsiteX19" fmla="*/ 1285 w 21600"/>
              <a:gd name="connsiteY19" fmla="*/ 17825 h 21600"/>
              <a:gd name="connsiteX20" fmla="*/ 3330 w 21600"/>
              <a:gd name="connsiteY20" fmla="*/ 15370 h 21600"/>
              <a:gd name="connsiteX21" fmla="*/ 0 w 21600"/>
              <a:gd name="connsiteY21" fmla="*/ 12877 h 21600"/>
              <a:gd name="connsiteX22" fmla="*/ 3935 w 21600"/>
              <a:gd name="connsiteY22" fmla="*/ 11592 h 21600"/>
              <a:gd name="connsiteX23" fmla="*/ 1172 w 21600"/>
              <a:gd name="connsiteY23" fmla="*/ 8270 h 21600"/>
              <a:gd name="connsiteX24" fmla="*/ 4486 w 21600"/>
              <a:gd name="connsiteY24" fmla="*/ 7053 h 21600"/>
              <a:gd name="connsiteX25" fmla="*/ 4502 w 21600"/>
              <a:gd name="connsiteY25" fmla="*/ 3625 h 21600"/>
              <a:gd name="connsiteX26" fmla="*/ 8550 w 21600"/>
              <a:gd name="connsiteY26" fmla="*/ 6382 h 21600"/>
              <a:gd name="connsiteX27" fmla="*/ 9722 w 21600"/>
              <a:gd name="connsiteY27" fmla="*/ 1887 h 21600"/>
              <a:gd name="connsiteX28" fmla="*/ 11462 w 21600"/>
              <a:gd name="connsiteY28" fmla="*/ 4342 h 21600"/>
              <a:gd name="connsiteX0" fmla="*/ 11861 w 21999"/>
              <a:gd name="connsiteY0" fmla="*/ 4342 h 21600"/>
              <a:gd name="connsiteX1" fmla="*/ 15189 w 21999"/>
              <a:gd name="connsiteY1" fmla="*/ 0 h 21600"/>
              <a:gd name="connsiteX2" fmla="*/ 14924 w 21999"/>
              <a:gd name="connsiteY2" fmla="*/ 5777 h 21600"/>
              <a:gd name="connsiteX3" fmla="*/ 18406 w 21999"/>
              <a:gd name="connsiteY3" fmla="*/ 3172 h 21600"/>
              <a:gd name="connsiteX4" fmla="*/ 16779 w 21999"/>
              <a:gd name="connsiteY4" fmla="*/ 6532 h 21600"/>
              <a:gd name="connsiteX5" fmla="*/ 21999 w 21999"/>
              <a:gd name="connsiteY5" fmla="*/ 6645 h 21600"/>
              <a:gd name="connsiteX6" fmla="*/ 17384 w 21999"/>
              <a:gd name="connsiteY6" fmla="*/ 9402 h 21600"/>
              <a:gd name="connsiteX7" fmla="*/ 18669 w 21999"/>
              <a:gd name="connsiteY7" fmla="*/ 11290 h 21600"/>
              <a:gd name="connsiteX8" fmla="*/ 16779 w 21999"/>
              <a:gd name="connsiteY8" fmla="*/ 12310 h 21600"/>
              <a:gd name="connsiteX9" fmla="*/ 19276 w 21999"/>
              <a:gd name="connsiteY9" fmla="*/ 15632 h 21600"/>
              <a:gd name="connsiteX10" fmla="*/ 16046 w 21999"/>
              <a:gd name="connsiteY10" fmla="*/ 14732 h 21600"/>
              <a:gd name="connsiteX11" fmla="*/ 17556 w 21999"/>
              <a:gd name="connsiteY11" fmla="*/ 18954 h 21600"/>
              <a:gd name="connsiteX12" fmla="*/ 12579 w 21999"/>
              <a:gd name="connsiteY12" fmla="*/ 15935 h 21600"/>
              <a:gd name="connsiteX13" fmla="*/ 12011 w 21999"/>
              <a:gd name="connsiteY13" fmla="*/ 18842 h 21600"/>
              <a:gd name="connsiteX14" fmla="*/ 10271 w 21999"/>
              <a:gd name="connsiteY14" fmla="*/ 17370 h 21600"/>
              <a:gd name="connsiteX15" fmla="*/ 9099 w 21999"/>
              <a:gd name="connsiteY15" fmla="*/ 19712 h 21600"/>
              <a:gd name="connsiteX16" fmla="*/ 7926 w 21999"/>
              <a:gd name="connsiteY16" fmla="*/ 18125 h 21600"/>
              <a:gd name="connsiteX17" fmla="*/ 5316 w 21999"/>
              <a:gd name="connsiteY17" fmla="*/ 21600 h 21600"/>
              <a:gd name="connsiteX18" fmla="*/ 5204 w 21999"/>
              <a:gd name="connsiteY18" fmla="*/ 18240 h 21600"/>
              <a:gd name="connsiteX19" fmla="*/ 1684 w 21999"/>
              <a:gd name="connsiteY19" fmla="*/ 17825 h 21600"/>
              <a:gd name="connsiteX20" fmla="*/ 3729 w 21999"/>
              <a:gd name="connsiteY20" fmla="*/ 15370 h 21600"/>
              <a:gd name="connsiteX21" fmla="*/ 399 w 21999"/>
              <a:gd name="connsiteY21" fmla="*/ 12877 h 21600"/>
              <a:gd name="connsiteX22" fmla="*/ 4334 w 21999"/>
              <a:gd name="connsiteY22" fmla="*/ 11592 h 21600"/>
              <a:gd name="connsiteX23" fmla="*/ 0 w 21999"/>
              <a:gd name="connsiteY23" fmla="*/ 8871 h 21600"/>
              <a:gd name="connsiteX24" fmla="*/ 4885 w 21999"/>
              <a:gd name="connsiteY24" fmla="*/ 7053 h 21600"/>
              <a:gd name="connsiteX25" fmla="*/ 4901 w 21999"/>
              <a:gd name="connsiteY25" fmla="*/ 3625 h 21600"/>
              <a:gd name="connsiteX26" fmla="*/ 8949 w 21999"/>
              <a:gd name="connsiteY26" fmla="*/ 6382 h 21600"/>
              <a:gd name="connsiteX27" fmla="*/ 10121 w 21999"/>
              <a:gd name="connsiteY27" fmla="*/ 1887 h 21600"/>
              <a:gd name="connsiteX28" fmla="*/ 11861 w 21999"/>
              <a:gd name="connsiteY28" fmla="*/ 4342 h 21600"/>
              <a:gd name="connsiteX0" fmla="*/ 11861 w 21999"/>
              <a:gd name="connsiteY0" fmla="*/ 4342 h 21600"/>
              <a:gd name="connsiteX1" fmla="*/ 15189 w 21999"/>
              <a:gd name="connsiteY1" fmla="*/ 0 h 21600"/>
              <a:gd name="connsiteX2" fmla="*/ 14924 w 21999"/>
              <a:gd name="connsiteY2" fmla="*/ 5777 h 21600"/>
              <a:gd name="connsiteX3" fmla="*/ 18406 w 21999"/>
              <a:gd name="connsiteY3" fmla="*/ 3172 h 21600"/>
              <a:gd name="connsiteX4" fmla="*/ 16779 w 21999"/>
              <a:gd name="connsiteY4" fmla="*/ 6532 h 21600"/>
              <a:gd name="connsiteX5" fmla="*/ 21999 w 21999"/>
              <a:gd name="connsiteY5" fmla="*/ 6645 h 21600"/>
              <a:gd name="connsiteX6" fmla="*/ 17384 w 21999"/>
              <a:gd name="connsiteY6" fmla="*/ 9402 h 21600"/>
              <a:gd name="connsiteX7" fmla="*/ 18669 w 21999"/>
              <a:gd name="connsiteY7" fmla="*/ 11290 h 21600"/>
              <a:gd name="connsiteX8" fmla="*/ 16779 w 21999"/>
              <a:gd name="connsiteY8" fmla="*/ 12310 h 21600"/>
              <a:gd name="connsiteX9" fmla="*/ 19276 w 21999"/>
              <a:gd name="connsiteY9" fmla="*/ 15632 h 21600"/>
              <a:gd name="connsiteX10" fmla="*/ 16046 w 21999"/>
              <a:gd name="connsiteY10" fmla="*/ 14732 h 21600"/>
              <a:gd name="connsiteX11" fmla="*/ 17556 w 21999"/>
              <a:gd name="connsiteY11" fmla="*/ 18954 h 21600"/>
              <a:gd name="connsiteX12" fmla="*/ 12579 w 21999"/>
              <a:gd name="connsiteY12" fmla="*/ 15935 h 21600"/>
              <a:gd name="connsiteX13" fmla="*/ 12011 w 21999"/>
              <a:gd name="connsiteY13" fmla="*/ 18842 h 21600"/>
              <a:gd name="connsiteX14" fmla="*/ 10271 w 21999"/>
              <a:gd name="connsiteY14" fmla="*/ 17370 h 21600"/>
              <a:gd name="connsiteX15" fmla="*/ 9099 w 21999"/>
              <a:gd name="connsiteY15" fmla="*/ 19712 h 21600"/>
              <a:gd name="connsiteX16" fmla="*/ 7926 w 21999"/>
              <a:gd name="connsiteY16" fmla="*/ 18125 h 21600"/>
              <a:gd name="connsiteX17" fmla="*/ 5316 w 21999"/>
              <a:gd name="connsiteY17" fmla="*/ 21600 h 21600"/>
              <a:gd name="connsiteX18" fmla="*/ 5204 w 21999"/>
              <a:gd name="connsiteY18" fmla="*/ 18240 h 21600"/>
              <a:gd name="connsiteX19" fmla="*/ 1684 w 21999"/>
              <a:gd name="connsiteY19" fmla="*/ 17825 h 21600"/>
              <a:gd name="connsiteX20" fmla="*/ 3729 w 21999"/>
              <a:gd name="connsiteY20" fmla="*/ 15370 h 21600"/>
              <a:gd name="connsiteX21" fmla="*/ 399 w 21999"/>
              <a:gd name="connsiteY21" fmla="*/ 12877 h 21600"/>
              <a:gd name="connsiteX22" fmla="*/ 4334 w 21999"/>
              <a:gd name="connsiteY22" fmla="*/ 11592 h 21600"/>
              <a:gd name="connsiteX23" fmla="*/ 0 w 21999"/>
              <a:gd name="connsiteY23" fmla="*/ 8871 h 21600"/>
              <a:gd name="connsiteX24" fmla="*/ 4885 w 21999"/>
              <a:gd name="connsiteY24" fmla="*/ 7053 h 21600"/>
              <a:gd name="connsiteX25" fmla="*/ 5465 w 21999"/>
              <a:gd name="connsiteY25" fmla="*/ 1495 h 21600"/>
              <a:gd name="connsiteX26" fmla="*/ 8949 w 21999"/>
              <a:gd name="connsiteY26" fmla="*/ 6382 h 21600"/>
              <a:gd name="connsiteX27" fmla="*/ 10121 w 21999"/>
              <a:gd name="connsiteY27" fmla="*/ 1887 h 21600"/>
              <a:gd name="connsiteX28" fmla="*/ 11861 w 21999"/>
              <a:gd name="connsiteY28" fmla="*/ 4342 h 21600"/>
              <a:gd name="connsiteX0" fmla="*/ 11861 w 21999"/>
              <a:gd name="connsiteY0" fmla="*/ 4342 h 21600"/>
              <a:gd name="connsiteX1" fmla="*/ 15189 w 21999"/>
              <a:gd name="connsiteY1" fmla="*/ 0 h 21600"/>
              <a:gd name="connsiteX2" fmla="*/ 14924 w 21999"/>
              <a:gd name="connsiteY2" fmla="*/ 5777 h 21600"/>
              <a:gd name="connsiteX3" fmla="*/ 18406 w 21999"/>
              <a:gd name="connsiteY3" fmla="*/ 3172 h 21600"/>
              <a:gd name="connsiteX4" fmla="*/ 16779 w 21999"/>
              <a:gd name="connsiteY4" fmla="*/ 6532 h 21600"/>
              <a:gd name="connsiteX5" fmla="*/ 21999 w 21999"/>
              <a:gd name="connsiteY5" fmla="*/ 6645 h 21600"/>
              <a:gd name="connsiteX6" fmla="*/ 17384 w 21999"/>
              <a:gd name="connsiteY6" fmla="*/ 9402 h 21600"/>
              <a:gd name="connsiteX7" fmla="*/ 18669 w 21999"/>
              <a:gd name="connsiteY7" fmla="*/ 11290 h 21600"/>
              <a:gd name="connsiteX8" fmla="*/ 16779 w 21999"/>
              <a:gd name="connsiteY8" fmla="*/ 12310 h 21600"/>
              <a:gd name="connsiteX9" fmla="*/ 19276 w 21999"/>
              <a:gd name="connsiteY9" fmla="*/ 15632 h 21600"/>
              <a:gd name="connsiteX10" fmla="*/ 16046 w 21999"/>
              <a:gd name="connsiteY10" fmla="*/ 14732 h 21600"/>
              <a:gd name="connsiteX11" fmla="*/ 17556 w 21999"/>
              <a:gd name="connsiteY11" fmla="*/ 18954 h 21600"/>
              <a:gd name="connsiteX12" fmla="*/ 12579 w 21999"/>
              <a:gd name="connsiteY12" fmla="*/ 15935 h 21600"/>
              <a:gd name="connsiteX13" fmla="*/ 12011 w 21999"/>
              <a:gd name="connsiteY13" fmla="*/ 18842 h 21600"/>
              <a:gd name="connsiteX14" fmla="*/ 10271 w 21999"/>
              <a:gd name="connsiteY14" fmla="*/ 17370 h 21600"/>
              <a:gd name="connsiteX15" fmla="*/ 9099 w 21999"/>
              <a:gd name="connsiteY15" fmla="*/ 19712 h 21600"/>
              <a:gd name="connsiteX16" fmla="*/ 7926 w 21999"/>
              <a:gd name="connsiteY16" fmla="*/ 18125 h 21600"/>
              <a:gd name="connsiteX17" fmla="*/ 5316 w 21999"/>
              <a:gd name="connsiteY17" fmla="*/ 21600 h 21600"/>
              <a:gd name="connsiteX18" fmla="*/ 5204 w 21999"/>
              <a:gd name="connsiteY18" fmla="*/ 18240 h 21600"/>
              <a:gd name="connsiteX19" fmla="*/ 1684 w 21999"/>
              <a:gd name="connsiteY19" fmla="*/ 17825 h 21600"/>
              <a:gd name="connsiteX20" fmla="*/ 3729 w 21999"/>
              <a:gd name="connsiteY20" fmla="*/ 15370 h 21600"/>
              <a:gd name="connsiteX21" fmla="*/ 399 w 21999"/>
              <a:gd name="connsiteY21" fmla="*/ 12877 h 21600"/>
              <a:gd name="connsiteX22" fmla="*/ 4334 w 21999"/>
              <a:gd name="connsiteY22" fmla="*/ 11592 h 21600"/>
              <a:gd name="connsiteX23" fmla="*/ 0 w 21999"/>
              <a:gd name="connsiteY23" fmla="*/ 8871 h 21600"/>
              <a:gd name="connsiteX24" fmla="*/ 4885 w 21999"/>
              <a:gd name="connsiteY24" fmla="*/ 7053 h 21600"/>
              <a:gd name="connsiteX25" fmla="*/ 3290 w 21999"/>
              <a:gd name="connsiteY25" fmla="*/ 894 h 21600"/>
              <a:gd name="connsiteX26" fmla="*/ 8949 w 21999"/>
              <a:gd name="connsiteY26" fmla="*/ 6382 h 21600"/>
              <a:gd name="connsiteX27" fmla="*/ 10121 w 21999"/>
              <a:gd name="connsiteY27" fmla="*/ 1887 h 21600"/>
              <a:gd name="connsiteX28" fmla="*/ 11861 w 21999"/>
              <a:gd name="connsiteY28" fmla="*/ 4342 h 21600"/>
              <a:gd name="connsiteX0" fmla="*/ 11861 w 21999"/>
              <a:gd name="connsiteY0" fmla="*/ 4342 h 21600"/>
              <a:gd name="connsiteX1" fmla="*/ 15189 w 21999"/>
              <a:gd name="connsiteY1" fmla="*/ 0 h 21600"/>
              <a:gd name="connsiteX2" fmla="*/ 14924 w 21999"/>
              <a:gd name="connsiteY2" fmla="*/ 5777 h 21600"/>
              <a:gd name="connsiteX3" fmla="*/ 18406 w 21999"/>
              <a:gd name="connsiteY3" fmla="*/ 3172 h 21600"/>
              <a:gd name="connsiteX4" fmla="*/ 16779 w 21999"/>
              <a:gd name="connsiteY4" fmla="*/ 6532 h 21600"/>
              <a:gd name="connsiteX5" fmla="*/ 21999 w 21999"/>
              <a:gd name="connsiteY5" fmla="*/ 6645 h 21600"/>
              <a:gd name="connsiteX6" fmla="*/ 17384 w 21999"/>
              <a:gd name="connsiteY6" fmla="*/ 9402 h 21600"/>
              <a:gd name="connsiteX7" fmla="*/ 18669 w 21999"/>
              <a:gd name="connsiteY7" fmla="*/ 11290 h 21600"/>
              <a:gd name="connsiteX8" fmla="*/ 16779 w 21999"/>
              <a:gd name="connsiteY8" fmla="*/ 12310 h 21600"/>
              <a:gd name="connsiteX9" fmla="*/ 19276 w 21999"/>
              <a:gd name="connsiteY9" fmla="*/ 15632 h 21600"/>
              <a:gd name="connsiteX10" fmla="*/ 16046 w 21999"/>
              <a:gd name="connsiteY10" fmla="*/ 14732 h 21600"/>
              <a:gd name="connsiteX11" fmla="*/ 17556 w 21999"/>
              <a:gd name="connsiteY11" fmla="*/ 18954 h 21600"/>
              <a:gd name="connsiteX12" fmla="*/ 12579 w 21999"/>
              <a:gd name="connsiteY12" fmla="*/ 15935 h 21600"/>
              <a:gd name="connsiteX13" fmla="*/ 12011 w 21999"/>
              <a:gd name="connsiteY13" fmla="*/ 18842 h 21600"/>
              <a:gd name="connsiteX14" fmla="*/ 10271 w 21999"/>
              <a:gd name="connsiteY14" fmla="*/ 17370 h 21600"/>
              <a:gd name="connsiteX15" fmla="*/ 9099 w 21999"/>
              <a:gd name="connsiteY15" fmla="*/ 19712 h 21600"/>
              <a:gd name="connsiteX16" fmla="*/ 7926 w 21999"/>
              <a:gd name="connsiteY16" fmla="*/ 18125 h 21600"/>
              <a:gd name="connsiteX17" fmla="*/ 5316 w 21999"/>
              <a:gd name="connsiteY17" fmla="*/ 21600 h 21600"/>
              <a:gd name="connsiteX18" fmla="*/ 5204 w 21999"/>
              <a:gd name="connsiteY18" fmla="*/ 18240 h 21600"/>
              <a:gd name="connsiteX19" fmla="*/ 1684 w 21999"/>
              <a:gd name="connsiteY19" fmla="*/ 17825 h 21600"/>
              <a:gd name="connsiteX20" fmla="*/ 3729 w 21999"/>
              <a:gd name="connsiteY20" fmla="*/ 15370 h 21600"/>
              <a:gd name="connsiteX21" fmla="*/ 399 w 21999"/>
              <a:gd name="connsiteY21" fmla="*/ 12877 h 21600"/>
              <a:gd name="connsiteX22" fmla="*/ 4334 w 21999"/>
              <a:gd name="connsiteY22" fmla="*/ 11592 h 21600"/>
              <a:gd name="connsiteX23" fmla="*/ 0 w 21999"/>
              <a:gd name="connsiteY23" fmla="*/ 8871 h 21600"/>
              <a:gd name="connsiteX24" fmla="*/ 4885 w 21999"/>
              <a:gd name="connsiteY24" fmla="*/ 7053 h 21600"/>
              <a:gd name="connsiteX25" fmla="*/ 3290 w 21999"/>
              <a:gd name="connsiteY25" fmla="*/ 894 h 21600"/>
              <a:gd name="connsiteX26" fmla="*/ 8506 w 21999"/>
              <a:gd name="connsiteY26" fmla="*/ 5071 h 21600"/>
              <a:gd name="connsiteX27" fmla="*/ 10121 w 21999"/>
              <a:gd name="connsiteY27" fmla="*/ 1887 h 21600"/>
              <a:gd name="connsiteX28" fmla="*/ 11861 w 21999"/>
              <a:gd name="connsiteY28" fmla="*/ 4342 h 21600"/>
              <a:gd name="connsiteX0" fmla="*/ 11861 w 21999"/>
              <a:gd name="connsiteY0" fmla="*/ 5185 h 22443"/>
              <a:gd name="connsiteX1" fmla="*/ 15189 w 21999"/>
              <a:gd name="connsiteY1" fmla="*/ 843 h 22443"/>
              <a:gd name="connsiteX2" fmla="*/ 14924 w 21999"/>
              <a:gd name="connsiteY2" fmla="*/ 6620 h 22443"/>
              <a:gd name="connsiteX3" fmla="*/ 18406 w 21999"/>
              <a:gd name="connsiteY3" fmla="*/ 4015 h 22443"/>
              <a:gd name="connsiteX4" fmla="*/ 16779 w 21999"/>
              <a:gd name="connsiteY4" fmla="*/ 7375 h 22443"/>
              <a:gd name="connsiteX5" fmla="*/ 21999 w 21999"/>
              <a:gd name="connsiteY5" fmla="*/ 7488 h 22443"/>
              <a:gd name="connsiteX6" fmla="*/ 17384 w 21999"/>
              <a:gd name="connsiteY6" fmla="*/ 10245 h 22443"/>
              <a:gd name="connsiteX7" fmla="*/ 18669 w 21999"/>
              <a:gd name="connsiteY7" fmla="*/ 12133 h 22443"/>
              <a:gd name="connsiteX8" fmla="*/ 16779 w 21999"/>
              <a:gd name="connsiteY8" fmla="*/ 13153 h 22443"/>
              <a:gd name="connsiteX9" fmla="*/ 19276 w 21999"/>
              <a:gd name="connsiteY9" fmla="*/ 16475 h 22443"/>
              <a:gd name="connsiteX10" fmla="*/ 16046 w 21999"/>
              <a:gd name="connsiteY10" fmla="*/ 15575 h 22443"/>
              <a:gd name="connsiteX11" fmla="*/ 17556 w 21999"/>
              <a:gd name="connsiteY11" fmla="*/ 19797 h 22443"/>
              <a:gd name="connsiteX12" fmla="*/ 12579 w 21999"/>
              <a:gd name="connsiteY12" fmla="*/ 16778 h 22443"/>
              <a:gd name="connsiteX13" fmla="*/ 12011 w 21999"/>
              <a:gd name="connsiteY13" fmla="*/ 19685 h 22443"/>
              <a:gd name="connsiteX14" fmla="*/ 10271 w 21999"/>
              <a:gd name="connsiteY14" fmla="*/ 18213 h 22443"/>
              <a:gd name="connsiteX15" fmla="*/ 9099 w 21999"/>
              <a:gd name="connsiteY15" fmla="*/ 20555 h 22443"/>
              <a:gd name="connsiteX16" fmla="*/ 7926 w 21999"/>
              <a:gd name="connsiteY16" fmla="*/ 18968 h 22443"/>
              <a:gd name="connsiteX17" fmla="*/ 5316 w 21999"/>
              <a:gd name="connsiteY17" fmla="*/ 22443 h 22443"/>
              <a:gd name="connsiteX18" fmla="*/ 5204 w 21999"/>
              <a:gd name="connsiteY18" fmla="*/ 19083 h 22443"/>
              <a:gd name="connsiteX19" fmla="*/ 1684 w 21999"/>
              <a:gd name="connsiteY19" fmla="*/ 18668 h 22443"/>
              <a:gd name="connsiteX20" fmla="*/ 3729 w 21999"/>
              <a:gd name="connsiteY20" fmla="*/ 16213 h 22443"/>
              <a:gd name="connsiteX21" fmla="*/ 399 w 21999"/>
              <a:gd name="connsiteY21" fmla="*/ 13720 h 22443"/>
              <a:gd name="connsiteX22" fmla="*/ 4334 w 21999"/>
              <a:gd name="connsiteY22" fmla="*/ 12435 h 22443"/>
              <a:gd name="connsiteX23" fmla="*/ 0 w 21999"/>
              <a:gd name="connsiteY23" fmla="*/ 9714 h 22443"/>
              <a:gd name="connsiteX24" fmla="*/ 4885 w 21999"/>
              <a:gd name="connsiteY24" fmla="*/ 7896 h 22443"/>
              <a:gd name="connsiteX25" fmla="*/ 3290 w 21999"/>
              <a:gd name="connsiteY25" fmla="*/ 1737 h 22443"/>
              <a:gd name="connsiteX26" fmla="*/ 8506 w 21999"/>
              <a:gd name="connsiteY26" fmla="*/ 5914 h 22443"/>
              <a:gd name="connsiteX27" fmla="*/ 10282 w 21999"/>
              <a:gd name="connsiteY27" fmla="*/ 0 h 22443"/>
              <a:gd name="connsiteX28" fmla="*/ 11861 w 21999"/>
              <a:gd name="connsiteY28" fmla="*/ 5185 h 22443"/>
              <a:gd name="connsiteX0" fmla="*/ 11861 w 21999"/>
              <a:gd name="connsiteY0" fmla="*/ 5185 h 22443"/>
              <a:gd name="connsiteX1" fmla="*/ 15189 w 21999"/>
              <a:gd name="connsiteY1" fmla="*/ 843 h 22443"/>
              <a:gd name="connsiteX2" fmla="*/ 14924 w 21999"/>
              <a:gd name="connsiteY2" fmla="*/ 6620 h 22443"/>
              <a:gd name="connsiteX3" fmla="*/ 18406 w 21999"/>
              <a:gd name="connsiteY3" fmla="*/ 4015 h 22443"/>
              <a:gd name="connsiteX4" fmla="*/ 16779 w 21999"/>
              <a:gd name="connsiteY4" fmla="*/ 7375 h 22443"/>
              <a:gd name="connsiteX5" fmla="*/ 21999 w 21999"/>
              <a:gd name="connsiteY5" fmla="*/ 7488 h 22443"/>
              <a:gd name="connsiteX6" fmla="*/ 17384 w 21999"/>
              <a:gd name="connsiteY6" fmla="*/ 10245 h 22443"/>
              <a:gd name="connsiteX7" fmla="*/ 18669 w 21999"/>
              <a:gd name="connsiteY7" fmla="*/ 12133 h 22443"/>
              <a:gd name="connsiteX8" fmla="*/ 18068 w 21999"/>
              <a:gd name="connsiteY8" fmla="*/ 14136 h 22443"/>
              <a:gd name="connsiteX9" fmla="*/ 19276 w 21999"/>
              <a:gd name="connsiteY9" fmla="*/ 16475 h 22443"/>
              <a:gd name="connsiteX10" fmla="*/ 16046 w 21999"/>
              <a:gd name="connsiteY10" fmla="*/ 15575 h 22443"/>
              <a:gd name="connsiteX11" fmla="*/ 17556 w 21999"/>
              <a:gd name="connsiteY11" fmla="*/ 19797 h 22443"/>
              <a:gd name="connsiteX12" fmla="*/ 12579 w 21999"/>
              <a:gd name="connsiteY12" fmla="*/ 16778 h 22443"/>
              <a:gd name="connsiteX13" fmla="*/ 12011 w 21999"/>
              <a:gd name="connsiteY13" fmla="*/ 19685 h 22443"/>
              <a:gd name="connsiteX14" fmla="*/ 10271 w 21999"/>
              <a:gd name="connsiteY14" fmla="*/ 18213 h 22443"/>
              <a:gd name="connsiteX15" fmla="*/ 9099 w 21999"/>
              <a:gd name="connsiteY15" fmla="*/ 20555 h 22443"/>
              <a:gd name="connsiteX16" fmla="*/ 7926 w 21999"/>
              <a:gd name="connsiteY16" fmla="*/ 18968 h 22443"/>
              <a:gd name="connsiteX17" fmla="*/ 5316 w 21999"/>
              <a:gd name="connsiteY17" fmla="*/ 22443 h 22443"/>
              <a:gd name="connsiteX18" fmla="*/ 5204 w 21999"/>
              <a:gd name="connsiteY18" fmla="*/ 19083 h 22443"/>
              <a:gd name="connsiteX19" fmla="*/ 1684 w 21999"/>
              <a:gd name="connsiteY19" fmla="*/ 18668 h 22443"/>
              <a:gd name="connsiteX20" fmla="*/ 3729 w 21999"/>
              <a:gd name="connsiteY20" fmla="*/ 16213 h 22443"/>
              <a:gd name="connsiteX21" fmla="*/ 399 w 21999"/>
              <a:gd name="connsiteY21" fmla="*/ 13720 h 22443"/>
              <a:gd name="connsiteX22" fmla="*/ 4334 w 21999"/>
              <a:gd name="connsiteY22" fmla="*/ 12435 h 22443"/>
              <a:gd name="connsiteX23" fmla="*/ 0 w 21999"/>
              <a:gd name="connsiteY23" fmla="*/ 9714 h 22443"/>
              <a:gd name="connsiteX24" fmla="*/ 4885 w 21999"/>
              <a:gd name="connsiteY24" fmla="*/ 7896 h 22443"/>
              <a:gd name="connsiteX25" fmla="*/ 3290 w 21999"/>
              <a:gd name="connsiteY25" fmla="*/ 1737 h 22443"/>
              <a:gd name="connsiteX26" fmla="*/ 8506 w 21999"/>
              <a:gd name="connsiteY26" fmla="*/ 5914 h 22443"/>
              <a:gd name="connsiteX27" fmla="*/ 10282 w 21999"/>
              <a:gd name="connsiteY27" fmla="*/ 0 h 22443"/>
              <a:gd name="connsiteX28" fmla="*/ 11861 w 21999"/>
              <a:gd name="connsiteY28" fmla="*/ 5185 h 22443"/>
              <a:gd name="connsiteX0" fmla="*/ 11861 w 21999"/>
              <a:gd name="connsiteY0" fmla="*/ 5185 h 22443"/>
              <a:gd name="connsiteX1" fmla="*/ 15189 w 21999"/>
              <a:gd name="connsiteY1" fmla="*/ 843 h 22443"/>
              <a:gd name="connsiteX2" fmla="*/ 14924 w 21999"/>
              <a:gd name="connsiteY2" fmla="*/ 6620 h 22443"/>
              <a:gd name="connsiteX3" fmla="*/ 18406 w 21999"/>
              <a:gd name="connsiteY3" fmla="*/ 4015 h 22443"/>
              <a:gd name="connsiteX4" fmla="*/ 16779 w 21999"/>
              <a:gd name="connsiteY4" fmla="*/ 7375 h 22443"/>
              <a:gd name="connsiteX5" fmla="*/ 21999 w 21999"/>
              <a:gd name="connsiteY5" fmla="*/ 7488 h 22443"/>
              <a:gd name="connsiteX6" fmla="*/ 18552 w 21999"/>
              <a:gd name="connsiteY6" fmla="*/ 9098 h 22443"/>
              <a:gd name="connsiteX7" fmla="*/ 18669 w 21999"/>
              <a:gd name="connsiteY7" fmla="*/ 12133 h 22443"/>
              <a:gd name="connsiteX8" fmla="*/ 18068 w 21999"/>
              <a:gd name="connsiteY8" fmla="*/ 14136 h 22443"/>
              <a:gd name="connsiteX9" fmla="*/ 19276 w 21999"/>
              <a:gd name="connsiteY9" fmla="*/ 16475 h 22443"/>
              <a:gd name="connsiteX10" fmla="*/ 16046 w 21999"/>
              <a:gd name="connsiteY10" fmla="*/ 15575 h 22443"/>
              <a:gd name="connsiteX11" fmla="*/ 17556 w 21999"/>
              <a:gd name="connsiteY11" fmla="*/ 19797 h 22443"/>
              <a:gd name="connsiteX12" fmla="*/ 12579 w 21999"/>
              <a:gd name="connsiteY12" fmla="*/ 16778 h 22443"/>
              <a:gd name="connsiteX13" fmla="*/ 12011 w 21999"/>
              <a:gd name="connsiteY13" fmla="*/ 19685 h 22443"/>
              <a:gd name="connsiteX14" fmla="*/ 10271 w 21999"/>
              <a:gd name="connsiteY14" fmla="*/ 18213 h 22443"/>
              <a:gd name="connsiteX15" fmla="*/ 9099 w 21999"/>
              <a:gd name="connsiteY15" fmla="*/ 20555 h 22443"/>
              <a:gd name="connsiteX16" fmla="*/ 7926 w 21999"/>
              <a:gd name="connsiteY16" fmla="*/ 18968 h 22443"/>
              <a:gd name="connsiteX17" fmla="*/ 5316 w 21999"/>
              <a:gd name="connsiteY17" fmla="*/ 22443 h 22443"/>
              <a:gd name="connsiteX18" fmla="*/ 5204 w 21999"/>
              <a:gd name="connsiteY18" fmla="*/ 19083 h 22443"/>
              <a:gd name="connsiteX19" fmla="*/ 1684 w 21999"/>
              <a:gd name="connsiteY19" fmla="*/ 18668 h 22443"/>
              <a:gd name="connsiteX20" fmla="*/ 3729 w 21999"/>
              <a:gd name="connsiteY20" fmla="*/ 16213 h 22443"/>
              <a:gd name="connsiteX21" fmla="*/ 399 w 21999"/>
              <a:gd name="connsiteY21" fmla="*/ 13720 h 22443"/>
              <a:gd name="connsiteX22" fmla="*/ 4334 w 21999"/>
              <a:gd name="connsiteY22" fmla="*/ 12435 h 22443"/>
              <a:gd name="connsiteX23" fmla="*/ 0 w 21999"/>
              <a:gd name="connsiteY23" fmla="*/ 9714 h 22443"/>
              <a:gd name="connsiteX24" fmla="*/ 4885 w 21999"/>
              <a:gd name="connsiteY24" fmla="*/ 7896 h 22443"/>
              <a:gd name="connsiteX25" fmla="*/ 3290 w 21999"/>
              <a:gd name="connsiteY25" fmla="*/ 1737 h 22443"/>
              <a:gd name="connsiteX26" fmla="*/ 8506 w 21999"/>
              <a:gd name="connsiteY26" fmla="*/ 5914 h 22443"/>
              <a:gd name="connsiteX27" fmla="*/ 10282 w 21999"/>
              <a:gd name="connsiteY27" fmla="*/ 0 h 22443"/>
              <a:gd name="connsiteX28" fmla="*/ 11861 w 21999"/>
              <a:gd name="connsiteY28" fmla="*/ 5185 h 22443"/>
              <a:gd name="connsiteX0" fmla="*/ 11861 w 21999"/>
              <a:gd name="connsiteY0" fmla="*/ 5185 h 22443"/>
              <a:gd name="connsiteX1" fmla="*/ 15189 w 21999"/>
              <a:gd name="connsiteY1" fmla="*/ 843 h 22443"/>
              <a:gd name="connsiteX2" fmla="*/ 14924 w 21999"/>
              <a:gd name="connsiteY2" fmla="*/ 6620 h 22443"/>
              <a:gd name="connsiteX3" fmla="*/ 18406 w 21999"/>
              <a:gd name="connsiteY3" fmla="*/ 4015 h 22443"/>
              <a:gd name="connsiteX4" fmla="*/ 16779 w 21999"/>
              <a:gd name="connsiteY4" fmla="*/ 7375 h 22443"/>
              <a:gd name="connsiteX5" fmla="*/ 21999 w 21999"/>
              <a:gd name="connsiteY5" fmla="*/ 7488 h 22443"/>
              <a:gd name="connsiteX6" fmla="*/ 18552 w 21999"/>
              <a:gd name="connsiteY6" fmla="*/ 9098 h 22443"/>
              <a:gd name="connsiteX7" fmla="*/ 21529 w 21999"/>
              <a:gd name="connsiteY7" fmla="*/ 10822 h 22443"/>
              <a:gd name="connsiteX8" fmla="*/ 18068 w 21999"/>
              <a:gd name="connsiteY8" fmla="*/ 14136 h 22443"/>
              <a:gd name="connsiteX9" fmla="*/ 19276 w 21999"/>
              <a:gd name="connsiteY9" fmla="*/ 16475 h 22443"/>
              <a:gd name="connsiteX10" fmla="*/ 16046 w 21999"/>
              <a:gd name="connsiteY10" fmla="*/ 15575 h 22443"/>
              <a:gd name="connsiteX11" fmla="*/ 17556 w 21999"/>
              <a:gd name="connsiteY11" fmla="*/ 19797 h 22443"/>
              <a:gd name="connsiteX12" fmla="*/ 12579 w 21999"/>
              <a:gd name="connsiteY12" fmla="*/ 16778 h 22443"/>
              <a:gd name="connsiteX13" fmla="*/ 12011 w 21999"/>
              <a:gd name="connsiteY13" fmla="*/ 19685 h 22443"/>
              <a:gd name="connsiteX14" fmla="*/ 10271 w 21999"/>
              <a:gd name="connsiteY14" fmla="*/ 18213 h 22443"/>
              <a:gd name="connsiteX15" fmla="*/ 9099 w 21999"/>
              <a:gd name="connsiteY15" fmla="*/ 20555 h 22443"/>
              <a:gd name="connsiteX16" fmla="*/ 7926 w 21999"/>
              <a:gd name="connsiteY16" fmla="*/ 18968 h 22443"/>
              <a:gd name="connsiteX17" fmla="*/ 5316 w 21999"/>
              <a:gd name="connsiteY17" fmla="*/ 22443 h 22443"/>
              <a:gd name="connsiteX18" fmla="*/ 5204 w 21999"/>
              <a:gd name="connsiteY18" fmla="*/ 19083 h 22443"/>
              <a:gd name="connsiteX19" fmla="*/ 1684 w 21999"/>
              <a:gd name="connsiteY19" fmla="*/ 18668 h 22443"/>
              <a:gd name="connsiteX20" fmla="*/ 3729 w 21999"/>
              <a:gd name="connsiteY20" fmla="*/ 16213 h 22443"/>
              <a:gd name="connsiteX21" fmla="*/ 399 w 21999"/>
              <a:gd name="connsiteY21" fmla="*/ 13720 h 22443"/>
              <a:gd name="connsiteX22" fmla="*/ 4334 w 21999"/>
              <a:gd name="connsiteY22" fmla="*/ 12435 h 22443"/>
              <a:gd name="connsiteX23" fmla="*/ 0 w 21999"/>
              <a:gd name="connsiteY23" fmla="*/ 9714 h 22443"/>
              <a:gd name="connsiteX24" fmla="*/ 4885 w 21999"/>
              <a:gd name="connsiteY24" fmla="*/ 7896 h 22443"/>
              <a:gd name="connsiteX25" fmla="*/ 3290 w 21999"/>
              <a:gd name="connsiteY25" fmla="*/ 1737 h 22443"/>
              <a:gd name="connsiteX26" fmla="*/ 8506 w 21999"/>
              <a:gd name="connsiteY26" fmla="*/ 5914 h 22443"/>
              <a:gd name="connsiteX27" fmla="*/ 10282 w 21999"/>
              <a:gd name="connsiteY27" fmla="*/ 0 h 22443"/>
              <a:gd name="connsiteX28" fmla="*/ 11861 w 21999"/>
              <a:gd name="connsiteY28" fmla="*/ 5185 h 22443"/>
              <a:gd name="connsiteX0" fmla="*/ 11861 w 21999"/>
              <a:gd name="connsiteY0" fmla="*/ 5185 h 22443"/>
              <a:gd name="connsiteX1" fmla="*/ 15189 w 21999"/>
              <a:gd name="connsiteY1" fmla="*/ 843 h 22443"/>
              <a:gd name="connsiteX2" fmla="*/ 14924 w 21999"/>
              <a:gd name="connsiteY2" fmla="*/ 6620 h 22443"/>
              <a:gd name="connsiteX3" fmla="*/ 18406 w 21999"/>
              <a:gd name="connsiteY3" fmla="*/ 4015 h 22443"/>
              <a:gd name="connsiteX4" fmla="*/ 16779 w 21999"/>
              <a:gd name="connsiteY4" fmla="*/ 7375 h 22443"/>
              <a:gd name="connsiteX5" fmla="*/ 21999 w 21999"/>
              <a:gd name="connsiteY5" fmla="*/ 7488 h 22443"/>
              <a:gd name="connsiteX6" fmla="*/ 18552 w 21999"/>
              <a:gd name="connsiteY6" fmla="*/ 9098 h 22443"/>
              <a:gd name="connsiteX7" fmla="*/ 21529 w 21999"/>
              <a:gd name="connsiteY7" fmla="*/ 10822 h 22443"/>
              <a:gd name="connsiteX8" fmla="*/ 17504 w 21999"/>
              <a:gd name="connsiteY8" fmla="*/ 12061 h 22443"/>
              <a:gd name="connsiteX9" fmla="*/ 19276 w 21999"/>
              <a:gd name="connsiteY9" fmla="*/ 16475 h 22443"/>
              <a:gd name="connsiteX10" fmla="*/ 16046 w 21999"/>
              <a:gd name="connsiteY10" fmla="*/ 15575 h 22443"/>
              <a:gd name="connsiteX11" fmla="*/ 17556 w 21999"/>
              <a:gd name="connsiteY11" fmla="*/ 19797 h 22443"/>
              <a:gd name="connsiteX12" fmla="*/ 12579 w 21999"/>
              <a:gd name="connsiteY12" fmla="*/ 16778 h 22443"/>
              <a:gd name="connsiteX13" fmla="*/ 12011 w 21999"/>
              <a:gd name="connsiteY13" fmla="*/ 19685 h 22443"/>
              <a:gd name="connsiteX14" fmla="*/ 10271 w 21999"/>
              <a:gd name="connsiteY14" fmla="*/ 18213 h 22443"/>
              <a:gd name="connsiteX15" fmla="*/ 9099 w 21999"/>
              <a:gd name="connsiteY15" fmla="*/ 20555 h 22443"/>
              <a:gd name="connsiteX16" fmla="*/ 7926 w 21999"/>
              <a:gd name="connsiteY16" fmla="*/ 18968 h 22443"/>
              <a:gd name="connsiteX17" fmla="*/ 5316 w 21999"/>
              <a:gd name="connsiteY17" fmla="*/ 22443 h 22443"/>
              <a:gd name="connsiteX18" fmla="*/ 5204 w 21999"/>
              <a:gd name="connsiteY18" fmla="*/ 19083 h 22443"/>
              <a:gd name="connsiteX19" fmla="*/ 1684 w 21999"/>
              <a:gd name="connsiteY19" fmla="*/ 18668 h 22443"/>
              <a:gd name="connsiteX20" fmla="*/ 3729 w 21999"/>
              <a:gd name="connsiteY20" fmla="*/ 16213 h 22443"/>
              <a:gd name="connsiteX21" fmla="*/ 399 w 21999"/>
              <a:gd name="connsiteY21" fmla="*/ 13720 h 22443"/>
              <a:gd name="connsiteX22" fmla="*/ 4334 w 21999"/>
              <a:gd name="connsiteY22" fmla="*/ 12435 h 22443"/>
              <a:gd name="connsiteX23" fmla="*/ 0 w 21999"/>
              <a:gd name="connsiteY23" fmla="*/ 9714 h 22443"/>
              <a:gd name="connsiteX24" fmla="*/ 4885 w 21999"/>
              <a:gd name="connsiteY24" fmla="*/ 7896 h 22443"/>
              <a:gd name="connsiteX25" fmla="*/ 3290 w 21999"/>
              <a:gd name="connsiteY25" fmla="*/ 1737 h 22443"/>
              <a:gd name="connsiteX26" fmla="*/ 8506 w 21999"/>
              <a:gd name="connsiteY26" fmla="*/ 5914 h 22443"/>
              <a:gd name="connsiteX27" fmla="*/ 10282 w 21999"/>
              <a:gd name="connsiteY27" fmla="*/ 0 h 22443"/>
              <a:gd name="connsiteX28" fmla="*/ 11861 w 21999"/>
              <a:gd name="connsiteY28" fmla="*/ 5185 h 22443"/>
              <a:gd name="connsiteX0" fmla="*/ 11861 w 21999"/>
              <a:gd name="connsiteY0" fmla="*/ 5185 h 22443"/>
              <a:gd name="connsiteX1" fmla="*/ 15189 w 21999"/>
              <a:gd name="connsiteY1" fmla="*/ 843 h 22443"/>
              <a:gd name="connsiteX2" fmla="*/ 14924 w 21999"/>
              <a:gd name="connsiteY2" fmla="*/ 6620 h 22443"/>
              <a:gd name="connsiteX3" fmla="*/ 18406 w 21999"/>
              <a:gd name="connsiteY3" fmla="*/ 4015 h 22443"/>
              <a:gd name="connsiteX4" fmla="*/ 16779 w 21999"/>
              <a:gd name="connsiteY4" fmla="*/ 7375 h 22443"/>
              <a:gd name="connsiteX5" fmla="*/ 21999 w 21999"/>
              <a:gd name="connsiteY5" fmla="*/ 7488 h 22443"/>
              <a:gd name="connsiteX6" fmla="*/ 18552 w 21999"/>
              <a:gd name="connsiteY6" fmla="*/ 9098 h 22443"/>
              <a:gd name="connsiteX7" fmla="*/ 21529 w 21999"/>
              <a:gd name="connsiteY7" fmla="*/ 10822 h 22443"/>
              <a:gd name="connsiteX8" fmla="*/ 16739 w 21999"/>
              <a:gd name="connsiteY8" fmla="*/ 12498 h 22443"/>
              <a:gd name="connsiteX9" fmla="*/ 19276 w 21999"/>
              <a:gd name="connsiteY9" fmla="*/ 16475 h 22443"/>
              <a:gd name="connsiteX10" fmla="*/ 16046 w 21999"/>
              <a:gd name="connsiteY10" fmla="*/ 15575 h 22443"/>
              <a:gd name="connsiteX11" fmla="*/ 17556 w 21999"/>
              <a:gd name="connsiteY11" fmla="*/ 19797 h 22443"/>
              <a:gd name="connsiteX12" fmla="*/ 12579 w 21999"/>
              <a:gd name="connsiteY12" fmla="*/ 16778 h 22443"/>
              <a:gd name="connsiteX13" fmla="*/ 12011 w 21999"/>
              <a:gd name="connsiteY13" fmla="*/ 19685 h 22443"/>
              <a:gd name="connsiteX14" fmla="*/ 10271 w 21999"/>
              <a:gd name="connsiteY14" fmla="*/ 18213 h 22443"/>
              <a:gd name="connsiteX15" fmla="*/ 9099 w 21999"/>
              <a:gd name="connsiteY15" fmla="*/ 20555 h 22443"/>
              <a:gd name="connsiteX16" fmla="*/ 7926 w 21999"/>
              <a:gd name="connsiteY16" fmla="*/ 18968 h 22443"/>
              <a:gd name="connsiteX17" fmla="*/ 5316 w 21999"/>
              <a:gd name="connsiteY17" fmla="*/ 22443 h 22443"/>
              <a:gd name="connsiteX18" fmla="*/ 5204 w 21999"/>
              <a:gd name="connsiteY18" fmla="*/ 19083 h 22443"/>
              <a:gd name="connsiteX19" fmla="*/ 1684 w 21999"/>
              <a:gd name="connsiteY19" fmla="*/ 18668 h 22443"/>
              <a:gd name="connsiteX20" fmla="*/ 3729 w 21999"/>
              <a:gd name="connsiteY20" fmla="*/ 16213 h 22443"/>
              <a:gd name="connsiteX21" fmla="*/ 399 w 21999"/>
              <a:gd name="connsiteY21" fmla="*/ 13720 h 22443"/>
              <a:gd name="connsiteX22" fmla="*/ 4334 w 21999"/>
              <a:gd name="connsiteY22" fmla="*/ 12435 h 22443"/>
              <a:gd name="connsiteX23" fmla="*/ 0 w 21999"/>
              <a:gd name="connsiteY23" fmla="*/ 9714 h 22443"/>
              <a:gd name="connsiteX24" fmla="*/ 4885 w 21999"/>
              <a:gd name="connsiteY24" fmla="*/ 7896 h 22443"/>
              <a:gd name="connsiteX25" fmla="*/ 3290 w 21999"/>
              <a:gd name="connsiteY25" fmla="*/ 1737 h 22443"/>
              <a:gd name="connsiteX26" fmla="*/ 8506 w 21999"/>
              <a:gd name="connsiteY26" fmla="*/ 5914 h 22443"/>
              <a:gd name="connsiteX27" fmla="*/ 10282 w 21999"/>
              <a:gd name="connsiteY27" fmla="*/ 0 h 22443"/>
              <a:gd name="connsiteX28" fmla="*/ 11861 w 21999"/>
              <a:gd name="connsiteY28" fmla="*/ 5185 h 22443"/>
              <a:gd name="connsiteX0" fmla="*/ 11861 w 21999"/>
              <a:gd name="connsiteY0" fmla="*/ 5185 h 22443"/>
              <a:gd name="connsiteX1" fmla="*/ 15189 w 21999"/>
              <a:gd name="connsiteY1" fmla="*/ 843 h 22443"/>
              <a:gd name="connsiteX2" fmla="*/ 14924 w 21999"/>
              <a:gd name="connsiteY2" fmla="*/ 6620 h 22443"/>
              <a:gd name="connsiteX3" fmla="*/ 18406 w 21999"/>
              <a:gd name="connsiteY3" fmla="*/ 4015 h 22443"/>
              <a:gd name="connsiteX4" fmla="*/ 16779 w 21999"/>
              <a:gd name="connsiteY4" fmla="*/ 7375 h 22443"/>
              <a:gd name="connsiteX5" fmla="*/ 21999 w 21999"/>
              <a:gd name="connsiteY5" fmla="*/ 7488 h 22443"/>
              <a:gd name="connsiteX6" fmla="*/ 18552 w 21999"/>
              <a:gd name="connsiteY6" fmla="*/ 9098 h 22443"/>
              <a:gd name="connsiteX7" fmla="*/ 21529 w 21999"/>
              <a:gd name="connsiteY7" fmla="*/ 10822 h 22443"/>
              <a:gd name="connsiteX8" fmla="*/ 17102 w 21999"/>
              <a:gd name="connsiteY8" fmla="*/ 12553 h 22443"/>
              <a:gd name="connsiteX9" fmla="*/ 19276 w 21999"/>
              <a:gd name="connsiteY9" fmla="*/ 16475 h 22443"/>
              <a:gd name="connsiteX10" fmla="*/ 16046 w 21999"/>
              <a:gd name="connsiteY10" fmla="*/ 15575 h 22443"/>
              <a:gd name="connsiteX11" fmla="*/ 17556 w 21999"/>
              <a:gd name="connsiteY11" fmla="*/ 19797 h 22443"/>
              <a:gd name="connsiteX12" fmla="*/ 12579 w 21999"/>
              <a:gd name="connsiteY12" fmla="*/ 16778 h 22443"/>
              <a:gd name="connsiteX13" fmla="*/ 12011 w 21999"/>
              <a:gd name="connsiteY13" fmla="*/ 19685 h 22443"/>
              <a:gd name="connsiteX14" fmla="*/ 10271 w 21999"/>
              <a:gd name="connsiteY14" fmla="*/ 18213 h 22443"/>
              <a:gd name="connsiteX15" fmla="*/ 9099 w 21999"/>
              <a:gd name="connsiteY15" fmla="*/ 20555 h 22443"/>
              <a:gd name="connsiteX16" fmla="*/ 7926 w 21999"/>
              <a:gd name="connsiteY16" fmla="*/ 18968 h 22443"/>
              <a:gd name="connsiteX17" fmla="*/ 5316 w 21999"/>
              <a:gd name="connsiteY17" fmla="*/ 22443 h 22443"/>
              <a:gd name="connsiteX18" fmla="*/ 5204 w 21999"/>
              <a:gd name="connsiteY18" fmla="*/ 19083 h 22443"/>
              <a:gd name="connsiteX19" fmla="*/ 1684 w 21999"/>
              <a:gd name="connsiteY19" fmla="*/ 18668 h 22443"/>
              <a:gd name="connsiteX20" fmla="*/ 3729 w 21999"/>
              <a:gd name="connsiteY20" fmla="*/ 16213 h 22443"/>
              <a:gd name="connsiteX21" fmla="*/ 399 w 21999"/>
              <a:gd name="connsiteY21" fmla="*/ 13720 h 22443"/>
              <a:gd name="connsiteX22" fmla="*/ 4334 w 21999"/>
              <a:gd name="connsiteY22" fmla="*/ 12435 h 22443"/>
              <a:gd name="connsiteX23" fmla="*/ 0 w 21999"/>
              <a:gd name="connsiteY23" fmla="*/ 9714 h 22443"/>
              <a:gd name="connsiteX24" fmla="*/ 4885 w 21999"/>
              <a:gd name="connsiteY24" fmla="*/ 7896 h 22443"/>
              <a:gd name="connsiteX25" fmla="*/ 3290 w 21999"/>
              <a:gd name="connsiteY25" fmla="*/ 1737 h 22443"/>
              <a:gd name="connsiteX26" fmla="*/ 8506 w 21999"/>
              <a:gd name="connsiteY26" fmla="*/ 5914 h 22443"/>
              <a:gd name="connsiteX27" fmla="*/ 10282 w 21999"/>
              <a:gd name="connsiteY27" fmla="*/ 0 h 22443"/>
              <a:gd name="connsiteX28" fmla="*/ 11861 w 21999"/>
              <a:gd name="connsiteY28" fmla="*/ 5185 h 22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99" h="22443">
                <a:moveTo>
                  <a:pt x="11861" y="5185"/>
                </a:moveTo>
                <a:lnTo>
                  <a:pt x="15189" y="843"/>
                </a:lnTo>
                <a:cubicBezTo>
                  <a:pt x="15101" y="2769"/>
                  <a:pt x="15012" y="4694"/>
                  <a:pt x="14924" y="6620"/>
                </a:cubicBezTo>
                <a:lnTo>
                  <a:pt x="18406" y="4015"/>
                </a:lnTo>
                <a:lnTo>
                  <a:pt x="16779" y="7375"/>
                </a:lnTo>
                <a:lnTo>
                  <a:pt x="21999" y="7488"/>
                </a:lnTo>
                <a:lnTo>
                  <a:pt x="18552" y="9098"/>
                </a:lnTo>
                <a:lnTo>
                  <a:pt x="21529" y="10822"/>
                </a:lnTo>
                <a:lnTo>
                  <a:pt x="17102" y="12553"/>
                </a:lnTo>
                <a:lnTo>
                  <a:pt x="19276" y="16475"/>
                </a:lnTo>
                <a:lnTo>
                  <a:pt x="16046" y="15575"/>
                </a:lnTo>
                <a:cubicBezTo>
                  <a:pt x="16147" y="16582"/>
                  <a:pt x="17455" y="18790"/>
                  <a:pt x="17556" y="19797"/>
                </a:cubicBezTo>
                <a:lnTo>
                  <a:pt x="12579" y="16778"/>
                </a:lnTo>
                <a:lnTo>
                  <a:pt x="12011" y="19685"/>
                </a:lnTo>
                <a:lnTo>
                  <a:pt x="10271" y="18213"/>
                </a:lnTo>
                <a:lnTo>
                  <a:pt x="9099" y="20555"/>
                </a:lnTo>
                <a:lnTo>
                  <a:pt x="7926" y="18968"/>
                </a:lnTo>
                <a:lnTo>
                  <a:pt x="5316" y="22443"/>
                </a:lnTo>
                <a:cubicBezTo>
                  <a:pt x="5279" y="21323"/>
                  <a:pt x="5241" y="20203"/>
                  <a:pt x="5204" y="19083"/>
                </a:cubicBezTo>
                <a:lnTo>
                  <a:pt x="1684" y="18668"/>
                </a:lnTo>
                <a:lnTo>
                  <a:pt x="3729" y="16213"/>
                </a:lnTo>
                <a:lnTo>
                  <a:pt x="399" y="13720"/>
                </a:lnTo>
                <a:lnTo>
                  <a:pt x="4334" y="12435"/>
                </a:lnTo>
                <a:lnTo>
                  <a:pt x="0" y="9714"/>
                </a:lnTo>
                <a:lnTo>
                  <a:pt x="4885" y="7896"/>
                </a:lnTo>
                <a:cubicBezTo>
                  <a:pt x="4890" y="6753"/>
                  <a:pt x="3285" y="2880"/>
                  <a:pt x="3290" y="1737"/>
                </a:cubicBezTo>
                <a:lnTo>
                  <a:pt x="8506" y="5914"/>
                </a:lnTo>
                <a:lnTo>
                  <a:pt x="10282" y="0"/>
                </a:lnTo>
                <a:lnTo>
                  <a:pt x="11861" y="5185"/>
                </a:lnTo>
                <a:close/>
              </a:path>
            </a:pathLst>
          </a:custGeom>
          <a:solidFill>
            <a:srgbClr val="FFFF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i="1" dirty="0">
                <a:solidFill>
                  <a:srgbClr val="FF0000"/>
                </a:solidFill>
              </a:rPr>
              <a:t>Extremely </a:t>
            </a:r>
            <a:r>
              <a:rPr lang="en-US" sz="2800" dirty="0">
                <a:solidFill>
                  <a:srgbClr val="FF0000"/>
                </a:solidFill>
              </a:rPr>
              <a:t>lax moderation</a:t>
            </a:r>
          </a:p>
          <a:p>
            <a:pPr algn="ctr"/>
            <a:endParaRPr lang="en-US" sz="2800" dirty="0">
              <a:solidFill>
                <a:srgbClr val="FF0000"/>
              </a:solidFill>
            </a:endParaRPr>
          </a:p>
          <a:p>
            <a:pPr algn="ctr"/>
            <a:endParaRPr lang="en-US" sz="2800" dirty="0">
              <a:solidFill>
                <a:srgbClr val="FF0000"/>
              </a:solidFill>
            </a:endParaRPr>
          </a:p>
          <a:p>
            <a:pPr algn="ctr"/>
            <a:r>
              <a:rPr lang="en-US" sz="2800" i="1" dirty="0">
                <a:solidFill>
                  <a:srgbClr val="FF0000"/>
                </a:solidFill>
              </a:rPr>
              <a:t>Almost anything goes</a:t>
            </a:r>
          </a:p>
        </p:txBody>
      </p:sp>
      <p:sp>
        <p:nvSpPr>
          <p:cNvPr id="6" name="Date Placeholder 5">
            <a:extLst>
              <a:ext uri="{FF2B5EF4-FFF2-40B4-BE49-F238E27FC236}">
                <a16:creationId xmlns:a16="http://schemas.microsoft.com/office/drawing/2014/main" id="{CF0697C8-7BF3-4AE2-88A9-A27694A63237}"/>
              </a:ext>
            </a:extLst>
          </p:cNvPr>
          <p:cNvSpPr>
            <a:spLocks noGrp="1"/>
          </p:cNvSpPr>
          <p:nvPr>
            <p:ph type="dt" sz="half" idx="10"/>
          </p:nvPr>
        </p:nvSpPr>
        <p:spPr/>
        <p:txBody>
          <a:bodyPr/>
          <a:lstStyle/>
          <a:p>
            <a:r>
              <a:rPr lang="en-US"/>
              <a:t>3/21/2022</a:t>
            </a:r>
          </a:p>
        </p:txBody>
      </p:sp>
      <p:sp>
        <p:nvSpPr>
          <p:cNvPr id="7" name="Slide Number Placeholder 6">
            <a:extLst>
              <a:ext uri="{FF2B5EF4-FFF2-40B4-BE49-F238E27FC236}">
                <a16:creationId xmlns:a16="http://schemas.microsoft.com/office/drawing/2014/main" id="{7C7C5B94-8554-4F5B-B717-80887988B005}"/>
              </a:ext>
            </a:extLst>
          </p:cNvPr>
          <p:cNvSpPr>
            <a:spLocks noGrp="1"/>
          </p:cNvSpPr>
          <p:nvPr>
            <p:ph type="sldNum" sz="quarter" idx="12"/>
          </p:nvPr>
        </p:nvSpPr>
        <p:spPr/>
        <p:txBody>
          <a:bodyPr/>
          <a:lstStyle/>
          <a:p>
            <a:fld id="{23E03851-EE6D-4063-8020-2321602AFB5A}" type="slidenum">
              <a:rPr lang="en-US" smtClean="0"/>
              <a:t>33</a:t>
            </a:fld>
            <a:endParaRPr lang="en-US"/>
          </a:p>
        </p:txBody>
      </p:sp>
    </p:spTree>
    <p:extLst>
      <p:ext uri="{BB962C8B-B14F-4D97-AF65-F5344CB8AC3E}">
        <p14:creationId xmlns:p14="http://schemas.microsoft.com/office/powerpoint/2010/main" val="40220471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C2FBE-2BB6-394A-8D28-B43982467228}"/>
              </a:ext>
            </a:extLst>
          </p:cNvPr>
          <p:cNvSpPr>
            <a:spLocks noGrp="1"/>
          </p:cNvSpPr>
          <p:nvPr>
            <p:ph type="title"/>
          </p:nvPr>
        </p:nvSpPr>
        <p:spPr/>
        <p:txBody>
          <a:bodyPr/>
          <a:lstStyle/>
          <a:p>
            <a:r>
              <a:rPr lang="en-US" dirty="0"/>
              <a:t>Anonymity and Ephemerality</a:t>
            </a:r>
          </a:p>
        </p:txBody>
      </p:sp>
      <p:sp>
        <p:nvSpPr>
          <p:cNvPr id="3" name="Content Placeholder 2">
            <a:extLst>
              <a:ext uri="{FF2B5EF4-FFF2-40B4-BE49-F238E27FC236}">
                <a16:creationId xmlns:a16="http://schemas.microsoft.com/office/drawing/2014/main" id="{0DE31425-CE86-9545-ACEC-0897596DB312}"/>
              </a:ext>
            </a:extLst>
          </p:cNvPr>
          <p:cNvSpPr>
            <a:spLocks noGrp="1"/>
          </p:cNvSpPr>
          <p:nvPr>
            <p:ph idx="1"/>
          </p:nvPr>
        </p:nvSpPr>
        <p:spPr/>
        <p:txBody>
          <a:bodyPr/>
          <a:lstStyle/>
          <a:p>
            <a:r>
              <a:rPr lang="en-US" dirty="0"/>
              <a:t>Users don’t need to register</a:t>
            </a:r>
          </a:p>
          <a:p>
            <a:pPr lvl="1"/>
            <a:r>
              <a:rPr lang="en-US" dirty="0"/>
              <a:t>Anonymity is default (and preferred) behavior</a:t>
            </a:r>
          </a:p>
          <a:p>
            <a:pPr lvl="1"/>
            <a:endParaRPr lang="en-US" dirty="0"/>
          </a:p>
          <a:p>
            <a:r>
              <a:rPr lang="en-US" dirty="0"/>
              <a:t>There is a degree of permanence and identifiability</a:t>
            </a:r>
          </a:p>
          <a:p>
            <a:pPr lvl="1"/>
            <a:r>
              <a:rPr lang="en-US" dirty="0"/>
              <a:t>Can enter a user name along with a post (still no accounts)</a:t>
            </a:r>
          </a:p>
          <a:p>
            <a:pPr lvl="1"/>
            <a:endParaRPr lang="en-US" dirty="0"/>
          </a:p>
          <a:p>
            <a:r>
              <a:rPr lang="en-US" dirty="0"/>
              <a:t>Threads are deleted after a while</a:t>
            </a:r>
          </a:p>
          <a:p>
            <a:pPr lvl="1"/>
            <a:r>
              <a:rPr lang="en-US" dirty="0"/>
              <a:t>All posts deleted after about a week</a:t>
            </a:r>
          </a:p>
          <a:p>
            <a:pPr marL="0" indent="0">
              <a:buNone/>
            </a:pPr>
            <a:endParaRPr lang="en-US" dirty="0"/>
          </a:p>
        </p:txBody>
      </p:sp>
      <p:sp>
        <p:nvSpPr>
          <p:cNvPr id="4" name="Date Placeholder 3">
            <a:extLst>
              <a:ext uri="{FF2B5EF4-FFF2-40B4-BE49-F238E27FC236}">
                <a16:creationId xmlns:a16="http://schemas.microsoft.com/office/drawing/2014/main" id="{3CB9A235-5066-41BA-B133-B609BA1D5C2E}"/>
              </a:ext>
            </a:extLst>
          </p:cNvPr>
          <p:cNvSpPr>
            <a:spLocks noGrp="1"/>
          </p:cNvSpPr>
          <p:nvPr>
            <p:ph type="dt" sz="half" idx="10"/>
          </p:nvPr>
        </p:nvSpPr>
        <p:spPr/>
        <p:txBody>
          <a:bodyPr/>
          <a:lstStyle/>
          <a:p>
            <a:r>
              <a:rPr lang="en-US"/>
              <a:t>3/21/2022</a:t>
            </a:r>
          </a:p>
        </p:txBody>
      </p:sp>
      <p:sp>
        <p:nvSpPr>
          <p:cNvPr id="5" name="Slide Number Placeholder 4">
            <a:extLst>
              <a:ext uri="{FF2B5EF4-FFF2-40B4-BE49-F238E27FC236}">
                <a16:creationId xmlns:a16="http://schemas.microsoft.com/office/drawing/2014/main" id="{CB10839D-3870-4FD8-B2F1-1456CA3E9BB2}"/>
              </a:ext>
            </a:extLst>
          </p:cNvPr>
          <p:cNvSpPr>
            <a:spLocks noGrp="1"/>
          </p:cNvSpPr>
          <p:nvPr>
            <p:ph type="sldNum" sz="quarter" idx="12"/>
          </p:nvPr>
        </p:nvSpPr>
        <p:spPr/>
        <p:txBody>
          <a:bodyPr/>
          <a:lstStyle/>
          <a:p>
            <a:fld id="{23E03851-EE6D-4063-8020-2321602AFB5A}" type="slidenum">
              <a:rPr lang="en-US" smtClean="0"/>
              <a:t>34</a:t>
            </a:fld>
            <a:endParaRPr lang="en-US"/>
          </a:p>
        </p:txBody>
      </p:sp>
    </p:spTree>
    <p:extLst>
      <p:ext uri="{BB962C8B-B14F-4D97-AF65-F5344CB8AC3E}">
        <p14:creationId xmlns:p14="http://schemas.microsoft.com/office/powerpoint/2010/main" val="91749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60F07-9572-234B-A676-90347135DAD1}"/>
              </a:ext>
            </a:extLst>
          </p:cNvPr>
          <p:cNvSpPr>
            <a:spLocks noGrp="1"/>
          </p:cNvSpPr>
          <p:nvPr>
            <p:ph type="title"/>
          </p:nvPr>
        </p:nvSpPr>
        <p:spPr/>
        <p:txBody>
          <a:bodyPr/>
          <a:lstStyle/>
          <a:p>
            <a:r>
              <a:rPr lang="en-US" dirty="0"/>
              <a:t>Are These Guys Racists?</a:t>
            </a:r>
          </a:p>
        </p:txBody>
      </p:sp>
      <p:sp>
        <p:nvSpPr>
          <p:cNvPr id="3" name="Content Placeholder 2">
            <a:extLst>
              <a:ext uri="{FF2B5EF4-FFF2-40B4-BE49-F238E27FC236}">
                <a16:creationId xmlns:a16="http://schemas.microsoft.com/office/drawing/2014/main" id="{A4E3FDDB-C054-3B49-9B01-0AFDE96906EC}"/>
              </a:ext>
            </a:extLst>
          </p:cNvPr>
          <p:cNvSpPr>
            <a:spLocks noGrp="1"/>
          </p:cNvSpPr>
          <p:nvPr>
            <p:ph idx="1"/>
          </p:nvPr>
        </p:nvSpPr>
        <p:spPr>
          <a:xfrm>
            <a:off x="838200" y="2124635"/>
            <a:ext cx="10515600" cy="4052328"/>
          </a:xfrm>
        </p:spPr>
        <p:txBody>
          <a:bodyPr/>
          <a:lstStyle/>
          <a:p>
            <a:r>
              <a:rPr lang="en-US" dirty="0"/>
              <a:t>Crowdsourced dictionary</a:t>
            </a:r>
          </a:p>
          <a:p>
            <a:pPr lvl="1"/>
            <a:r>
              <a:rPr lang="en-US" dirty="0"/>
              <a:t>Manually filtered a bit</a:t>
            </a:r>
          </a:p>
          <a:p>
            <a:pPr lvl="1"/>
            <a:endParaRPr lang="en-US" dirty="0"/>
          </a:p>
          <a:p>
            <a:r>
              <a:rPr lang="en-US" dirty="0"/>
              <a:t>/pol/ by far most</a:t>
            </a:r>
            <a:br>
              <a:rPr lang="en-US" dirty="0"/>
            </a:br>
            <a:r>
              <a:rPr lang="en-US" dirty="0"/>
              <a:t>hate speech use</a:t>
            </a:r>
          </a:p>
          <a:p>
            <a:pPr lvl="1"/>
            <a:r>
              <a:rPr lang="en-US" dirty="0"/>
              <a:t>/pol/      12%</a:t>
            </a:r>
          </a:p>
          <a:p>
            <a:pPr lvl="1"/>
            <a:r>
              <a:rPr lang="en-US" dirty="0"/>
              <a:t>/</a:t>
            </a:r>
            <a:r>
              <a:rPr lang="en-US" dirty="0" err="1"/>
              <a:t>sp</a:t>
            </a:r>
            <a:r>
              <a:rPr lang="en-US" dirty="0"/>
              <a:t>/       7.3%</a:t>
            </a:r>
          </a:p>
          <a:p>
            <a:pPr lvl="1"/>
            <a:r>
              <a:rPr lang="en-US" dirty="0"/>
              <a:t>/</a:t>
            </a:r>
            <a:r>
              <a:rPr lang="en-US" dirty="0" err="1"/>
              <a:t>int</a:t>
            </a:r>
            <a:r>
              <a:rPr lang="en-US" dirty="0"/>
              <a:t>/      6.3%</a:t>
            </a:r>
          </a:p>
          <a:p>
            <a:pPr lvl="1"/>
            <a:r>
              <a:rPr lang="en-US" dirty="0"/>
              <a:t>Twitter  2.2%</a:t>
            </a:r>
          </a:p>
        </p:txBody>
      </p:sp>
      <p:pic>
        <p:nvPicPr>
          <p:cNvPr id="4" name="Picture 3" descr="hate_words_popularity.pdf">
            <a:extLst>
              <a:ext uri="{FF2B5EF4-FFF2-40B4-BE49-F238E27FC236}">
                <a16:creationId xmlns:a16="http://schemas.microsoft.com/office/drawing/2014/main" id="{A2B68DD0-0371-1546-9296-7C0078E361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5937" y="1547004"/>
            <a:ext cx="7108108" cy="4738738"/>
          </a:xfrm>
          <a:prstGeom prst="rect">
            <a:avLst/>
          </a:prstGeom>
        </p:spPr>
      </p:pic>
      <p:grpSp>
        <p:nvGrpSpPr>
          <p:cNvPr id="5" name="Group 4">
            <a:extLst>
              <a:ext uri="{FF2B5EF4-FFF2-40B4-BE49-F238E27FC236}">
                <a16:creationId xmlns:a16="http://schemas.microsoft.com/office/drawing/2014/main" id="{F30897E2-C428-3E4D-B40C-B759C5B57EC7}"/>
              </a:ext>
            </a:extLst>
          </p:cNvPr>
          <p:cNvGrpSpPr/>
          <p:nvPr/>
        </p:nvGrpSpPr>
        <p:grpSpPr>
          <a:xfrm>
            <a:off x="10215454" y="4203790"/>
            <a:ext cx="1366097" cy="431011"/>
            <a:chOff x="6576890" y="3767093"/>
            <a:chExt cx="1269512" cy="400538"/>
          </a:xfrm>
        </p:grpSpPr>
        <p:pic>
          <p:nvPicPr>
            <p:cNvPr id="6" name="Picture 5">
              <a:extLst>
                <a:ext uri="{FF2B5EF4-FFF2-40B4-BE49-F238E27FC236}">
                  <a16:creationId xmlns:a16="http://schemas.microsoft.com/office/drawing/2014/main" id="{C66127B5-64C5-3145-A2A3-C92947A972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6576890" y="3837488"/>
              <a:ext cx="384702" cy="257790"/>
            </a:xfrm>
            <a:prstGeom prst="rect">
              <a:avLst/>
            </a:prstGeom>
          </p:spPr>
        </p:pic>
        <p:pic>
          <p:nvPicPr>
            <p:cNvPr id="7" name="Picture 6">
              <a:extLst>
                <a:ext uri="{FF2B5EF4-FFF2-40B4-BE49-F238E27FC236}">
                  <a16:creationId xmlns:a16="http://schemas.microsoft.com/office/drawing/2014/main" id="{76C38E95-CD74-6847-B8DE-E5117888C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749" y="3837858"/>
              <a:ext cx="276207" cy="268674"/>
            </a:xfrm>
            <a:prstGeom prst="rect">
              <a:avLst/>
            </a:prstGeom>
          </p:spPr>
        </p:pic>
        <p:sp>
          <p:nvSpPr>
            <p:cNvPr id="8" name="TextBox 7">
              <a:extLst>
                <a:ext uri="{FF2B5EF4-FFF2-40B4-BE49-F238E27FC236}">
                  <a16:creationId xmlns:a16="http://schemas.microsoft.com/office/drawing/2014/main" id="{D9A67B88-0503-B541-8531-B4BB78050B69}"/>
                </a:ext>
              </a:extLst>
            </p:cNvPr>
            <p:cNvSpPr txBox="1"/>
            <p:nvPr/>
          </p:nvSpPr>
          <p:spPr>
            <a:xfrm>
              <a:off x="6901715" y="3767093"/>
              <a:ext cx="418012" cy="369332"/>
            </a:xfrm>
            <a:prstGeom prst="rect">
              <a:avLst/>
            </a:prstGeom>
            <a:noFill/>
          </p:spPr>
          <p:txBody>
            <a:bodyPr wrap="square" rtlCol="0">
              <a:spAutoFit/>
            </a:bodyPr>
            <a:lstStyle/>
            <a:p>
              <a:r>
                <a:rPr lang="en-US" dirty="0"/>
                <a:t>or</a:t>
              </a:r>
            </a:p>
          </p:txBody>
        </p:sp>
        <p:sp>
          <p:nvSpPr>
            <p:cNvPr id="9" name="TextBox 8">
              <a:extLst>
                <a:ext uri="{FF2B5EF4-FFF2-40B4-BE49-F238E27FC236}">
                  <a16:creationId xmlns:a16="http://schemas.microsoft.com/office/drawing/2014/main" id="{5BEB964A-D8B8-7542-9E4E-143C801E881B}"/>
                </a:ext>
              </a:extLst>
            </p:cNvPr>
            <p:cNvSpPr txBox="1"/>
            <p:nvPr/>
          </p:nvSpPr>
          <p:spPr>
            <a:xfrm>
              <a:off x="7428390" y="3798299"/>
              <a:ext cx="418012" cy="369332"/>
            </a:xfrm>
            <a:prstGeom prst="rect">
              <a:avLst/>
            </a:prstGeom>
            <a:noFill/>
          </p:spPr>
          <p:txBody>
            <a:bodyPr wrap="square" rtlCol="0">
              <a:spAutoFit/>
            </a:bodyPr>
            <a:lstStyle/>
            <a:p>
              <a:r>
                <a:rPr lang="en-US"/>
                <a:t>?</a:t>
              </a:r>
            </a:p>
          </p:txBody>
        </p:sp>
      </p:grpSp>
      <p:cxnSp>
        <p:nvCxnSpPr>
          <p:cNvPr id="10" name="Straight Arrow Connector 9">
            <a:extLst>
              <a:ext uri="{FF2B5EF4-FFF2-40B4-BE49-F238E27FC236}">
                <a16:creationId xmlns:a16="http://schemas.microsoft.com/office/drawing/2014/main" id="{B442F30C-C153-534C-A523-FFBD78102236}"/>
              </a:ext>
            </a:extLst>
          </p:cNvPr>
          <p:cNvCxnSpPr>
            <a:cxnSpLocks/>
          </p:cNvCxnSpPr>
          <p:nvPr/>
        </p:nvCxnSpPr>
        <p:spPr>
          <a:xfrm flipH="1">
            <a:off x="10723160" y="4516970"/>
            <a:ext cx="1" cy="4438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BA753F6F-C8BD-0C4A-B9CB-FB4A88B00B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8500" y="1547004"/>
            <a:ext cx="2527137" cy="577631"/>
          </a:xfrm>
          <a:prstGeom prst="rect">
            <a:avLst/>
          </a:prstGeom>
        </p:spPr>
      </p:pic>
      <p:sp>
        <p:nvSpPr>
          <p:cNvPr id="12" name="Date Placeholder 11">
            <a:extLst>
              <a:ext uri="{FF2B5EF4-FFF2-40B4-BE49-F238E27FC236}">
                <a16:creationId xmlns:a16="http://schemas.microsoft.com/office/drawing/2014/main" id="{7ED83DBA-F6F3-49BE-8279-730C33868C17}"/>
              </a:ext>
            </a:extLst>
          </p:cNvPr>
          <p:cNvSpPr>
            <a:spLocks noGrp="1"/>
          </p:cNvSpPr>
          <p:nvPr>
            <p:ph type="dt" sz="half" idx="10"/>
          </p:nvPr>
        </p:nvSpPr>
        <p:spPr/>
        <p:txBody>
          <a:bodyPr/>
          <a:lstStyle/>
          <a:p>
            <a:r>
              <a:rPr lang="en-US"/>
              <a:t>3/21/2022</a:t>
            </a:r>
          </a:p>
        </p:txBody>
      </p:sp>
      <p:sp>
        <p:nvSpPr>
          <p:cNvPr id="13" name="Slide Number Placeholder 12">
            <a:extLst>
              <a:ext uri="{FF2B5EF4-FFF2-40B4-BE49-F238E27FC236}">
                <a16:creationId xmlns:a16="http://schemas.microsoft.com/office/drawing/2014/main" id="{2A0E957F-6547-43B7-B184-4437CFDD182C}"/>
              </a:ext>
            </a:extLst>
          </p:cNvPr>
          <p:cNvSpPr>
            <a:spLocks noGrp="1"/>
          </p:cNvSpPr>
          <p:nvPr>
            <p:ph type="sldNum" sz="quarter" idx="12"/>
          </p:nvPr>
        </p:nvSpPr>
        <p:spPr/>
        <p:txBody>
          <a:bodyPr/>
          <a:lstStyle/>
          <a:p>
            <a:fld id="{23E03851-EE6D-4063-8020-2321602AFB5A}" type="slidenum">
              <a:rPr lang="en-US" smtClean="0"/>
              <a:t>35</a:t>
            </a:fld>
            <a:endParaRPr lang="en-US"/>
          </a:p>
        </p:txBody>
      </p:sp>
      <p:sp>
        <p:nvSpPr>
          <p:cNvPr id="14" name="Rectangle 13">
            <a:extLst>
              <a:ext uri="{FF2B5EF4-FFF2-40B4-BE49-F238E27FC236}">
                <a16:creationId xmlns:a16="http://schemas.microsoft.com/office/drawing/2014/main" id="{395F06D6-73DD-06AB-8DEA-AE6288EBC575}"/>
              </a:ext>
            </a:extLst>
          </p:cNvPr>
          <p:cNvSpPr/>
          <p:nvPr/>
        </p:nvSpPr>
        <p:spPr>
          <a:xfrm>
            <a:off x="5712432" y="5578868"/>
            <a:ext cx="174660" cy="133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608A17E-F138-ACFD-A53F-5643EFB406A1}"/>
              </a:ext>
            </a:extLst>
          </p:cNvPr>
          <p:cNvSpPr/>
          <p:nvPr/>
        </p:nvSpPr>
        <p:spPr>
          <a:xfrm>
            <a:off x="6155932" y="5578868"/>
            <a:ext cx="174660" cy="133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072A6A4-2742-6A4A-F294-27E44B40201C}"/>
              </a:ext>
            </a:extLst>
          </p:cNvPr>
          <p:cNvSpPr/>
          <p:nvPr/>
        </p:nvSpPr>
        <p:spPr>
          <a:xfrm>
            <a:off x="8713340" y="5440168"/>
            <a:ext cx="101885" cy="133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6D274C3-4E71-562A-8A1A-7234515DC8CD}"/>
              </a:ext>
            </a:extLst>
          </p:cNvPr>
          <p:cNvSpPr/>
          <p:nvPr/>
        </p:nvSpPr>
        <p:spPr>
          <a:xfrm>
            <a:off x="8218466" y="5491538"/>
            <a:ext cx="101885" cy="133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FCC3177-850F-5236-CC9D-A3575DEBA3CF}"/>
              </a:ext>
            </a:extLst>
          </p:cNvPr>
          <p:cNvSpPr/>
          <p:nvPr/>
        </p:nvSpPr>
        <p:spPr>
          <a:xfrm>
            <a:off x="11077354" y="5489496"/>
            <a:ext cx="101885" cy="133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30EB408-4B6C-F16B-7EB6-4748D795E68F}"/>
              </a:ext>
            </a:extLst>
          </p:cNvPr>
          <p:cNvSpPr/>
          <p:nvPr/>
        </p:nvSpPr>
        <p:spPr>
          <a:xfrm>
            <a:off x="11479230" y="5578868"/>
            <a:ext cx="101885" cy="133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30524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F08A5-60D7-9140-917C-DDD0486476B7}"/>
              </a:ext>
            </a:extLst>
          </p:cNvPr>
          <p:cNvSpPr>
            <a:spLocks noGrp="1"/>
          </p:cNvSpPr>
          <p:nvPr>
            <p:ph type="title"/>
          </p:nvPr>
        </p:nvSpPr>
        <p:spPr/>
        <p:txBody>
          <a:bodyPr/>
          <a:lstStyle/>
          <a:p>
            <a:r>
              <a:rPr lang="en-US" dirty="0"/>
              <a:t>Raids</a:t>
            </a:r>
          </a:p>
        </p:txBody>
      </p:sp>
      <p:sp>
        <p:nvSpPr>
          <p:cNvPr id="3" name="Content Placeholder 2">
            <a:extLst>
              <a:ext uri="{FF2B5EF4-FFF2-40B4-BE49-F238E27FC236}">
                <a16:creationId xmlns:a16="http://schemas.microsoft.com/office/drawing/2014/main" id="{FF8C988D-89D4-4B4C-BF74-ACEED413E400}"/>
              </a:ext>
            </a:extLst>
          </p:cNvPr>
          <p:cNvSpPr>
            <a:spLocks noGrp="1"/>
          </p:cNvSpPr>
          <p:nvPr>
            <p:ph idx="1"/>
          </p:nvPr>
        </p:nvSpPr>
        <p:spPr/>
        <p:txBody>
          <a:bodyPr/>
          <a:lstStyle/>
          <a:p>
            <a:r>
              <a:rPr lang="en-US" dirty="0"/>
              <a:t>Attempts to disrupt another site</a:t>
            </a:r>
          </a:p>
          <a:p>
            <a:r>
              <a:rPr lang="en-US" i="1" dirty="0"/>
              <a:t>Not</a:t>
            </a:r>
            <a:r>
              <a:rPr lang="en-US" dirty="0"/>
              <a:t> a DDoS</a:t>
            </a:r>
          </a:p>
          <a:p>
            <a:r>
              <a:rPr lang="en-US" dirty="0"/>
              <a:t>Disrupts </a:t>
            </a:r>
            <a:r>
              <a:rPr lang="en-US" i="1" dirty="0"/>
              <a:t>community </a:t>
            </a:r>
            <a:r>
              <a:rPr lang="en-US" dirty="0"/>
              <a:t>that calls service home, not the service itself</a:t>
            </a:r>
          </a:p>
          <a:p>
            <a:r>
              <a:rPr lang="en-US" dirty="0"/>
              <a:t>Raids are a favorite past time on 4chan</a:t>
            </a:r>
          </a:p>
          <a:p>
            <a:pPr lvl="1"/>
            <a:r>
              <a:rPr lang="en-US" dirty="0"/>
              <a:t>“Pool’s closed!”</a:t>
            </a:r>
          </a:p>
          <a:p>
            <a:r>
              <a:rPr lang="en-US" dirty="0"/>
              <a:t>Have become less “funny” and more “scary” lately</a:t>
            </a:r>
          </a:p>
          <a:p>
            <a:r>
              <a:rPr lang="en-US" dirty="0"/>
              <a:t>It’s a </a:t>
            </a:r>
            <a:r>
              <a:rPr lang="en-US" i="1" dirty="0"/>
              <a:t>socio-technical </a:t>
            </a:r>
            <a:r>
              <a:rPr lang="en-US" dirty="0"/>
              <a:t>problem</a:t>
            </a:r>
          </a:p>
          <a:p>
            <a:endParaRPr lang="en-US" dirty="0"/>
          </a:p>
        </p:txBody>
      </p:sp>
      <p:sp>
        <p:nvSpPr>
          <p:cNvPr id="4" name="Date Placeholder 3">
            <a:extLst>
              <a:ext uri="{FF2B5EF4-FFF2-40B4-BE49-F238E27FC236}">
                <a16:creationId xmlns:a16="http://schemas.microsoft.com/office/drawing/2014/main" id="{C460C6A4-EC68-4F85-97C6-513D3CB652E3}"/>
              </a:ext>
            </a:extLst>
          </p:cNvPr>
          <p:cNvSpPr>
            <a:spLocks noGrp="1"/>
          </p:cNvSpPr>
          <p:nvPr>
            <p:ph type="dt" sz="half" idx="10"/>
          </p:nvPr>
        </p:nvSpPr>
        <p:spPr/>
        <p:txBody>
          <a:bodyPr/>
          <a:lstStyle/>
          <a:p>
            <a:r>
              <a:rPr lang="en-US"/>
              <a:t>3/21/2022</a:t>
            </a:r>
          </a:p>
        </p:txBody>
      </p:sp>
      <p:sp>
        <p:nvSpPr>
          <p:cNvPr id="5" name="Slide Number Placeholder 4">
            <a:extLst>
              <a:ext uri="{FF2B5EF4-FFF2-40B4-BE49-F238E27FC236}">
                <a16:creationId xmlns:a16="http://schemas.microsoft.com/office/drawing/2014/main" id="{97B1FC88-963D-468F-83E7-594D2C566EEA}"/>
              </a:ext>
            </a:extLst>
          </p:cNvPr>
          <p:cNvSpPr>
            <a:spLocks noGrp="1"/>
          </p:cNvSpPr>
          <p:nvPr>
            <p:ph type="sldNum" sz="quarter" idx="12"/>
          </p:nvPr>
        </p:nvSpPr>
        <p:spPr/>
        <p:txBody>
          <a:bodyPr/>
          <a:lstStyle/>
          <a:p>
            <a:fld id="{23E03851-EE6D-4063-8020-2321602AFB5A}" type="slidenum">
              <a:rPr lang="en-US" smtClean="0"/>
              <a:t>36</a:t>
            </a:fld>
            <a:endParaRPr lang="en-US"/>
          </a:p>
        </p:txBody>
      </p:sp>
    </p:spTree>
    <p:extLst>
      <p:ext uri="{BB962C8B-B14F-4D97-AF65-F5344CB8AC3E}">
        <p14:creationId xmlns:p14="http://schemas.microsoft.com/office/powerpoint/2010/main" val="28577777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F08A5-60D7-9140-917C-DDD0486476B7}"/>
              </a:ext>
            </a:extLst>
          </p:cNvPr>
          <p:cNvSpPr>
            <a:spLocks noGrp="1"/>
          </p:cNvSpPr>
          <p:nvPr>
            <p:ph type="title"/>
          </p:nvPr>
        </p:nvSpPr>
        <p:spPr/>
        <p:txBody>
          <a:bodyPr/>
          <a:lstStyle/>
          <a:p>
            <a:r>
              <a:rPr lang="en-US" dirty="0"/>
              <a:t>Raids</a:t>
            </a:r>
          </a:p>
        </p:txBody>
      </p:sp>
      <p:sp>
        <p:nvSpPr>
          <p:cNvPr id="3" name="Content Placeholder 2">
            <a:extLst>
              <a:ext uri="{FF2B5EF4-FFF2-40B4-BE49-F238E27FC236}">
                <a16:creationId xmlns:a16="http://schemas.microsoft.com/office/drawing/2014/main" id="{FF8C988D-89D4-4B4C-BF74-ACEED413E400}"/>
              </a:ext>
            </a:extLst>
          </p:cNvPr>
          <p:cNvSpPr>
            <a:spLocks noGrp="1"/>
          </p:cNvSpPr>
          <p:nvPr>
            <p:ph idx="1"/>
          </p:nvPr>
        </p:nvSpPr>
        <p:spPr/>
        <p:txBody>
          <a:bodyPr/>
          <a:lstStyle/>
          <a:p>
            <a:r>
              <a:rPr lang="en-US" dirty="0"/>
              <a:t>Attempts to disrupt another site</a:t>
            </a:r>
          </a:p>
          <a:p>
            <a:r>
              <a:rPr lang="en-US" i="1" dirty="0"/>
              <a:t>Not</a:t>
            </a:r>
            <a:r>
              <a:rPr lang="en-US" dirty="0"/>
              <a:t> a DDoS</a:t>
            </a:r>
          </a:p>
          <a:p>
            <a:r>
              <a:rPr lang="en-US" dirty="0"/>
              <a:t>Disrupts </a:t>
            </a:r>
            <a:r>
              <a:rPr lang="en-US" i="1" dirty="0"/>
              <a:t>community </a:t>
            </a:r>
            <a:r>
              <a:rPr lang="en-US" dirty="0"/>
              <a:t>that calls service home, not the service itself</a:t>
            </a:r>
          </a:p>
          <a:p>
            <a:r>
              <a:rPr lang="en-US" dirty="0"/>
              <a:t>Raids are a favorite past time on 4chan</a:t>
            </a:r>
          </a:p>
          <a:p>
            <a:pPr lvl="1"/>
            <a:r>
              <a:rPr lang="en-US" dirty="0"/>
              <a:t>“Pool’s closed!”</a:t>
            </a:r>
          </a:p>
          <a:p>
            <a:r>
              <a:rPr lang="en-US" dirty="0"/>
              <a:t>Have become less “funny” and more “scary” lately</a:t>
            </a:r>
          </a:p>
          <a:p>
            <a:r>
              <a:rPr lang="en-US" dirty="0"/>
              <a:t>It’s a </a:t>
            </a:r>
            <a:r>
              <a:rPr lang="en-US" i="1" dirty="0"/>
              <a:t>socio-technical </a:t>
            </a:r>
            <a:r>
              <a:rPr lang="en-US" dirty="0"/>
              <a:t>problem</a:t>
            </a:r>
          </a:p>
          <a:p>
            <a:endParaRPr lang="en-US" dirty="0"/>
          </a:p>
        </p:txBody>
      </p:sp>
      <p:sp>
        <p:nvSpPr>
          <p:cNvPr id="5" name="Left Arrow Callout 4">
            <a:extLst>
              <a:ext uri="{FF2B5EF4-FFF2-40B4-BE49-F238E27FC236}">
                <a16:creationId xmlns:a16="http://schemas.microsoft.com/office/drawing/2014/main" id="{9EB1EF23-16B9-C745-8E66-C2FA5DE9E47F}"/>
              </a:ext>
            </a:extLst>
          </p:cNvPr>
          <p:cNvSpPr/>
          <p:nvPr/>
        </p:nvSpPr>
        <p:spPr>
          <a:xfrm>
            <a:off x="5455402" y="3316637"/>
            <a:ext cx="6617777" cy="3332135"/>
          </a:xfrm>
          <a:prstGeom prst="leftArrowCallout">
            <a:avLst>
              <a:gd name="adj1" fmla="val 25000"/>
              <a:gd name="adj2" fmla="val 25000"/>
              <a:gd name="adj3" fmla="val 25465"/>
              <a:gd name="adj4" fmla="val 798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This is something new…</a:t>
            </a:r>
          </a:p>
          <a:p>
            <a:pPr algn="ctr"/>
            <a:endParaRPr lang="en-US" sz="3600" dirty="0"/>
          </a:p>
          <a:p>
            <a:pPr algn="ctr"/>
            <a:r>
              <a:rPr lang="en-US" sz="3600" dirty="0"/>
              <a:t>Using technology to exploit fundamental aspects of human nature</a:t>
            </a:r>
          </a:p>
        </p:txBody>
      </p:sp>
      <p:sp>
        <p:nvSpPr>
          <p:cNvPr id="4" name="Date Placeholder 3">
            <a:extLst>
              <a:ext uri="{FF2B5EF4-FFF2-40B4-BE49-F238E27FC236}">
                <a16:creationId xmlns:a16="http://schemas.microsoft.com/office/drawing/2014/main" id="{603A5DAD-3165-4B18-853D-641A504937D7}"/>
              </a:ext>
            </a:extLst>
          </p:cNvPr>
          <p:cNvSpPr>
            <a:spLocks noGrp="1"/>
          </p:cNvSpPr>
          <p:nvPr>
            <p:ph type="dt" sz="half" idx="10"/>
          </p:nvPr>
        </p:nvSpPr>
        <p:spPr/>
        <p:txBody>
          <a:bodyPr/>
          <a:lstStyle/>
          <a:p>
            <a:r>
              <a:rPr lang="en-US"/>
              <a:t>3/21/2022</a:t>
            </a:r>
          </a:p>
        </p:txBody>
      </p:sp>
      <p:sp>
        <p:nvSpPr>
          <p:cNvPr id="6" name="Slide Number Placeholder 5">
            <a:extLst>
              <a:ext uri="{FF2B5EF4-FFF2-40B4-BE49-F238E27FC236}">
                <a16:creationId xmlns:a16="http://schemas.microsoft.com/office/drawing/2014/main" id="{D288479E-4826-4FB9-8AFA-16C9525AA756}"/>
              </a:ext>
            </a:extLst>
          </p:cNvPr>
          <p:cNvSpPr>
            <a:spLocks noGrp="1"/>
          </p:cNvSpPr>
          <p:nvPr>
            <p:ph type="sldNum" sz="quarter" idx="12"/>
          </p:nvPr>
        </p:nvSpPr>
        <p:spPr/>
        <p:txBody>
          <a:bodyPr/>
          <a:lstStyle/>
          <a:p>
            <a:fld id="{23E03851-EE6D-4063-8020-2321602AFB5A}" type="slidenum">
              <a:rPr lang="en-US" smtClean="0"/>
              <a:t>37</a:t>
            </a:fld>
            <a:endParaRPr lang="en-US"/>
          </a:p>
        </p:txBody>
      </p:sp>
    </p:spTree>
    <p:extLst>
      <p:ext uri="{BB962C8B-B14F-4D97-AF65-F5344CB8AC3E}">
        <p14:creationId xmlns:p14="http://schemas.microsoft.com/office/powerpoint/2010/main" val="30800780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8356A-DC7C-7B4A-AE85-B39DB095FCA3}"/>
              </a:ext>
            </a:extLst>
          </p:cNvPr>
          <p:cNvSpPr>
            <a:spLocks noGrp="1"/>
          </p:cNvSpPr>
          <p:nvPr>
            <p:ph type="title"/>
          </p:nvPr>
        </p:nvSpPr>
        <p:spPr/>
        <p:txBody>
          <a:bodyPr/>
          <a:lstStyle/>
          <a:p>
            <a:r>
              <a:rPr lang="en-US" dirty="0"/>
              <a:t>Raids on YouTube Videos</a:t>
            </a:r>
          </a:p>
        </p:txBody>
      </p:sp>
      <p:sp>
        <p:nvSpPr>
          <p:cNvPr id="3" name="Content Placeholder 2">
            <a:extLst>
              <a:ext uri="{FF2B5EF4-FFF2-40B4-BE49-F238E27FC236}">
                <a16:creationId xmlns:a16="http://schemas.microsoft.com/office/drawing/2014/main" id="{29BA6615-B985-844B-A21A-C02442B848FD}"/>
              </a:ext>
            </a:extLst>
          </p:cNvPr>
          <p:cNvSpPr>
            <a:spLocks noGrp="1"/>
          </p:cNvSpPr>
          <p:nvPr>
            <p:ph idx="1"/>
          </p:nvPr>
        </p:nvSpPr>
        <p:spPr/>
        <p:txBody>
          <a:bodyPr/>
          <a:lstStyle/>
          <a:p>
            <a:r>
              <a:rPr lang="en-US" dirty="0"/>
              <a:t>YouTube is most commonly linked domain on /pol/</a:t>
            </a:r>
          </a:p>
          <a:p>
            <a:endParaRPr lang="en-US" dirty="0"/>
          </a:p>
          <a:p>
            <a:r>
              <a:rPr lang="en-US" dirty="0"/>
              <a:t>We anecdotally observed them being raided</a:t>
            </a:r>
          </a:p>
          <a:p>
            <a:pPr lvl="1"/>
            <a:r>
              <a:rPr lang="en-US" dirty="0"/>
              <a:t>Plural of anecdote is not data…</a:t>
            </a:r>
          </a:p>
          <a:p>
            <a:endParaRPr lang="en-US" dirty="0"/>
          </a:p>
          <a:p>
            <a:r>
              <a:rPr lang="en-US" dirty="0"/>
              <a:t>Can we find </a:t>
            </a:r>
            <a:r>
              <a:rPr lang="en-US" i="1" dirty="0"/>
              <a:t>quantitative</a:t>
            </a:r>
            <a:r>
              <a:rPr lang="en-US" dirty="0"/>
              <a:t> evidence of raids?!</a:t>
            </a:r>
          </a:p>
        </p:txBody>
      </p:sp>
      <p:sp>
        <p:nvSpPr>
          <p:cNvPr id="4" name="Date Placeholder 3">
            <a:extLst>
              <a:ext uri="{FF2B5EF4-FFF2-40B4-BE49-F238E27FC236}">
                <a16:creationId xmlns:a16="http://schemas.microsoft.com/office/drawing/2014/main" id="{FC554504-302E-43C1-A6D4-7BE1CDA39CDF}"/>
              </a:ext>
            </a:extLst>
          </p:cNvPr>
          <p:cNvSpPr>
            <a:spLocks noGrp="1"/>
          </p:cNvSpPr>
          <p:nvPr>
            <p:ph type="dt" sz="half" idx="10"/>
          </p:nvPr>
        </p:nvSpPr>
        <p:spPr/>
        <p:txBody>
          <a:bodyPr/>
          <a:lstStyle/>
          <a:p>
            <a:r>
              <a:rPr lang="en-US"/>
              <a:t>3/21/2022</a:t>
            </a:r>
          </a:p>
        </p:txBody>
      </p:sp>
      <p:sp>
        <p:nvSpPr>
          <p:cNvPr id="5" name="Slide Number Placeholder 4">
            <a:extLst>
              <a:ext uri="{FF2B5EF4-FFF2-40B4-BE49-F238E27FC236}">
                <a16:creationId xmlns:a16="http://schemas.microsoft.com/office/drawing/2014/main" id="{AFE82B2D-6FC6-414B-8D5E-9185F1EA359B}"/>
              </a:ext>
            </a:extLst>
          </p:cNvPr>
          <p:cNvSpPr>
            <a:spLocks noGrp="1"/>
          </p:cNvSpPr>
          <p:nvPr>
            <p:ph type="sldNum" sz="quarter" idx="12"/>
          </p:nvPr>
        </p:nvSpPr>
        <p:spPr/>
        <p:txBody>
          <a:bodyPr/>
          <a:lstStyle/>
          <a:p>
            <a:fld id="{23E03851-EE6D-4063-8020-2321602AFB5A}" type="slidenum">
              <a:rPr lang="en-US" smtClean="0"/>
              <a:t>38</a:t>
            </a:fld>
            <a:endParaRPr lang="en-US"/>
          </a:p>
        </p:txBody>
      </p:sp>
    </p:spTree>
    <p:extLst>
      <p:ext uri="{BB962C8B-B14F-4D97-AF65-F5344CB8AC3E}">
        <p14:creationId xmlns:p14="http://schemas.microsoft.com/office/powerpoint/2010/main" val="28158883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EE1F6-7B5A-6B41-8B9D-C26744D18042}"/>
              </a:ext>
            </a:extLst>
          </p:cNvPr>
          <p:cNvSpPr>
            <a:spLocks noGrp="1"/>
          </p:cNvSpPr>
          <p:nvPr>
            <p:ph type="title"/>
          </p:nvPr>
        </p:nvSpPr>
        <p:spPr/>
        <p:txBody>
          <a:bodyPr/>
          <a:lstStyle/>
          <a:p>
            <a:r>
              <a:rPr lang="en-US" dirty="0"/>
              <a:t>How Might A Raid Happen?</a:t>
            </a:r>
          </a:p>
        </p:txBody>
      </p:sp>
      <p:sp>
        <p:nvSpPr>
          <p:cNvPr id="3" name="Content Placeholder 2">
            <a:extLst>
              <a:ext uri="{FF2B5EF4-FFF2-40B4-BE49-F238E27FC236}">
                <a16:creationId xmlns:a16="http://schemas.microsoft.com/office/drawing/2014/main" id="{C22A5462-8F52-8743-AC72-793B2383751B}"/>
              </a:ext>
            </a:extLst>
          </p:cNvPr>
          <p:cNvSpPr>
            <a:spLocks noGrp="1"/>
          </p:cNvSpPr>
          <p:nvPr>
            <p:ph idx="1"/>
          </p:nvPr>
        </p:nvSpPr>
        <p:spPr/>
        <p:txBody>
          <a:bodyPr/>
          <a:lstStyle/>
          <a:p>
            <a:r>
              <a:rPr lang="en-US" dirty="0"/>
              <a:t>Someone posts a YouTube link</a:t>
            </a:r>
          </a:p>
          <a:p>
            <a:pPr lvl="1"/>
            <a:r>
              <a:rPr lang="en-US" dirty="0"/>
              <a:t>Maybe with a prompt like “you know what to do”</a:t>
            </a:r>
          </a:p>
          <a:p>
            <a:endParaRPr lang="en-US" dirty="0"/>
          </a:p>
          <a:p>
            <a:r>
              <a:rPr lang="en-US" dirty="0"/>
              <a:t>Thread is an aggregation point for raiders</a:t>
            </a:r>
          </a:p>
          <a:p>
            <a:pPr lvl="1"/>
            <a:r>
              <a:rPr lang="en-US" dirty="0"/>
              <a:t>E.g., “Hah! I called that person a n**ger!”</a:t>
            </a:r>
          </a:p>
          <a:p>
            <a:endParaRPr lang="en-US" dirty="0"/>
          </a:p>
          <a:p>
            <a:r>
              <a:rPr lang="en-US" dirty="0"/>
              <a:t>If raid is taking place:</a:t>
            </a:r>
          </a:p>
          <a:p>
            <a:pPr lvl="1"/>
            <a:r>
              <a:rPr lang="en-US" dirty="0">
                <a:sym typeface="Wingdings"/>
              </a:rPr>
              <a:t>/pol/ thread and YT comments </a:t>
            </a:r>
            <a:r>
              <a:rPr lang="en-US" i="1" dirty="0">
                <a:sym typeface="Wingdings"/>
              </a:rPr>
              <a:t>synchronized?</a:t>
            </a:r>
            <a:endParaRPr lang="en-US" dirty="0">
              <a:sym typeface="Wingdings"/>
            </a:endParaRPr>
          </a:p>
        </p:txBody>
      </p:sp>
      <p:sp>
        <p:nvSpPr>
          <p:cNvPr id="4" name="Date Placeholder 3">
            <a:extLst>
              <a:ext uri="{FF2B5EF4-FFF2-40B4-BE49-F238E27FC236}">
                <a16:creationId xmlns:a16="http://schemas.microsoft.com/office/drawing/2014/main" id="{FEA8E867-F18F-4205-B0CA-BD7BACB830A7}"/>
              </a:ext>
            </a:extLst>
          </p:cNvPr>
          <p:cNvSpPr>
            <a:spLocks noGrp="1"/>
          </p:cNvSpPr>
          <p:nvPr>
            <p:ph type="dt" sz="half" idx="10"/>
          </p:nvPr>
        </p:nvSpPr>
        <p:spPr/>
        <p:txBody>
          <a:bodyPr/>
          <a:lstStyle/>
          <a:p>
            <a:r>
              <a:rPr lang="en-US"/>
              <a:t>3/21/2022</a:t>
            </a:r>
          </a:p>
        </p:txBody>
      </p:sp>
      <p:sp>
        <p:nvSpPr>
          <p:cNvPr id="5" name="Slide Number Placeholder 4">
            <a:extLst>
              <a:ext uri="{FF2B5EF4-FFF2-40B4-BE49-F238E27FC236}">
                <a16:creationId xmlns:a16="http://schemas.microsoft.com/office/drawing/2014/main" id="{3FF273F5-60AF-44B1-BB52-E4EF64C6D264}"/>
              </a:ext>
            </a:extLst>
          </p:cNvPr>
          <p:cNvSpPr>
            <a:spLocks noGrp="1"/>
          </p:cNvSpPr>
          <p:nvPr>
            <p:ph type="sldNum" sz="quarter" idx="12"/>
          </p:nvPr>
        </p:nvSpPr>
        <p:spPr/>
        <p:txBody>
          <a:bodyPr/>
          <a:lstStyle/>
          <a:p>
            <a:fld id="{23E03851-EE6D-4063-8020-2321602AFB5A}" type="slidenum">
              <a:rPr lang="en-US" smtClean="0"/>
              <a:t>39</a:t>
            </a:fld>
            <a:endParaRPr lang="en-US"/>
          </a:p>
        </p:txBody>
      </p:sp>
    </p:spTree>
    <p:extLst>
      <p:ext uri="{BB962C8B-B14F-4D97-AF65-F5344CB8AC3E}">
        <p14:creationId xmlns:p14="http://schemas.microsoft.com/office/powerpoint/2010/main" val="3499859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0D446-D6FB-3A43-B50B-FA8942624D8B}"/>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BED2760D-7B14-704A-9FD4-E5F2B2F15AF7}"/>
              </a:ext>
            </a:extLst>
          </p:cNvPr>
          <p:cNvPicPr>
            <a:picLocks noGrp="1" noChangeAspect="1"/>
          </p:cNvPicPr>
          <p:nvPr>
            <p:ph idx="1"/>
          </p:nvPr>
        </p:nvPicPr>
        <p:blipFill>
          <a:blip r:embed="rId2"/>
          <a:stretch>
            <a:fillRect/>
          </a:stretch>
        </p:blipFill>
        <p:spPr>
          <a:xfrm>
            <a:off x="194442" y="1690688"/>
            <a:ext cx="5901558" cy="4221253"/>
          </a:xfrm>
        </p:spPr>
      </p:pic>
      <p:pic>
        <p:nvPicPr>
          <p:cNvPr id="7" name="Picture 6">
            <a:extLst>
              <a:ext uri="{FF2B5EF4-FFF2-40B4-BE49-F238E27FC236}">
                <a16:creationId xmlns:a16="http://schemas.microsoft.com/office/drawing/2014/main" id="{EB8BBDBA-7A40-104D-96F5-0AB77C9634F9}"/>
              </a:ext>
            </a:extLst>
          </p:cNvPr>
          <p:cNvPicPr>
            <a:picLocks noChangeAspect="1"/>
          </p:cNvPicPr>
          <p:nvPr/>
        </p:nvPicPr>
        <p:blipFill>
          <a:blip r:embed="rId3"/>
          <a:stretch>
            <a:fillRect/>
          </a:stretch>
        </p:blipFill>
        <p:spPr>
          <a:xfrm>
            <a:off x="5977449" y="2019810"/>
            <a:ext cx="6214551" cy="3563009"/>
          </a:xfrm>
          <a:prstGeom prst="rect">
            <a:avLst/>
          </a:prstGeom>
        </p:spPr>
      </p:pic>
      <p:sp>
        <p:nvSpPr>
          <p:cNvPr id="4" name="Date Placeholder 3">
            <a:extLst>
              <a:ext uri="{FF2B5EF4-FFF2-40B4-BE49-F238E27FC236}">
                <a16:creationId xmlns:a16="http://schemas.microsoft.com/office/drawing/2014/main" id="{A8831F71-A827-4ED9-B9DA-366575B813CF}"/>
              </a:ext>
            </a:extLst>
          </p:cNvPr>
          <p:cNvSpPr>
            <a:spLocks noGrp="1"/>
          </p:cNvSpPr>
          <p:nvPr>
            <p:ph type="dt" sz="half" idx="10"/>
          </p:nvPr>
        </p:nvSpPr>
        <p:spPr/>
        <p:txBody>
          <a:bodyPr/>
          <a:lstStyle/>
          <a:p>
            <a:r>
              <a:rPr lang="en-US"/>
              <a:t>3/21/2022</a:t>
            </a:r>
          </a:p>
        </p:txBody>
      </p:sp>
      <p:sp>
        <p:nvSpPr>
          <p:cNvPr id="8" name="Slide Number Placeholder 7">
            <a:extLst>
              <a:ext uri="{FF2B5EF4-FFF2-40B4-BE49-F238E27FC236}">
                <a16:creationId xmlns:a16="http://schemas.microsoft.com/office/drawing/2014/main" id="{B4C7FD72-6BE3-46D1-9455-A2F511137F61}"/>
              </a:ext>
            </a:extLst>
          </p:cNvPr>
          <p:cNvSpPr>
            <a:spLocks noGrp="1"/>
          </p:cNvSpPr>
          <p:nvPr>
            <p:ph type="sldNum" sz="quarter" idx="12"/>
          </p:nvPr>
        </p:nvSpPr>
        <p:spPr/>
        <p:txBody>
          <a:bodyPr/>
          <a:lstStyle/>
          <a:p>
            <a:fld id="{23E03851-EE6D-4063-8020-2321602AFB5A}" type="slidenum">
              <a:rPr lang="en-US" smtClean="0"/>
              <a:t>4</a:t>
            </a:fld>
            <a:endParaRPr lang="en-US"/>
          </a:p>
        </p:txBody>
      </p:sp>
    </p:spTree>
    <p:extLst>
      <p:ext uri="{BB962C8B-B14F-4D97-AF65-F5344CB8AC3E}">
        <p14:creationId xmlns:p14="http://schemas.microsoft.com/office/powerpoint/2010/main" val="1362155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A90D8-8968-B846-AE10-28C7DDCAB09C}"/>
              </a:ext>
            </a:extLst>
          </p:cNvPr>
          <p:cNvSpPr>
            <a:spLocks noGrp="1"/>
          </p:cNvSpPr>
          <p:nvPr>
            <p:ph type="title"/>
          </p:nvPr>
        </p:nvSpPr>
        <p:spPr/>
        <p:txBody>
          <a:bodyPr/>
          <a:lstStyle/>
          <a:p>
            <a:r>
              <a:rPr lang="en-US" dirty="0"/>
              <a:t>What Do We Mean By “Synchronization?”</a:t>
            </a:r>
          </a:p>
        </p:txBody>
      </p:sp>
      <p:sp>
        <p:nvSpPr>
          <p:cNvPr id="3" name="Content Placeholder 2">
            <a:extLst>
              <a:ext uri="{FF2B5EF4-FFF2-40B4-BE49-F238E27FC236}">
                <a16:creationId xmlns:a16="http://schemas.microsoft.com/office/drawing/2014/main" id="{072B2615-78A8-1847-88DB-44CEAEBECF31}"/>
              </a:ext>
            </a:extLst>
          </p:cNvPr>
          <p:cNvSpPr>
            <a:spLocks noGrp="1"/>
          </p:cNvSpPr>
          <p:nvPr>
            <p:ph idx="1"/>
          </p:nvPr>
        </p:nvSpPr>
        <p:spPr>
          <a:xfrm>
            <a:off x="2501155" y="5451053"/>
            <a:ext cx="7476566" cy="1055673"/>
          </a:xfrm>
        </p:spPr>
        <p:txBody>
          <a:bodyPr>
            <a:normAutofit/>
          </a:bodyPr>
          <a:lstStyle/>
          <a:p>
            <a:r>
              <a:rPr lang="en-US" dirty="0"/>
              <a:t>Two time series</a:t>
            </a:r>
          </a:p>
          <a:p>
            <a:r>
              <a:rPr lang="en-US" dirty="0"/>
              <a:t>Second randomly shifted from first by 0.2 on </a:t>
            </a:r>
            <a:r>
              <a:rPr lang="en-US" dirty="0" err="1"/>
              <a:t>avg</a:t>
            </a:r>
            <a:endParaRPr lang="en-US" dirty="0"/>
          </a:p>
        </p:txBody>
      </p:sp>
      <p:pic>
        <p:nvPicPr>
          <p:cNvPr id="4" name="Picture 3">
            <a:extLst>
              <a:ext uri="{FF2B5EF4-FFF2-40B4-BE49-F238E27FC236}">
                <a16:creationId xmlns:a16="http://schemas.microsoft.com/office/drawing/2014/main" id="{AAD604F1-24B1-8E42-B2E2-D8CA24C0D3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2996" y="1299775"/>
            <a:ext cx="6521004" cy="4030255"/>
          </a:xfrm>
          <a:prstGeom prst="rect">
            <a:avLst/>
          </a:prstGeom>
        </p:spPr>
      </p:pic>
      <p:sp>
        <p:nvSpPr>
          <p:cNvPr id="5" name="Date Placeholder 4">
            <a:extLst>
              <a:ext uri="{FF2B5EF4-FFF2-40B4-BE49-F238E27FC236}">
                <a16:creationId xmlns:a16="http://schemas.microsoft.com/office/drawing/2014/main" id="{344A0035-447C-46BE-84CA-4ABCA6D2DC32}"/>
              </a:ext>
            </a:extLst>
          </p:cNvPr>
          <p:cNvSpPr>
            <a:spLocks noGrp="1"/>
          </p:cNvSpPr>
          <p:nvPr>
            <p:ph type="dt" sz="half" idx="10"/>
          </p:nvPr>
        </p:nvSpPr>
        <p:spPr/>
        <p:txBody>
          <a:bodyPr/>
          <a:lstStyle/>
          <a:p>
            <a:r>
              <a:rPr lang="en-US"/>
              <a:t>3/21/2022</a:t>
            </a:r>
          </a:p>
        </p:txBody>
      </p:sp>
      <p:sp>
        <p:nvSpPr>
          <p:cNvPr id="6" name="Slide Number Placeholder 5">
            <a:extLst>
              <a:ext uri="{FF2B5EF4-FFF2-40B4-BE49-F238E27FC236}">
                <a16:creationId xmlns:a16="http://schemas.microsoft.com/office/drawing/2014/main" id="{F987DDB6-B773-455B-A7EC-5EBDC3AA25B7}"/>
              </a:ext>
            </a:extLst>
          </p:cNvPr>
          <p:cNvSpPr>
            <a:spLocks noGrp="1"/>
          </p:cNvSpPr>
          <p:nvPr>
            <p:ph type="sldNum" sz="quarter" idx="12"/>
          </p:nvPr>
        </p:nvSpPr>
        <p:spPr/>
        <p:txBody>
          <a:bodyPr/>
          <a:lstStyle/>
          <a:p>
            <a:fld id="{23E03851-EE6D-4063-8020-2321602AFB5A}" type="slidenum">
              <a:rPr lang="en-US" smtClean="0"/>
              <a:t>40</a:t>
            </a:fld>
            <a:endParaRPr lang="en-US"/>
          </a:p>
        </p:txBody>
      </p:sp>
    </p:spTree>
    <p:extLst>
      <p:ext uri="{BB962C8B-B14F-4D97-AF65-F5344CB8AC3E}">
        <p14:creationId xmlns:p14="http://schemas.microsoft.com/office/powerpoint/2010/main" val="2320485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A90D8-8968-B846-AE10-28C7DDCAB09C}"/>
              </a:ext>
            </a:extLst>
          </p:cNvPr>
          <p:cNvSpPr>
            <a:spLocks noGrp="1"/>
          </p:cNvSpPr>
          <p:nvPr>
            <p:ph type="title"/>
          </p:nvPr>
        </p:nvSpPr>
        <p:spPr/>
        <p:txBody>
          <a:bodyPr/>
          <a:lstStyle/>
          <a:p>
            <a:r>
              <a:rPr lang="en-US" dirty="0"/>
              <a:t>What Do We Mean By “Synchronization?”</a:t>
            </a:r>
          </a:p>
        </p:txBody>
      </p:sp>
      <p:sp>
        <p:nvSpPr>
          <p:cNvPr id="3" name="Content Placeholder 2">
            <a:extLst>
              <a:ext uri="{FF2B5EF4-FFF2-40B4-BE49-F238E27FC236}">
                <a16:creationId xmlns:a16="http://schemas.microsoft.com/office/drawing/2014/main" id="{072B2615-78A8-1847-88DB-44CEAEBECF31}"/>
              </a:ext>
            </a:extLst>
          </p:cNvPr>
          <p:cNvSpPr>
            <a:spLocks noGrp="1"/>
          </p:cNvSpPr>
          <p:nvPr>
            <p:ph idx="1"/>
          </p:nvPr>
        </p:nvSpPr>
        <p:spPr>
          <a:xfrm>
            <a:off x="6459069" y="1357146"/>
            <a:ext cx="4894731" cy="4933420"/>
          </a:xfrm>
        </p:spPr>
        <p:txBody>
          <a:bodyPr>
            <a:normAutofit/>
          </a:bodyPr>
          <a:lstStyle/>
          <a:p>
            <a:pPr marL="0" indent="0">
              <a:buNone/>
            </a:pPr>
            <a:r>
              <a:rPr lang="en-US" dirty="0"/>
              <a:t>Blue lines </a:t>
            </a:r>
            <a:r>
              <a:rPr lang="en-US" dirty="0">
                <a:sym typeface="Wingdings"/>
              </a:rPr>
              <a:t></a:t>
            </a:r>
          </a:p>
          <a:p>
            <a:pPr marL="0" indent="0">
              <a:buNone/>
            </a:pPr>
            <a:r>
              <a:rPr lang="en-US" dirty="0">
                <a:sym typeface="Wingdings"/>
              </a:rPr>
              <a:t>    per-sample lag</a:t>
            </a:r>
          </a:p>
          <a:p>
            <a:pPr marL="0" indent="0">
              <a:buNone/>
            </a:pPr>
            <a:endParaRPr lang="en-US" dirty="0">
              <a:sym typeface="Wingdings"/>
            </a:endParaRPr>
          </a:p>
          <a:p>
            <a:pPr marL="0" indent="0">
              <a:buNone/>
            </a:pPr>
            <a:r>
              <a:rPr lang="en-US" dirty="0">
                <a:sym typeface="Wingdings"/>
              </a:rPr>
              <a:t>Red area </a:t>
            </a:r>
          </a:p>
          <a:p>
            <a:pPr marL="0" indent="0">
              <a:buNone/>
            </a:pPr>
            <a:r>
              <a:rPr lang="en-US" dirty="0">
                <a:sym typeface="Wingdings"/>
              </a:rPr>
              <a:t>    density of the lags</a:t>
            </a:r>
          </a:p>
          <a:p>
            <a:pPr marL="0" indent="0">
              <a:buNone/>
            </a:pPr>
            <a:endParaRPr lang="en-US" sz="2600" dirty="0">
              <a:sym typeface="Wingdings"/>
            </a:endParaRPr>
          </a:p>
          <a:p>
            <a:pPr marL="0" indent="0">
              <a:buNone/>
            </a:pPr>
            <a:r>
              <a:rPr lang="en-US" sz="2600" dirty="0">
                <a:sym typeface="Wingdings"/>
              </a:rPr>
              <a:t>Peak of density curve = 0.2</a:t>
            </a:r>
            <a:endParaRPr lang="en-US" sz="2600" dirty="0"/>
          </a:p>
        </p:txBody>
      </p:sp>
      <p:pic>
        <p:nvPicPr>
          <p:cNvPr id="6" name="Picture 5">
            <a:extLst>
              <a:ext uri="{FF2B5EF4-FFF2-40B4-BE49-F238E27FC236}">
                <a16:creationId xmlns:a16="http://schemas.microsoft.com/office/drawing/2014/main" id="{68EFA313-71EF-C540-9B4E-DB8F9F01AD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0063" y="5182310"/>
            <a:ext cx="8931168" cy="1581561"/>
          </a:xfrm>
          <a:prstGeom prst="rect">
            <a:avLst/>
          </a:prstGeom>
        </p:spPr>
      </p:pic>
      <p:pic>
        <p:nvPicPr>
          <p:cNvPr id="10" name="Picture 9">
            <a:extLst>
              <a:ext uri="{FF2B5EF4-FFF2-40B4-BE49-F238E27FC236}">
                <a16:creationId xmlns:a16="http://schemas.microsoft.com/office/drawing/2014/main" id="{4CE21F86-32B7-CF4F-8A31-4F07D54E8BDA}"/>
              </a:ext>
            </a:extLst>
          </p:cNvPr>
          <p:cNvPicPr>
            <a:picLocks noChangeAspect="1"/>
          </p:cNvPicPr>
          <p:nvPr/>
        </p:nvPicPr>
        <p:blipFill>
          <a:blip r:embed="rId3"/>
          <a:stretch>
            <a:fillRect/>
          </a:stretch>
        </p:blipFill>
        <p:spPr>
          <a:xfrm>
            <a:off x="273422" y="1319973"/>
            <a:ext cx="6172200" cy="3810000"/>
          </a:xfrm>
          <a:prstGeom prst="rect">
            <a:avLst/>
          </a:prstGeom>
        </p:spPr>
      </p:pic>
      <p:sp>
        <p:nvSpPr>
          <p:cNvPr id="4" name="Date Placeholder 3">
            <a:extLst>
              <a:ext uri="{FF2B5EF4-FFF2-40B4-BE49-F238E27FC236}">
                <a16:creationId xmlns:a16="http://schemas.microsoft.com/office/drawing/2014/main" id="{C61616CE-4E82-465A-BE77-F46D38943630}"/>
              </a:ext>
            </a:extLst>
          </p:cNvPr>
          <p:cNvSpPr>
            <a:spLocks noGrp="1"/>
          </p:cNvSpPr>
          <p:nvPr>
            <p:ph type="dt" sz="half" idx="10"/>
          </p:nvPr>
        </p:nvSpPr>
        <p:spPr/>
        <p:txBody>
          <a:bodyPr/>
          <a:lstStyle/>
          <a:p>
            <a:r>
              <a:rPr lang="en-US"/>
              <a:t>3/21/2022</a:t>
            </a:r>
          </a:p>
        </p:txBody>
      </p:sp>
      <p:sp>
        <p:nvSpPr>
          <p:cNvPr id="5" name="Slide Number Placeholder 4">
            <a:extLst>
              <a:ext uri="{FF2B5EF4-FFF2-40B4-BE49-F238E27FC236}">
                <a16:creationId xmlns:a16="http://schemas.microsoft.com/office/drawing/2014/main" id="{70EEEDF6-FBCE-43F6-ACC2-E95553B47CA1}"/>
              </a:ext>
            </a:extLst>
          </p:cNvPr>
          <p:cNvSpPr>
            <a:spLocks noGrp="1"/>
          </p:cNvSpPr>
          <p:nvPr>
            <p:ph type="sldNum" sz="quarter" idx="12"/>
          </p:nvPr>
        </p:nvSpPr>
        <p:spPr/>
        <p:txBody>
          <a:bodyPr/>
          <a:lstStyle/>
          <a:p>
            <a:fld id="{23E03851-EE6D-4063-8020-2321602AFB5A}" type="slidenum">
              <a:rPr lang="en-US" smtClean="0"/>
              <a:t>41</a:t>
            </a:fld>
            <a:endParaRPr lang="en-US"/>
          </a:p>
        </p:txBody>
      </p:sp>
    </p:spTree>
    <p:extLst>
      <p:ext uri="{BB962C8B-B14F-4D97-AF65-F5344CB8AC3E}">
        <p14:creationId xmlns:p14="http://schemas.microsoft.com/office/powerpoint/2010/main" val="29993341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7C3F6-3C48-8249-BA68-EF8463EAAC48}"/>
              </a:ext>
            </a:extLst>
          </p:cNvPr>
          <p:cNvSpPr>
            <a:spLocks noGrp="1"/>
          </p:cNvSpPr>
          <p:nvPr>
            <p:ph type="title"/>
          </p:nvPr>
        </p:nvSpPr>
        <p:spPr/>
        <p:txBody>
          <a:bodyPr/>
          <a:lstStyle/>
          <a:p>
            <a:r>
              <a:rPr lang="en-US" dirty="0"/>
              <a:t>How Can We </a:t>
            </a:r>
            <a:r>
              <a:rPr lang="en-US" i="1" dirty="0"/>
              <a:t>Validate?</a:t>
            </a:r>
            <a:endParaRPr lang="en-US" dirty="0"/>
          </a:p>
        </p:txBody>
      </p:sp>
      <p:sp>
        <p:nvSpPr>
          <p:cNvPr id="3" name="Content Placeholder 2">
            <a:extLst>
              <a:ext uri="{FF2B5EF4-FFF2-40B4-BE49-F238E27FC236}">
                <a16:creationId xmlns:a16="http://schemas.microsoft.com/office/drawing/2014/main" id="{5DAA7209-0D6C-2543-8C80-21071990E158}"/>
              </a:ext>
            </a:extLst>
          </p:cNvPr>
          <p:cNvSpPr>
            <a:spLocks noGrp="1"/>
          </p:cNvSpPr>
          <p:nvPr>
            <p:ph idx="1"/>
          </p:nvPr>
        </p:nvSpPr>
        <p:spPr>
          <a:xfrm>
            <a:off x="838200" y="1532965"/>
            <a:ext cx="10515600" cy="4643998"/>
          </a:xfrm>
        </p:spPr>
        <p:txBody>
          <a:bodyPr>
            <a:normAutofit/>
          </a:bodyPr>
          <a:lstStyle/>
          <a:p>
            <a:r>
              <a:rPr lang="en-US" dirty="0"/>
              <a:t>Just because there is synchronization, doesn’t mean a raid is going on</a:t>
            </a:r>
          </a:p>
          <a:p>
            <a:pPr lvl="1"/>
            <a:r>
              <a:rPr lang="en-US" dirty="0"/>
              <a:t>In fact, we expect </a:t>
            </a:r>
            <a:r>
              <a:rPr lang="en-US" i="1" dirty="0"/>
              <a:t>some</a:t>
            </a:r>
            <a:r>
              <a:rPr lang="en-US" dirty="0"/>
              <a:t> background noise</a:t>
            </a:r>
          </a:p>
          <a:p>
            <a:endParaRPr lang="en-US" dirty="0"/>
          </a:p>
          <a:p>
            <a:r>
              <a:rPr lang="en-US" dirty="0"/>
              <a:t>We need to come up with metric to validate</a:t>
            </a:r>
          </a:p>
          <a:p>
            <a:endParaRPr lang="en-US" dirty="0"/>
          </a:p>
          <a:p>
            <a:r>
              <a:rPr lang="en-US" dirty="0"/>
              <a:t>If a raid is happening, we would expect to see elevated levels of hate speech</a:t>
            </a:r>
          </a:p>
          <a:p>
            <a:pPr lvl="1"/>
            <a:r>
              <a:rPr lang="en-US" dirty="0">
                <a:sym typeface="Wingdings"/>
              </a:rPr>
              <a:t> more hate comments per second</a:t>
            </a:r>
          </a:p>
        </p:txBody>
      </p:sp>
      <p:sp>
        <p:nvSpPr>
          <p:cNvPr id="4" name="Date Placeholder 3">
            <a:extLst>
              <a:ext uri="{FF2B5EF4-FFF2-40B4-BE49-F238E27FC236}">
                <a16:creationId xmlns:a16="http://schemas.microsoft.com/office/drawing/2014/main" id="{00821122-B4EE-4AC5-A9DF-C6E010C4E4E6}"/>
              </a:ext>
            </a:extLst>
          </p:cNvPr>
          <p:cNvSpPr>
            <a:spLocks noGrp="1"/>
          </p:cNvSpPr>
          <p:nvPr>
            <p:ph type="dt" sz="half" idx="10"/>
          </p:nvPr>
        </p:nvSpPr>
        <p:spPr/>
        <p:txBody>
          <a:bodyPr/>
          <a:lstStyle/>
          <a:p>
            <a:r>
              <a:rPr lang="en-US"/>
              <a:t>3/21/2022</a:t>
            </a:r>
          </a:p>
        </p:txBody>
      </p:sp>
      <p:sp>
        <p:nvSpPr>
          <p:cNvPr id="5" name="Slide Number Placeholder 4">
            <a:extLst>
              <a:ext uri="{FF2B5EF4-FFF2-40B4-BE49-F238E27FC236}">
                <a16:creationId xmlns:a16="http://schemas.microsoft.com/office/drawing/2014/main" id="{5FD2CD0D-8A5E-4BA8-9CED-5BA7D31875E8}"/>
              </a:ext>
            </a:extLst>
          </p:cNvPr>
          <p:cNvSpPr>
            <a:spLocks noGrp="1"/>
          </p:cNvSpPr>
          <p:nvPr>
            <p:ph type="sldNum" sz="quarter" idx="12"/>
          </p:nvPr>
        </p:nvSpPr>
        <p:spPr/>
        <p:txBody>
          <a:bodyPr/>
          <a:lstStyle/>
          <a:p>
            <a:fld id="{23E03851-EE6D-4063-8020-2321602AFB5A}" type="slidenum">
              <a:rPr lang="en-US" smtClean="0"/>
              <a:t>42</a:t>
            </a:fld>
            <a:endParaRPr lang="en-US"/>
          </a:p>
        </p:txBody>
      </p:sp>
    </p:spTree>
    <p:extLst>
      <p:ext uri="{BB962C8B-B14F-4D97-AF65-F5344CB8AC3E}">
        <p14:creationId xmlns:p14="http://schemas.microsoft.com/office/powerpoint/2010/main" val="2208407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8D5AC-43CF-574E-8DAA-8D349D6FE550}"/>
              </a:ext>
            </a:extLst>
          </p:cNvPr>
          <p:cNvSpPr>
            <a:spLocks noGrp="1"/>
          </p:cNvSpPr>
          <p:nvPr>
            <p:ph type="title"/>
          </p:nvPr>
        </p:nvSpPr>
        <p:spPr/>
        <p:txBody>
          <a:bodyPr/>
          <a:lstStyle/>
          <a:p>
            <a:r>
              <a:rPr lang="en-US" dirty="0"/>
              <a:t>Evidence For Raids</a:t>
            </a:r>
          </a:p>
        </p:txBody>
      </p:sp>
      <p:pic>
        <p:nvPicPr>
          <p:cNvPr id="4" name="Picture 3">
            <a:extLst>
              <a:ext uri="{FF2B5EF4-FFF2-40B4-BE49-F238E27FC236}">
                <a16:creationId xmlns:a16="http://schemas.microsoft.com/office/drawing/2014/main" id="{6D10BEE8-3567-7E45-8E12-9AB140D3A5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1094" y="1284044"/>
            <a:ext cx="5522259" cy="3313356"/>
          </a:xfrm>
          <a:prstGeom prst="rect">
            <a:avLst/>
          </a:prstGeom>
        </p:spPr>
      </p:pic>
      <p:pic>
        <p:nvPicPr>
          <p:cNvPr id="5" name="Content Placeholder 4">
            <a:extLst>
              <a:ext uri="{FF2B5EF4-FFF2-40B4-BE49-F238E27FC236}">
                <a16:creationId xmlns:a16="http://schemas.microsoft.com/office/drawing/2014/main" id="{1B1A0341-C351-AA47-B7DE-CA170035065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46450" y="4597400"/>
            <a:ext cx="5499100" cy="2260600"/>
          </a:xfrm>
          <a:prstGeom prst="rect">
            <a:avLst/>
          </a:prstGeom>
        </p:spPr>
      </p:pic>
      <p:pic>
        <p:nvPicPr>
          <p:cNvPr id="9" name="Picture 8">
            <a:extLst>
              <a:ext uri="{FF2B5EF4-FFF2-40B4-BE49-F238E27FC236}">
                <a16:creationId xmlns:a16="http://schemas.microsoft.com/office/drawing/2014/main" id="{3B2CED93-077C-F24D-90B8-DEDE72FA7D68}"/>
              </a:ext>
            </a:extLst>
          </p:cNvPr>
          <p:cNvPicPr>
            <a:picLocks noChangeAspect="1"/>
          </p:cNvPicPr>
          <p:nvPr/>
        </p:nvPicPr>
        <p:blipFill>
          <a:blip r:embed="rId4"/>
          <a:stretch>
            <a:fillRect/>
          </a:stretch>
        </p:blipFill>
        <p:spPr>
          <a:xfrm>
            <a:off x="3156323" y="1296072"/>
            <a:ext cx="5511800" cy="3289300"/>
          </a:xfrm>
          <a:prstGeom prst="rect">
            <a:avLst/>
          </a:prstGeom>
        </p:spPr>
      </p:pic>
      <p:sp>
        <p:nvSpPr>
          <p:cNvPr id="3" name="Date Placeholder 2">
            <a:extLst>
              <a:ext uri="{FF2B5EF4-FFF2-40B4-BE49-F238E27FC236}">
                <a16:creationId xmlns:a16="http://schemas.microsoft.com/office/drawing/2014/main" id="{44007198-49B5-4F3C-9C9C-E3546392D01F}"/>
              </a:ext>
            </a:extLst>
          </p:cNvPr>
          <p:cNvSpPr>
            <a:spLocks noGrp="1"/>
          </p:cNvSpPr>
          <p:nvPr>
            <p:ph type="dt" sz="half" idx="10"/>
          </p:nvPr>
        </p:nvSpPr>
        <p:spPr/>
        <p:txBody>
          <a:bodyPr/>
          <a:lstStyle/>
          <a:p>
            <a:r>
              <a:rPr lang="en-US"/>
              <a:t>3/21/2022</a:t>
            </a:r>
          </a:p>
        </p:txBody>
      </p:sp>
      <p:sp>
        <p:nvSpPr>
          <p:cNvPr id="6" name="Slide Number Placeholder 5">
            <a:extLst>
              <a:ext uri="{FF2B5EF4-FFF2-40B4-BE49-F238E27FC236}">
                <a16:creationId xmlns:a16="http://schemas.microsoft.com/office/drawing/2014/main" id="{792CB707-0CA4-420A-B280-39748720AFEF}"/>
              </a:ext>
            </a:extLst>
          </p:cNvPr>
          <p:cNvSpPr>
            <a:spLocks noGrp="1"/>
          </p:cNvSpPr>
          <p:nvPr>
            <p:ph type="sldNum" sz="quarter" idx="12"/>
          </p:nvPr>
        </p:nvSpPr>
        <p:spPr/>
        <p:txBody>
          <a:bodyPr/>
          <a:lstStyle/>
          <a:p>
            <a:fld id="{23E03851-EE6D-4063-8020-2321602AFB5A}" type="slidenum">
              <a:rPr lang="en-US" smtClean="0"/>
              <a:t>43</a:t>
            </a:fld>
            <a:endParaRPr lang="en-US"/>
          </a:p>
        </p:txBody>
      </p:sp>
    </p:spTree>
    <p:extLst>
      <p:ext uri="{BB962C8B-B14F-4D97-AF65-F5344CB8AC3E}">
        <p14:creationId xmlns:p14="http://schemas.microsoft.com/office/powerpoint/2010/main" val="26206735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8D5AC-43CF-574E-8DAA-8D349D6FE550}"/>
              </a:ext>
            </a:extLst>
          </p:cNvPr>
          <p:cNvSpPr>
            <a:spLocks noGrp="1"/>
          </p:cNvSpPr>
          <p:nvPr>
            <p:ph type="title"/>
          </p:nvPr>
        </p:nvSpPr>
        <p:spPr/>
        <p:txBody>
          <a:bodyPr/>
          <a:lstStyle/>
          <a:p>
            <a:r>
              <a:rPr lang="en-US" dirty="0"/>
              <a:t>Evidence For Raids</a:t>
            </a:r>
          </a:p>
        </p:txBody>
      </p:sp>
      <p:pic>
        <p:nvPicPr>
          <p:cNvPr id="4" name="Picture 3">
            <a:extLst>
              <a:ext uri="{FF2B5EF4-FFF2-40B4-BE49-F238E27FC236}">
                <a16:creationId xmlns:a16="http://schemas.microsoft.com/office/drawing/2014/main" id="{6D10BEE8-3567-7E45-8E12-9AB140D3A5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1094" y="1284044"/>
            <a:ext cx="5522259" cy="3313356"/>
          </a:xfrm>
          <a:prstGeom prst="rect">
            <a:avLst/>
          </a:prstGeom>
        </p:spPr>
      </p:pic>
      <p:pic>
        <p:nvPicPr>
          <p:cNvPr id="5" name="Content Placeholder 4">
            <a:extLst>
              <a:ext uri="{FF2B5EF4-FFF2-40B4-BE49-F238E27FC236}">
                <a16:creationId xmlns:a16="http://schemas.microsoft.com/office/drawing/2014/main" id="{1B1A0341-C351-AA47-B7DE-CA170035065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46450" y="4597400"/>
            <a:ext cx="5499100" cy="2260600"/>
          </a:xfrm>
          <a:prstGeom prst="rect">
            <a:avLst/>
          </a:prstGeom>
        </p:spPr>
      </p:pic>
      <p:pic>
        <p:nvPicPr>
          <p:cNvPr id="10" name="Picture 9">
            <a:extLst>
              <a:ext uri="{FF2B5EF4-FFF2-40B4-BE49-F238E27FC236}">
                <a16:creationId xmlns:a16="http://schemas.microsoft.com/office/drawing/2014/main" id="{98278728-2C33-CB44-B904-E8621B7C17E6}"/>
              </a:ext>
            </a:extLst>
          </p:cNvPr>
          <p:cNvPicPr>
            <a:picLocks noChangeAspect="1"/>
          </p:cNvPicPr>
          <p:nvPr/>
        </p:nvPicPr>
        <p:blipFill>
          <a:blip r:embed="rId4"/>
          <a:stretch>
            <a:fillRect/>
          </a:stretch>
        </p:blipFill>
        <p:spPr>
          <a:xfrm>
            <a:off x="3098800" y="1284044"/>
            <a:ext cx="5511800" cy="3289300"/>
          </a:xfrm>
          <a:prstGeom prst="rect">
            <a:avLst/>
          </a:prstGeom>
        </p:spPr>
      </p:pic>
      <p:sp>
        <p:nvSpPr>
          <p:cNvPr id="7" name="Right Arrow Callout 6">
            <a:extLst>
              <a:ext uri="{FF2B5EF4-FFF2-40B4-BE49-F238E27FC236}">
                <a16:creationId xmlns:a16="http://schemas.microsoft.com/office/drawing/2014/main" id="{F167FBF5-75DF-6844-9362-5F5F03DB74E1}"/>
              </a:ext>
            </a:extLst>
          </p:cNvPr>
          <p:cNvSpPr/>
          <p:nvPr/>
        </p:nvSpPr>
        <p:spPr>
          <a:xfrm>
            <a:off x="322729" y="1237129"/>
            <a:ext cx="3227294" cy="2982353"/>
          </a:xfrm>
          <a:prstGeom prst="rightArrowCallout">
            <a:avLst>
              <a:gd name="adj1" fmla="val 25000"/>
              <a:gd name="adj2" fmla="val 25000"/>
              <a:gd name="adj3" fmla="val 20491"/>
              <a:gd name="adj4" fmla="val 753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As lag approaches zero (i.e., more synchronization) we see more hate comments per second on YT</a:t>
            </a:r>
          </a:p>
        </p:txBody>
      </p:sp>
      <p:sp>
        <p:nvSpPr>
          <p:cNvPr id="3" name="Date Placeholder 2">
            <a:extLst>
              <a:ext uri="{FF2B5EF4-FFF2-40B4-BE49-F238E27FC236}">
                <a16:creationId xmlns:a16="http://schemas.microsoft.com/office/drawing/2014/main" id="{BB7708E8-F21A-4A42-9834-015FD602302B}"/>
              </a:ext>
            </a:extLst>
          </p:cNvPr>
          <p:cNvSpPr>
            <a:spLocks noGrp="1"/>
          </p:cNvSpPr>
          <p:nvPr>
            <p:ph type="dt" sz="half" idx="10"/>
          </p:nvPr>
        </p:nvSpPr>
        <p:spPr/>
        <p:txBody>
          <a:bodyPr/>
          <a:lstStyle/>
          <a:p>
            <a:r>
              <a:rPr lang="en-US"/>
              <a:t>3/21/2022</a:t>
            </a:r>
          </a:p>
        </p:txBody>
      </p:sp>
      <p:sp>
        <p:nvSpPr>
          <p:cNvPr id="6" name="Slide Number Placeholder 5">
            <a:extLst>
              <a:ext uri="{FF2B5EF4-FFF2-40B4-BE49-F238E27FC236}">
                <a16:creationId xmlns:a16="http://schemas.microsoft.com/office/drawing/2014/main" id="{271ADCE6-8EA8-4CAD-846D-402F82046240}"/>
              </a:ext>
            </a:extLst>
          </p:cNvPr>
          <p:cNvSpPr>
            <a:spLocks noGrp="1"/>
          </p:cNvSpPr>
          <p:nvPr>
            <p:ph type="sldNum" sz="quarter" idx="12"/>
          </p:nvPr>
        </p:nvSpPr>
        <p:spPr/>
        <p:txBody>
          <a:bodyPr/>
          <a:lstStyle/>
          <a:p>
            <a:fld id="{23E03851-EE6D-4063-8020-2321602AFB5A}" type="slidenum">
              <a:rPr lang="en-US" smtClean="0"/>
              <a:t>44</a:t>
            </a:fld>
            <a:endParaRPr lang="en-US"/>
          </a:p>
        </p:txBody>
      </p:sp>
    </p:spTree>
    <p:extLst>
      <p:ext uri="{BB962C8B-B14F-4D97-AF65-F5344CB8AC3E}">
        <p14:creationId xmlns:p14="http://schemas.microsoft.com/office/powerpoint/2010/main" val="21968247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8D5AC-43CF-574E-8DAA-8D349D6FE550}"/>
              </a:ext>
            </a:extLst>
          </p:cNvPr>
          <p:cNvSpPr>
            <a:spLocks noGrp="1"/>
          </p:cNvSpPr>
          <p:nvPr>
            <p:ph type="title"/>
          </p:nvPr>
        </p:nvSpPr>
        <p:spPr/>
        <p:txBody>
          <a:bodyPr/>
          <a:lstStyle/>
          <a:p>
            <a:r>
              <a:rPr lang="en-US" dirty="0"/>
              <a:t>Evidence For Raids</a:t>
            </a:r>
          </a:p>
        </p:txBody>
      </p:sp>
      <p:pic>
        <p:nvPicPr>
          <p:cNvPr id="4" name="Picture 3">
            <a:extLst>
              <a:ext uri="{FF2B5EF4-FFF2-40B4-BE49-F238E27FC236}">
                <a16:creationId xmlns:a16="http://schemas.microsoft.com/office/drawing/2014/main" id="{6D10BEE8-3567-7E45-8E12-9AB140D3A5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1094" y="1284044"/>
            <a:ext cx="5522259" cy="3313356"/>
          </a:xfrm>
          <a:prstGeom prst="rect">
            <a:avLst/>
          </a:prstGeom>
        </p:spPr>
      </p:pic>
      <p:pic>
        <p:nvPicPr>
          <p:cNvPr id="5" name="Content Placeholder 4">
            <a:extLst>
              <a:ext uri="{FF2B5EF4-FFF2-40B4-BE49-F238E27FC236}">
                <a16:creationId xmlns:a16="http://schemas.microsoft.com/office/drawing/2014/main" id="{1B1A0341-C351-AA47-B7DE-CA170035065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46450" y="4597400"/>
            <a:ext cx="5499100" cy="2260600"/>
          </a:xfrm>
          <a:prstGeom prst="rect">
            <a:avLst/>
          </a:prstGeom>
        </p:spPr>
      </p:pic>
      <p:pic>
        <p:nvPicPr>
          <p:cNvPr id="10" name="Picture 9">
            <a:extLst>
              <a:ext uri="{FF2B5EF4-FFF2-40B4-BE49-F238E27FC236}">
                <a16:creationId xmlns:a16="http://schemas.microsoft.com/office/drawing/2014/main" id="{98278728-2C33-CB44-B904-E8621B7C17E6}"/>
              </a:ext>
            </a:extLst>
          </p:cNvPr>
          <p:cNvPicPr>
            <a:picLocks noChangeAspect="1"/>
          </p:cNvPicPr>
          <p:nvPr/>
        </p:nvPicPr>
        <p:blipFill>
          <a:blip r:embed="rId4"/>
          <a:stretch>
            <a:fillRect/>
          </a:stretch>
        </p:blipFill>
        <p:spPr>
          <a:xfrm>
            <a:off x="3098800" y="1284044"/>
            <a:ext cx="5511800" cy="3289300"/>
          </a:xfrm>
          <a:prstGeom prst="rect">
            <a:avLst/>
          </a:prstGeom>
        </p:spPr>
      </p:pic>
      <p:sp>
        <p:nvSpPr>
          <p:cNvPr id="9" name="Explosion 2 8">
            <a:extLst>
              <a:ext uri="{FF2B5EF4-FFF2-40B4-BE49-F238E27FC236}">
                <a16:creationId xmlns:a16="http://schemas.microsoft.com/office/drawing/2014/main" id="{D623E83D-2F85-2D48-97A9-16988526756D}"/>
              </a:ext>
            </a:extLst>
          </p:cNvPr>
          <p:cNvSpPr/>
          <p:nvPr/>
        </p:nvSpPr>
        <p:spPr>
          <a:xfrm>
            <a:off x="418454" y="0"/>
            <a:ext cx="11521488" cy="6808832"/>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Bottom line:</a:t>
            </a:r>
          </a:p>
          <a:p>
            <a:pPr algn="ctr"/>
            <a:endParaRPr lang="en-US" sz="2400" dirty="0"/>
          </a:p>
          <a:p>
            <a:pPr algn="ctr"/>
            <a:r>
              <a:rPr lang="en-US" sz="2400" dirty="0"/>
              <a:t>Fringe communities on the Web are not self contained</a:t>
            </a:r>
          </a:p>
          <a:p>
            <a:pPr algn="ctr"/>
            <a:endParaRPr lang="en-US" sz="2400" dirty="0"/>
          </a:p>
          <a:p>
            <a:pPr algn="ctr"/>
            <a:r>
              <a:rPr lang="en-US" sz="2400" dirty="0"/>
              <a:t>They effect other Web communities!</a:t>
            </a:r>
          </a:p>
        </p:txBody>
      </p:sp>
      <p:sp>
        <p:nvSpPr>
          <p:cNvPr id="3" name="Date Placeholder 2">
            <a:extLst>
              <a:ext uri="{FF2B5EF4-FFF2-40B4-BE49-F238E27FC236}">
                <a16:creationId xmlns:a16="http://schemas.microsoft.com/office/drawing/2014/main" id="{2EDACB2F-40B8-491D-91E8-7D8440B55D08}"/>
              </a:ext>
            </a:extLst>
          </p:cNvPr>
          <p:cNvSpPr>
            <a:spLocks noGrp="1"/>
          </p:cNvSpPr>
          <p:nvPr>
            <p:ph type="dt" sz="half" idx="10"/>
          </p:nvPr>
        </p:nvSpPr>
        <p:spPr/>
        <p:txBody>
          <a:bodyPr/>
          <a:lstStyle/>
          <a:p>
            <a:r>
              <a:rPr lang="en-US"/>
              <a:t>3/21/2022</a:t>
            </a:r>
          </a:p>
        </p:txBody>
      </p:sp>
      <p:sp>
        <p:nvSpPr>
          <p:cNvPr id="6" name="Slide Number Placeholder 5">
            <a:extLst>
              <a:ext uri="{FF2B5EF4-FFF2-40B4-BE49-F238E27FC236}">
                <a16:creationId xmlns:a16="http://schemas.microsoft.com/office/drawing/2014/main" id="{314DA543-6FBE-4E8B-B330-84AEF9986FF2}"/>
              </a:ext>
            </a:extLst>
          </p:cNvPr>
          <p:cNvSpPr>
            <a:spLocks noGrp="1"/>
          </p:cNvSpPr>
          <p:nvPr>
            <p:ph type="sldNum" sz="quarter" idx="12"/>
          </p:nvPr>
        </p:nvSpPr>
        <p:spPr/>
        <p:txBody>
          <a:bodyPr/>
          <a:lstStyle/>
          <a:p>
            <a:fld id="{23E03851-EE6D-4063-8020-2321602AFB5A}" type="slidenum">
              <a:rPr lang="en-US" smtClean="0"/>
              <a:t>45</a:t>
            </a:fld>
            <a:endParaRPr lang="en-US"/>
          </a:p>
        </p:txBody>
      </p:sp>
    </p:spTree>
    <p:extLst>
      <p:ext uri="{BB962C8B-B14F-4D97-AF65-F5344CB8AC3E}">
        <p14:creationId xmlns:p14="http://schemas.microsoft.com/office/powerpoint/2010/main" val="27546282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97AD4-CD70-1E42-8CCD-EED0F7195BFD}"/>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E3679821-78A0-6A4C-AD29-D413AF6747F6}"/>
              </a:ext>
            </a:extLst>
          </p:cNvPr>
          <p:cNvSpPr>
            <a:spLocks noGrp="1"/>
          </p:cNvSpPr>
          <p:nvPr>
            <p:ph idx="1"/>
          </p:nvPr>
        </p:nvSpPr>
        <p:spPr/>
        <p:txBody>
          <a:bodyPr/>
          <a:lstStyle/>
          <a:p>
            <a:r>
              <a:rPr lang="en-US" dirty="0"/>
              <a:t>4chan is a notorious fringe Web community</a:t>
            </a:r>
          </a:p>
          <a:p>
            <a:endParaRPr lang="en-US" dirty="0"/>
          </a:p>
          <a:p>
            <a:r>
              <a:rPr lang="en-US" dirty="0"/>
              <a:t>While it has always been a not very nice place, it has gotten worse</a:t>
            </a:r>
          </a:p>
          <a:p>
            <a:pPr lvl="1"/>
            <a:r>
              <a:rPr lang="en-US" dirty="0"/>
              <a:t>Hate speech, disinformation, conspiracy theories, violence…</a:t>
            </a:r>
          </a:p>
          <a:p>
            <a:endParaRPr lang="en-US" dirty="0"/>
          </a:p>
          <a:p>
            <a:r>
              <a:rPr lang="en-US" dirty="0"/>
              <a:t>We have quantitative evidence they are affecting the rest of the Web</a:t>
            </a:r>
            <a:br>
              <a:rPr lang="en-US" dirty="0"/>
            </a:br>
            <a:endParaRPr lang="en-US" dirty="0"/>
          </a:p>
          <a:p>
            <a:r>
              <a:rPr lang="en-US" dirty="0"/>
              <a:t>They are not the </a:t>
            </a:r>
            <a:r>
              <a:rPr lang="en-US" i="1" dirty="0"/>
              <a:t>only</a:t>
            </a:r>
            <a:r>
              <a:rPr lang="en-US" dirty="0"/>
              <a:t> extremist community on the Web</a:t>
            </a:r>
            <a:endParaRPr lang="en-US" i="1" dirty="0"/>
          </a:p>
        </p:txBody>
      </p:sp>
      <p:sp>
        <p:nvSpPr>
          <p:cNvPr id="4" name="Date Placeholder 3">
            <a:extLst>
              <a:ext uri="{FF2B5EF4-FFF2-40B4-BE49-F238E27FC236}">
                <a16:creationId xmlns:a16="http://schemas.microsoft.com/office/drawing/2014/main" id="{77A19F3E-29E1-4172-8A7B-9660535C42AE}"/>
              </a:ext>
            </a:extLst>
          </p:cNvPr>
          <p:cNvSpPr>
            <a:spLocks noGrp="1"/>
          </p:cNvSpPr>
          <p:nvPr>
            <p:ph type="dt" sz="half" idx="10"/>
          </p:nvPr>
        </p:nvSpPr>
        <p:spPr/>
        <p:txBody>
          <a:bodyPr/>
          <a:lstStyle/>
          <a:p>
            <a:r>
              <a:rPr lang="en-US"/>
              <a:t>3/21/2022</a:t>
            </a:r>
          </a:p>
        </p:txBody>
      </p:sp>
      <p:sp>
        <p:nvSpPr>
          <p:cNvPr id="5" name="Slide Number Placeholder 4">
            <a:extLst>
              <a:ext uri="{FF2B5EF4-FFF2-40B4-BE49-F238E27FC236}">
                <a16:creationId xmlns:a16="http://schemas.microsoft.com/office/drawing/2014/main" id="{B4ACE824-03B5-4E9A-89A7-BE5523B9C8FE}"/>
              </a:ext>
            </a:extLst>
          </p:cNvPr>
          <p:cNvSpPr>
            <a:spLocks noGrp="1"/>
          </p:cNvSpPr>
          <p:nvPr>
            <p:ph type="sldNum" sz="quarter" idx="12"/>
          </p:nvPr>
        </p:nvSpPr>
        <p:spPr/>
        <p:txBody>
          <a:bodyPr/>
          <a:lstStyle/>
          <a:p>
            <a:fld id="{23E03851-EE6D-4063-8020-2321602AFB5A}" type="slidenum">
              <a:rPr lang="en-US" smtClean="0"/>
              <a:t>46</a:t>
            </a:fld>
            <a:endParaRPr lang="en-US"/>
          </a:p>
        </p:txBody>
      </p:sp>
    </p:spTree>
    <p:extLst>
      <p:ext uri="{BB962C8B-B14F-4D97-AF65-F5344CB8AC3E}">
        <p14:creationId xmlns:p14="http://schemas.microsoft.com/office/powerpoint/2010/main" val="19522796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998B8-C120-514D-ABE5-5C29E8B88848}"/>
              </a:ext>
            </a:extLst>
          </p:cNvPr>
          <p:cNvSpPr>
            <a:spLocks noGrp="1"/>
          </p:cNvSpPr>
          <p:nvPr>
            <p:ph type="title"/>
          </p:nvPr>
        </p:nvSpPr>
        <p:spPr/>
        <p:txBody>
          <a:bodyPr/>
          <a:lstStyle/>
          <a:p>
            <a:r>
              <a:rPr lang="en-US" dirty="0"/>
              <a:t>Antisemitism is on the rise</a:t>
            </a:r>
          </a:p>
        </p:txBody>
      </p:sp>
      <p:pic>
        <p:nvPicPr>
          <p:cNvPr id="5" name="Content Placeholder 4">
            <a:extLst>
              <a:ext uri="{FF2B5EF4-FFF2-40B4-BE49-F238E27FC236}">
                <a16:creationId xmlns:a16="http://schemas.microsoft.com/office/drawing/2014/main" id="{C6DE1260-E3D4-2943-AC1A-5A8224D20AF5}"/>
              </a:ext>
            </a:extLst>
          </p:cNvPr>
          <p:cNvPicPr>
            <a:picLocks noGrp="1" noChangeAspect="1"/>
          </p:cNvPicPr>
          <p:nvPr>
            <p:ph idx="1"/>
          </p:nvPr>
        </p:nvPicPr>
        <p:blipFill>
          <a:blip r:embed="rId3"/>
          <a:stretch>
            <a:fillRect/>
          </a:stretch>
        </p:blipFill>
        <p:spPr>
          <a:xfrm>
            <a:off x="1972886" y="2035349"/>
            <a:ext cx="8246227" cy="4065648"/>
          </a:xfrm>
        </p:spPr>
      </p:pic>
      <p:sp>
        <p:nvSpPr>
          <p:cNvPr id="3" name="Date Placeholder 2">
            <a:extLst>
              <a:ext uri="{FF2B5EF4-FFF2-40B4-BE49-F238E27FC236}">
                <a16:creationId xmlns:a16="http://schemas.microsoft.com/office/drawing/2014/main" id="{00B1A7D2-C3E3-44E3-95F6-66E0CA500FA5}"/>
              </a:ext>
            </a:extLst>
          </p:cNvPr>
          <p:cNvSpPr>
            <a:spLocks noGrp="1"/>
          </p:cNvSpPr>
          <p:nvPr>
            <p:ph type="dt" sz="half" idx="10"/>
          </p:nvPr>
        </p:nvSpPr>
        <p:spPr/>
        <p:txBody>
          <a:bodyPr/>
          <a:lstStyle/>
          <a:p>
            <a:r>
              <a:rPr lang="en-US"/>
              <a:t>3/21/2022</a:t>
            </a:r>
          </a:p>
        </p:txBody>
      </p:sp>
      <p:sp>
        <p:nvSpPr>
          <p:cNvPr id="4" name="Slide Number Placeholder 3">
            <a:extLst>
              <a:ext uri="{FF2B5EF4-FFF2-40B4-BE49-F238E27FC236}">
                <a16:creationId xmlns:a16="http://schemas.microsoft.com/office/drawing/2014/main" id="{F068DDA8-1017-40B7-8426-DFD2CD51FAC1}"/>
              </a:ext>
            </a:extLst>
          </p:cNvPr>
          <p:cNvSpPr>
            <a:spLocks noGrp="1"/>
          </p:cNvSpPr>
          <p:nvPr>
            <p:ph type="sldNum" sz="quarter" idx="12"/>
          </p:nvPr>
        </p:nvSpPr>
        <p:spPr/>
        <p:txBody>
          <a:bodyPr/>
          <a:lstStyle/>
          <a:p>
            <a:fld id="{23E03851-EE6D-4063-8020-2321602AFB5A}" type="slidenum">
              <a:rPr lang="en-US" smtClean="0"/>
              <a:t>47</a:t>
            </a:fld>
            <a:endParaRPr lang="en-US"/>
          </a:p>
        </p:txBody>
      </p:sp>
    </p:spTree>
    <p:extLst>
      <p:ext uri="{BB962C8B-B14F-4D97-AF65-F5344CB8AC3E}">
        <p14:creationId xmlns:p14="http://schemas.microsoft.com/office/powerpoint/2010/main" val="40693429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8760A-7BFE-2847-AB70-086B1A94FB34}"/>
              </a:ext>
            </a:extLst>
          </p:cNvPr>
          <p:cNvSpPr>
            <a:spLocks noGrp="1"/>
          </p:cNvSpPr>
          <p:nvPr>
            <p:ph type="title"/>
          </p:nvPr>
        </p:nvSpPr>
        <p:spPr>
          <a:xfrm>
            <a:off x="180109" y="0"/>
            <a:ext cx="8963891" cy="1325563"/>
          </a:xfrm>
        </p:spPr>
        <p:txBody>
          <a:bodyPr/>
          <a:lstStyle/>
          <a:p>
            <a:r>
              <a:rPr lang="en-US" dirty="0"/>
              <a:t>Antisemitism is incubated on social media platforms</a:t>
            </a:r>
          </a:p>
        </p:txBody>
      </p:sp>
      <p:pic>
        <p:nvPicPr>
          <p:cNvPr id="5" name="Picture 4">
            <a:extLst>
              <a:ext uri="{FF2B5EF4-FFF2-40B4-BE49-F238E27FC236}">
                <a16:creationId xmlns:a16="http://schemas.microsoft.com/office/drawing/2014/main" id="{9ADFC4A7-1F1D-AC47-B5A6-24245F0E328F}"/>
              </a:ext>
            </a:extLst>
          </p:cNvPr>
          <p:cNvPicPr>
            <a:picLocks noChangeAspect="1"/>
          </p:cNvPicPr>
          <p:nvPr/>
        </p:nvPicPr>
        <p:blipFill>
          <a:blip r:embed="rId3"/>
          <a:stretch>
            <a:fillRect/>
          </a:stretch>
        </p:blipFill>
        <p:spPr>
          <a:xfrm>
            <a:off x="459998" y="1424905"/>
            <a:ext cx="5726056" cy="5433095"/>
          </a:xfrm>
          <a:prstGeom prst="rect">
            <a:avLst/>
          </a:prstGeom>
        </p:spPr>
      </p:pic>
      <p:pic>
        <p:nvPicPr>
          <p:cNvPr id="4" name="Picture 3">
            <a:extLst>
              <a:ext uri="{FF2B5EF4-FFF2-40B4-BE49-F238E27FC236}">
                <a16:creationId xmlns:a16="http://schemas.microsoft.com/office/drawing/2014/main" id="{E119F4D9-6BFD-934F-A2B0-945E72C797CD}"/>
              </a:ext>
            </a:extLst>
          </p:cNvPr>
          <p:cNvPicPr>
            <a:picLocks noChangeAspect="1"/>
          </p:cNvPicPr>
          <p:nvPr/>
        </p:nvPicPr>
        <p:blipFill>
          <a:blip r:embed="rId4"/>
          <a:stretch>
            <a:fillRect/>
          </a:stretch>
        </p:blipFill>
        <p:spPr>
          <a:xfrm>
            <a:off x="6186054" y="2304115"/>
            <a:ext cx="5888324" cy="3237785"/>
          </a:xfrm>
          <a:prstGeom prst="rect">
            <a:avLst/>
          </a:prstGeom>
        </p:spPr>
      </p:pic>
      <p:sp>
        <p:nvSpPr>
          <p:cNvPr id="3" name="Date Placeholder 2">
            <a:extLst>
              <a:ext uri="{FF2B5EF4-FFF2-40B4-BE49-F238E27FC236}">
                <a16:creationId xmlns:a16="http://schemas.microsoft.com/office/drawing/2014/main" id="{748FCFA9-DAF7-4CAB-87C7-180575AB5F98}"/>
              </a:ext>
            </a:extLst>
          </p:cNvPr>
          <p:cNvSpPr>
            <a:spLocks noGrp="1"/>
          </p:cNvSpPr>
          <p:nvPr>
            <p:ph type="dt" sz="half" idx="10"/>
          </p:nvPr>
        </p:nvSpPr>
        <p:spPr/>
        <p:txBody>
          <a:bodyPr/>
          <a:lstStyle/>
          <a:p>
            <a:r>
              <a:rPr lang="en-US"/>
              <a:t>3/21/2022</a:t>
            </a:r>
          </a:p>
        </p:txBody>
      </p:sp>
      <p:sp>
        <p:nvSpPr>
          <p:cNvPr id="6" name="Slide Number Placeholder 5">
            <a:extLst>
              <a:ext uri="{FF2B5EF4-FFF2-40B4-BE49-F238E27FC236}">
                <a16:creationId xmlns:a16="http://schemas.microsoft.com/office/drawing/2014/main" id="{C3874617-E6D2-4D2F-AFF5-16B9EE5EF08D}"/>
              </a:ext>
            </a:extLst>
          </p:cNvPr>
          <p:cNvSpPr>
            <a:spLocks noGrp="1"/>
          </p:cNvSpPr>
          <p:nvPr>
            <p:ph type="sldNum" sz="quarter" idx="12"/>
          </p:nvPr>
        </p:nvSpPr>
        <p:spPr/>
        <p:txBody>
          <a:bodyPr/>
          <a:lstStyle/>
          <a:p>
            <a:fld id="{23E03851-EE6D-4063-8020-2321602AFB5A}" type="slidenum">
              <a:rPr lang="en-US" smtClean="0"/>
              <a:t>48</a:t>
            </a:fld>
            <a:endParaRPr lang="en-US"/>
          </a:p>
        </p:txBody>
      </p:sp>
    </p:spTree>
    <p:extLst>
      <p:ext uri="{BB962C8B-B14F-4D97-AF65-F5344CB8AC3E}">
        <p14:creationId xmlns:p14="http://schemas.microsoft.com/office/powerpoint/2010/main" val="14595169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7DF16-A630-E44C-92DA-35EB768AC6CB}"/>
              </a:ext>
            </a:extLst>
          </p:cNvPr>
          <p:cNvSpPr>
            <a:spLocks noGrp="1"/>
          </p:cNvSpPr>
          <p:nvPr>
            <p:ph type="title"/>
          </p:nvPr>
        </p:nvSpPr>
        <p:spPr>
          <a:xfrm>
            <a:off x="175364" y="365125"/>
            <a:ext cx="11178436" cy="1325563"/>
          </a:xfrm>
        </p:spPr>
        <p:txBody>
          <a:bodyPr/>
          <a:lstStyle/>
          <a:p>
            <a:r>
              <a:rPr lang="en-US" dirty="0"/>
              <a:t>Current efforts to understand and combat Antisemitism</a:t>
            </a:r>
          </a:p>
        </p:txBody>
      </p:sp>
      <p:sp>
        <p:nvSpPr>
          <p:cNvPr id="3" name="Content Placeholder 2">
            <a:extLst>
              <a:ext uri="{FF2B5EF4-FFF2-40B4-BE49-F238E27FC236}">
                <a16:creationId xmlns:a16="http://schemas.microsoft.com/office/drawing/2014/main" id="{5C859825-2816-4942-BB6D-154443095EF3}"/>
              </a:ext>
            </a:extLst>
          </p:cNvPr>
          <p:cNvSpPr>
            <a:spLocks noGrp="1"/>
          </p:cNvSpPr>
          <p:nvPr>
            <p:ph idx="1"/>
          </p:nvPr>
        </p:nvSpPr>
        <p:spPr/>
        <p:txBody>
          <a:bodyPr>
            <a:normAutofit/>
          </a:bodyPr>
          <a:lstStyle/>
          <a:p>
            <a:r>
              <a:rPr lang="en-US" dirty="0"/>
              <a:t>There are numerous organizations who deal with antisemitism</a:t>
            </a:r>
          </a:p>
          <a:p>
            <a:endParaRPr lang="en-US" dirty="0"/>
          </a:p>
          <a:p>
            <a:endParaRPr lang="en-US" dirty="0"/>
          </a:p>
          <a:p>
            <a:endParaRPr lang="en-US" dirty="0"/>
          </a:p>
          <a:p>
            <a:r>
              <a:rPr lang="en-US" dirty="0"/>
              <a:t>They have a lot of “historical” knowledge and expertise</a:t>
            </a:r>
          </a:p>
          <a:p>
            <a:r>
              <a:rPr lang="en-US" dirty="0"/>
              <a:t>But, their methodology faces problems in the online world</a:t>
            </a:r>
          </a:p>
          <a:p>
            <a:pPr lvl="1"/>
            <a:r>
              <a:rPr lang="en-US" dirty="0"/>
              <a:t>It does not scale</a:t>
            </a:r>
          </a:p>
          <a:p>
            <a:pPr lvl="1"/>
            <a:r>
              <a:rPr lang="en-US" dirty="0"/>
              <a:t>It is slow</a:t>
            </a:r>
          </a:p>
          <a:p>
            <a:pPr lvl="1"/>
            <a:r>
              <a:rPr lang="en-US" dirty="0"/>
              <a:t>It does not deal well with emerging trends</a:t>
            </a:r>
          </a:p>
        </p:txBody>
      </p:sp>
      <p:pic>
        <p:nvPicPr>
          <p:cNvPr id="5" name="Picture 4">
            <a:extLst>
              <a:ext uri="{FF2B5EF4-FFF2-40B4-BE49-F238E27FC236}">
                <a16:creationId xmlns:a16="http://schemas.microsoft.com/office/drawing/2014/main" id="{4805E2B9-E179-A446-BA7F-3DBD4F4CC2ED}"/>
              </a:ext>
            </a:extLst>
          </p:cNvPr>
          <p:cNvPicPr>
            <a:picLocks noChangeAspect="1"/>
          </p:cNvPicPr>
          <p:nvPr/>
        </p:nvPicPr>
        <p:blipFill>
          <a:blip r:embed="rId3"/>
          <a:stretch>
            <a:fillRect/>
          </a:stretch>
        </p:blipFill>
        <p:spPr>
          <a:xfrm>
            <a:off x="5764582" y="2346535"/>
            <a:ext cx="2536963" cy="1389887"/>
          </a:xfrm>
          <a:prstGeom prst="rect">
            <a:avLst/>
          </a:prstGeom>
        </p:spPr>
      </p:pic>
      <p:pic>
        <p:nvPicPr>
          <p:cNvPr id="7" name="Picture 6">
            <a:extLst>
              <a:ext uri="{FF2B5EF4-FFF2-40B4-BE49-F238E27FC236}">
                <a16:creationId xmlns:a16="http://schemas.microsoft.com/office/drawing/2014/main" id="{3694C746-6A1F-AA47-8231-85AA6293CBDC}"/>
              </a:ext>
            </a:extLst>
          </p:cNvPr>
          <p:cNvPicPr>
            <a:picLocks noChangeAspect="1"/>
          </p:cNvPicPr>
          <p:nvPr/>
        </p:nvPicPr>
        <p:blipFill rotWithShape="1">
          <a:blip r:embed="rId4"/>
          <a:srcRect t="25222" b="24912"/>
          <a:stretch/>
        </p:blipFill>
        <p:spPr>
          <a:xfrm>
            <a:off x="2326585" y="2346535"/>
            <a:ext cx="2811946" cy="1402226"/>
          </a:xfrm>
          <a:prstGeom prst="rect">
            <a:avLst/>
          </a:prstGeom>
        </p:spPr>
      </p:pic>
      <p:sp>
        <p:nvSpPr>
          <p:cNvPr id="4" name="Date Placeholder 3">
            <a:extLst>
              <a:ext uri="{FF2B5EF4-FFF2-40B4-BE49-F238E27FC236}">
                <a16:creationId xmlns:a16="http://schemas.microsoft.com/office/drawing/2014/main" id="{18E0F7BC-8C1B-4850-96D3-16E9A44FD0BC}"/>
              </a:ext>
            </a:extLst>
          </p:cNvPr>
          <p:cNvSpPr>
            <a:spLocks noGrp="1"/>
          </p:cNvSpPr>
          <p:nvPr>
            <p:ph type="dt" sz="half" idx="10"/>
          </p:nvPr>
        </p:nvSpPr>
        <p:spPr/>
        <p:txBody>
          <a:bodyPr/>
          <a:lstStyle/>
          <a:p>
            <a:r>
              <a:rPr lang="en-US"/>
              <a:t>3/21/2022</a:t>
            </a:r>
          </a:p>
        </p:txBody>
      </p:sp>
      <p:sp>
        <p:nvSpPr>
          <p:cNvPr id="6" name="Slide Number Placeholder 5">
            <a:extLst>
              <a:ext uri="{FF2B5EF4-FFF2-40B4-BE49-F238E27FC236}">
                <a16:creationId xmlns:a16="http://schemas.microsoft.com/office/drawing/2014/main" id="{6B7E6555-E7E7-41AC-A231-9D073EB5B654}"/>
              </a:ext>
            </a:extLst>
          </p:cNvPr>
          <p:cNvSpPr>
            <a:spLocks noGrp="1"/>
          </p:cNvSpPr>
          <p:nvPr>
            <p:ph type="sldNum" sz="quarter" idx="12"/>
          </p:nvPr>
        </p:nvSpPr>
        <p:spPr/>
        <p:txBody>
          <a:bodyPr/>
          <a:lstStyle/>
          <a:p>
            <a:fld id="{23E03851-EE6D-4063-8020-2321602AFB5A}" type="slidenum">
              <a:rPr lang="en-US" smtClean="0"/>
              <a:t>49</a:t>
            </a:fld>
            <a:endParaRPr lang="en-US"/>
          </a:p>
        </p:txBody>
      </p:sp>
    </p:spTree>
    <p:extLst>
      <p:ext uri="{BB962C8B-B14F-4D97-AF65-F5344CB8AC3E}">
        <p14:creationId xmlns:p14="http://schemas.microsoft.com/office/powerpoint/2010/main" val="2854480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0D446-D6FB-3A43-B50B-FA8942624D8B}"/>
              </a:ext>
            </a:extLst>
          </p:cNvPr>
          <p:cNvSpPr>
            <a:spLocks noGrp="1"/>
          </p:cNvSpPr>
          <p:nvPr>
            <p:ph type="title"/>
          </p:nvPr>
        </p:nvSpPr>
        <p:spPr/>
        <p:txBody>
          <a:bodyPr/>
          <a:lstStyle/>
          <a:p>
            <a:r>
              <a:rPr lang="en-US" dirty="0"/>
              <a:t>Hate/Racist Memes</a:t>
            </a:r>
          </a:p>
        </p:txBody>
      </p:sp>
      <p:pic>
        <p:nvPicPr>
          <p:cNvPr id="5" name="Content Placeholder 4">
            <a:extLst>
              <a:ext uri="{FF2B5EF4-FFF2-40B4-BE49-F238E27FC236}">
                <a16:creationId xmlns:a16="http://schemas.microsoft.com/office/drawing/2014/main" id="{BED2760D-7B14-704A-9FD4-E5F2B2F15AF7}"/>
              </a:ext>
            </a:extLst>
          </p:cNvPr>
          <p:cNvPicPr>
            <a:picLocks noGrp="1" noChangeAspect="1"/>
          </p:cNvPicPr>
          <p:nvPr>
            <p:ph idx="1"/>
          </p:nvPr>
        </p:nvPicPr>
        <p:blipFill>
          <a:blip r:embed="rId2"/>
          <a:stretch>
            <a:fillRect/>
          </a:stretch>
        </p:blipFill>
        <p:spPr>
          <a:xfrm>
            <a:off x="194442" y="1690688"/>
            <a:ext cx="5901558" cy="4221253"/>
          </a:xfrm>
        </p:spPr>
      </p:pic>
      <p:pic>
        <p:nvPicPr>
          <p:cNvPr id="7" name="Picture 6">
            <a:extLst>
              <a:ext uri="{FF2B5EF4-FFF2-40B4-BE49-F238E27FC236}">
                <a16:creationId xmlns:a16="http://schemas.microsoft.com/office/drawing/2014/main" id="{EB8BBDBA-7A40-104D-96F5-0AB77C9634F9}"/>
              </a:ext>
            </a:extLst>
          </p:cNvPr>
          <p:cNvPicPr>
            <a:picLocks noChangeAspect="1"/>
          </p:cNvPicPr>
          <p:nvPr/>
        </p:nvPicPr>
        <p:blipFill>
          <a:blip r:embed="rId3"/>
          <a:stretch>
            <a:fillRect/>
          </a:stretch>
        </p:blipFill>
        <p:spPr>
          <a:xfrm>
            <a:off x="5977449" y="2019810"/>
            <a:ext cx="6214551" cy="3563009"/>
          </a:xfrm>
          <a:prstGeom prst="rect">
            <a:avLst/>
          </a:prstGeom>
        </p:spPr>
      </p:pic>
      <p:pic>
        <p:nvPicPr>
          <p:cNvPr id="8" name="Picture 7">
            <a:extLst>
              <a:ext uri="{FF2B5EF4-FFF2-40B4-BE49-F238E27FC236}">
                <a16:creationId xmlns:a16="http://schemas.microsoft.com/office/drawing/2014/main" id="{2072F308-E2CA-8A40-870F-C45427E65708}"/>
              </a:ext>
            </a:extLst>
          </p:cNvPr>
          <p:cNvPicPr>
            <a:picLocks noChangeAspect="1"/>
          </p:cNvPicPr>
          <p:nvPr/>
        </p:nvPicPr>
        <p:blipFill>
          <a:blip r:embed="rId4"/>
          <a:stretch>
            <a:fillRect/>
          </a:stretch>
        </p:blipFill>
        <p:spPr>
          <a:xfrm>
            <a:off x="513887" y="74705"/>
            <a:ext cx="10839913" cy="3146149"/>
          </a:xfrm>
          <a:prstGeom prst="rect">
            <a:avLst/>
          </a:prstGeom>
        </p:spPr>
      </p:pic>
      <p:sp>
        <p:nvSpPr>
          <p:cNvPr id="4" name="Date Placeholder 3">
            <a:extLst>
              <a:ext uri="{FF2B5EF4-FFF2-40B4-BE49-F238E27FC236}">
                <a16:creationId xmlns:a16="http://schemas.microsoft.com/office/drawing/2014/main" id="{533BF727-5D48-4421-A023-F5B2F591CE03}"/>
              </a:ext>
            </a:extLst>
          </p:cNvPr>
          <p:cNvSpPr>
            <a:spLocks noGrp="1"/>
          </p:cNvSpPr>
          <p:nvPr>
            <p:ph type="dt" sz="half" idx="10"/>
          </p:nvPr>
        </p:nvSpPr>
        <p:spPr/>
        <p:txBody>
          <a:bodyPr/>
          <a:lstStyle/>
          <a:p>
            <a:r>
              <a:rPr lang="en-US"/>
              <a:t>3/21/2022</a:t>
            </a:r>
          </a:p>
        </p:txBody>
      </p:sp>
      <p:sp>
        <p:nvSpPr>
          <p:cNvPr id="9" name="Slide Number Placeholder 8">
            <a:extLst>
              <a:ext uri="{FF2B5EF4-FFF2-40B4-BE49-F238E27FC236}">
                <a16:creationId xmlns:a16="http://schemas.microsoft.com/office/drawing/2014/main" id="{4940EFDA-115B-47FC-8A94-3967A824F2EE}"/>
              </a:ext>
            </a:extLst>
          </p:cNvPr>
          <p:cNvSpPr>
            <a:spLocks noGrp="1"/>
          </p:cNvSpPr>
          <p:nvPr>
            <p:ph type="sldNum" sz="quarter" idx="12"/>
          </p:nvPr>
        </p:nvSpPr>
        <p:spPr/>
        <p:txBody>
          <a:bodyPr/>
          <a:lstStyle/>
          <a:p>
            <a:fld id="{23E03851-EE6D-4063-8020-2321602AFB5A}" type="slidenum">
              <a:rPr lang="en-US" smtClean="0"/>
              <a:t>5</a:t>
            </a:fld>
            <a:endParaRPr lang="en-US"/>
          </a:p>
        </p:txBody>
      </p:sp>
    </p:spTree>
    <p:extLst>
      <p:ext uri="{BB962C8B-B14F-4D97-AF65-F5344CB8AC3E}">
        <p14:creationId xmlns:p14="http://schemas.microsoft.com/office/powerpoint/2010/main" val="24243790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A1234-6D24-FA45-8824-6BDDCC849269}"/>
              </a:ext>
            </a:extLst>
          </p:cNvPr>
          <p:cNvSpPr>
            <a:spLocks noGrp="1"/>
          </p:cNvSpPr>
          <p:nvPr>
            <p:ph type="title"/>
          </p:nvPr>
        </p:nvSpPr>
        <p:spPr/>
        <p:txBody>
          <a:bodyPr/>
          <a:lstStyle/>
          <a:p>
            <a:r>
              <a:rPr lang="en-US" dirty="0"/>
              <a:t>What can we </a:t>
            </a:r>
            <a:r>
              <a:rPr lang="en-US" b="1" dirty="0"/>
              <a:t>really</a:t>
            </a:r>
            <a:r>
              <a:rPr lang="en-US" dirty="0"/>
              <a:t> do about this?</a:t>
            </a:r>
          </a:p>
        </p:txBody>
      </p:sp>
      <p:sp>
        <p:nvSpPr>
          <p:cNvPr id="3" name="Content Placeholder 2">
            <a:extLst>
              <a:ext uri="{FF2B5EF4-FFF2-40B4-BE49-F238E27FC236}">
                <a16:creationId xmlns:a16="http://schemas.microsoft.com/office/drawing/2014/main" id="{A907F75E-28AE-B84A-B709-BF40F9483FFE}"/>
              </a:ext>
            </a:extLst>
          </p:cNvPr>
          <p:cNvSpPr>
            <a:spLocks noGrp="1"/>
          </p:cNvSpPr>
          <p:nvPr>
            <p:ph idx="1"/>
          </p:nvPr>
        </p:nvSpPr>
        <p:spPr/>
        <p:txBody>
          <a:bodyPr/>
          <a:lstStyle/>
          <a:p>
            <a:r>
              <a:rPr lang="en-US" dirty="0"/>
              <a:t>Use scalable data-driven methods to detect, quantify, and understand</a:t>
            </a:r>
          </a:p>
          <a:p>
            <a:pPr lvl="1"/>
            <a:r>
              <a:rPr lang="en-US" dirty="0"/>
              <a:t>Antisemitic imagery (i.e., memes)</a:t>
            </a:r>
          </a:p>
          <a:p>
            <a:pPr marL="457200" lvl="1" indent="0">
              <a:buNone/>
            </a:pPr>
            <a:endParaRPr lang="en-US" dirty="0"/>
          </a:p>
          <a:p>
            <a:r>
              <a:rPr lang="en-US" dirty="0"/>
              <a:t>Collected data, between July 2016 and January 2018, from two fringe social media platforms</a:t>
            </a:r>
          </a:p>
          <a:p>
            <a:pPr lvl="1"/>
            <a:endParaRPr lang="en-US" dirty="0"/>
          </a:p>
          <a:p>
            <a:pPr lvl="1"/>
            <a:endParaRPr lang="en-US" dirty="0"/>
          </a:p>
        </p:txBody>
      </p:sp>
      <p:pic>
        <p:nvPicPr>
          <p:cNvPr id="5" name="Picture 4">
            <a:extLst>
              <a:ext uri="{FF2B5EF4-FFF2-40B4-BE49-F238E27FC236}">
                <a16:creationId xmlns:a16="http://schemas.microsoft.com/office/drawing/2014/main" id="{EC69DB23-6648-1E4A-B4EE-6BF88A746F80}"/>
              </a:ext>
            </a:extLst>
          </p:cNvPr>
          <p:cNvPicPr>
            <a:picLocks noChangeAspect="1"/>
          </p:cNvPicPr>
          <p:nvPr/>
        </p:nvPicPr>
        <p:blipFill>
          <a:blip r:embed="rId3"/>
          <a:stretch>
            <a:fillRect/>
          </a:stretch>
        </p:blipFill>
        <p:spPr>
          <a:xfrm>
            <a:off x="2299254" y="4484248"/>
            <a:ext cx="1437860" cy="1497771"/>
          </a:xfrm>
          <a:prstGeom prst="rect">
            <a:avLst/>
          </a:prstGeom>
        </p:spPr>
      </p:pic>
      <p:pic>
        <p:nvPicPr>
          <p:cNvPr id="7" name="Picture 6">
            <a:extLst>
              <a:ext uri="{FF2B5EF4-FFF2-40B4-BE49-F238E27FC236}">
                <a16:creationId xmlns:a16="http://schemas.microsoft.com/office/drawing/2014/main" id="{C2502D60-FDD6-5543-BABF-F828001E5648}"/>
              </a:ext>
            </a:extLst>
          </p:cNvPr>
          <p:cNvPicPr>
            <a:picLocks noChangeAspect="1"/>
          </p:cNvPicPr>
          <p:nvPr/>
        </p:nvPicPr>
        <p:blipFill>
          <a:blip r:embed="rId4"/>
          <a:stretch>
            <a:fillRect/>
          </a:stretch>
        </p:blipFill>
        <p:spPr>
          <a:xfrm>
            <a:off x="7428591" y="4484248"/>
            <a:ext cx="1961598" cy="1496005"/>
          </a:xfrm>
          <a:prstGeom prst="rect">
            <a:avLst/>
          </a:prstGeom>
        </p:spPr>
      </p:pic>
      <p:sp>
        <p:nvSpPr>
          <p:cNvPr id="8" name="TextBox 7">
            <a:extLst>
              <a:ext uri="{FF2B5EF4-FFF2-40B4-BE49-F238E27FC236}">
                <a16:creationId xmlns:a16="http://schemas.microsoft.com/office/drawing/2014/main" id="{CC32897A-102B-3945-8FA2-D0BC719F60E2}"/>
              </a:ext>
            </a:extLst>
          </p:cNvPr>
          <p:cNvSpPr txBox="1"/>
          <p:nvPr/>
        </p:nvSpPr>
        <p:spPr>
          <a:xfrm>
            <a:off x="1252330" y="6137567"/>
            <a:ext cx="3765390" cy="738664"/>
          </a:xfrm>
          <a:prstGeom prst="rect">
            <a:avLst/>
          </a:prstGeom>
          <a:noFill/>
        </p:spPr>
        <p:txBody>
          <a:bodyPr wrap="none" rtlCol="0">
            <a:spAutoFit/>
          </a:bodyPr>
          <a:lstStyle/>
          <a:p>
            <a:r>
              <a:rPr lang="en-US" sz="2400" b="1" dirty="0"/>
              <a:t>67M posts and 5.8M images</a:t>
            </a:r>
          </a:p>
          <a:p>
            <a:endParaRPr lang="en-US" dirty="0"/>
          </a:p>
        </p:txBody>
      </p:sp>
      <p:sp>
        <p:nvSpPr>
          <p:cNvPr id="9" name="TextBox 8">
            <a:extLst>
              <a:ext uri="{FF2B5EF4-FFF2-40B4-BE49-F238E27FC236}">
                <a16:creationId xmlns:a16="http://schemas.microsoft.com/office/drawing/2014/main" id="{860CAB0B-B929-514A-8EC0-3A82C1DC008B}"/>
              </a:ext>
            </a:extLst>
          </p:cNvPr>
          <p:cNvSpPr txBox="1"/>
          <p:nvPr/>
        </p:nvSpPr>
        <p:spPr>
          <a:xfrm>
            <a:off x="6526695" y="6165049"/>
            <a:ext cx="3765390" cy="738664"/>
          </a:xfrm>
          <a:prstGeom prst="rect">
            <a:avLst/>
          </a:prstGeom>
          <a:noFill/>
        </p:spPr>
        <p:txBody>
          <a:bodyPr wrap="none" rtlCol="0">
            <a:spAutoFit/>
          </a:bodyPr>
          <a:lstStyle/>
          <a:p>
            <a:r>
              <a:rPr lang="en-US" sz="2400" b="1" dirty="0"/>
              <a:t>35M posts and 1.1M images</a:t>
            </a:r>
          </a:p>
          <a:p>
            <a:endParaRPr lang="en-US" dirty="0"/>
          </a:p>
        </p:txBody>
      </p:sp>
      <p:sp>
        <p:nvSpPr>
          <p:cNvPr id="4" name="Date Placeholder 3">
            <a:extLst>
              <a:ext uri="{FF2B5EF4-FFF2-40B4-BE49-F238E27FC236}">
                <a16:creationId xmlns:a16="http://schemas.microsoft.com/office/drawing/2014/main" id="{96864207-2C94-486B-9AD2-89DEEFC5BAA6}"/>
              </a:ext>
            </a:extLst>
          </p:cNvPr>
          <p:cNvSpPr>
            <a:spLocks noGrp="1"/>
          </p:cNvSpPr>
          <p:nvPr>
            <p:ph type="dt" sz="half" idx="10"/>
          </p:nvPr>
        </p:nvSpPr>
        <p:spPr/>
        <p:txBody>
          <a:bodyPr/>
          <a:lstStyle/>
          <a:p>
            <a:r>
              <a:rPr lang="en-US"/>
              <a:t>3/21/2022</a:t>
            </a:r>
          </a:p>
        </p:txBody>
      </p:sp>
      <p:sp>
        <p:nvSpPr>
          <p:cNvPr id="6" name="Slide Number Placeholder 5">
            <a:extLst>
              <a:ext uri="{FF2B5EF4-FFF2-40B4-BE49-F238E27FC236}">
                <a16:creationId xmlns:a16="http://schemas.microsoft.com/office/drawing/2014/main" id="{5CA05433-4F22-4D55-988F-963A1D4F8A12}"/>
              </a:ext>
            </a:extLst>
          </p:cNvPr>
          <p:cNvSpPr>
            <a:spLocks noGrp="1"/>
          </p:cNvSpPr>
          <p:nvPr>
            <p:ph type="sldNum" sz="quarter" idx="12"/>
          </p:nvPr>
        </p:nvSpPr>
        <p:spPr/>
        <p:txBody>
          <a:bodyPr/>
          <a:lstStyle/>
          <a:p>
            <a:fld id="{23E03851-EE6D-4063-8020-2321602AFB5A}" type="slidenum">
              <a:rPr lang="en-US" smtClean="0"/>
              <a:t>50</a:t>
            </a:fld>
            <a:endParaRPr lang="en-US"/>
          </a:p>
        </p:txBody>
      </p:sp>
    </p:spTree>
    <p:extLst>
      <p:ext uri="{BB962C8B-B14F-4D97-AF65-F5344CB8AC3E}">
        <p14:creationId xmlns:p14="http://schemas.microsoft.com/office/powerpoint/2010/main" val="165776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C6B99-09B0-C246-BC02-DE8AAB124B61}"/>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1704C28B-C604-5341-9AB4-2EFAB682BF0A}"/>
              </a:ext>
            </a:extLst>
          </p:cNvPr>
          <p:cNvPicPr>
            <a:picLocks noGrp="1" noChangeAspect="1"/>
          </p:cNvPicPr>
          <p:nvPr>
            <p:ph idx="1"/>
          </p:nvPr>
        </p:nvPicPr>
        <p:blipFill>
          <a:blip r:embed="rId3"/>
          <a:stretch>
            <a:fillRect/>
          </a:stretch>
        </p:blipFill>
        <p:spPr>
          <a:xfrm>
            <a:off x="1404791" y="1027906"/>
            <a:ext cx="9382417" cy="5108204"/>
          </a:xfrm>
        </p:spPr>
      </p:pic>
      <p:sp>
        <p:nvSpPr>
          <p:cNvPr id="3" name="Date Placeholder 2">
            <a:extLst>
              <a:ext uri="{FF2B5EF4-FFF2-40B4-BE49-F238E27FC236}">
                <a16:creationId xmlns:a16="http://schemas.microsoft.com/office/drawing/2014/main" id="{E4CDC9BD-B729-4D0F-A8A2-CD63373F90D9}"/>
              </a:ext>
            </a:extLst>
          </p:cNvPr>
          <p:cNvSpPr>
            <a:spLocks noGrp="1"/>
          </p:cNvSpPr>
          <p:nvPr>
            <p:ph type="dt" sz="half" idx="10"/>
          </p:nvPr>
        </p:nvSpPr>
        <p:spPr/>
        <p:txBody>
          <a:bodyPr/>
          <a:lstStyle/>
          <a:p>
            <a:r>
              <a:rPr lang="en-US"/>
              <a:t>3/21/2022</a:t>
            </a:r>
          </a:p>
        </p:txBody>
      </p:sp>
      <p:sp>
        <p:nvSpPr>
          <p:cNvPr id="4" name="Slide Number Placeholder 3">
            <a:extLst>
              <a:ext uri="{FF2B5EF4-FFF2-40B4-BE49-F238E27FC236}">
                <a16:creationId xmlns:a16="http://schemas.microsoft.com/office/drawing/2014/main" id="{A74E9EFE-03AB-4006-B3A0-9441487BE7AC}"/>
              </a:ext>
            </a:extLst>
          </p:cNvPr>
          <p:cNvSpPr>
            <a:spLocks noGrp="1"/>
          </p:cNvSpPr>
          <p:nvPr>
            <p:ph type="sldNum" sz="quarter" idx="12"/>
          </p:nvPr>
        </p:nvSpPr>
        <p:spPr/>
        <p:txBody>
          <a:bodyPr/>
          <a:lstStyle/>
          <a:p>
            <a:fld id="{23E03851-EE6D-4063-8020-2321602AFB5A}" type="slidenum">
              <a:rPr lang="en-US" smtClean="0"/>
              <a:t>51</a:t>
            </a:fld>
            <a:endParaRPr lang="en-US"/>
          </a:p>
        </p:txBody>
      </p:sp>
    </p:spTree>
    <p:extLst>
      <p:ext uri="{BB962C8B-B14F-4D97-AF65-F5344CB8AC3E}">
        <p14:creationId xmlns:p14="http://schemas.microsoft.com/office/powerpoint/2010/main" val="27250528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56F33-9777-2145-937D-E6F82963EBA0}"/>
              </a:ext>
            </a:extLst>
          </p:cNvPr>
          <p:cNvSpPr>
            <a:spLocks noGrp="1"/>
          </p:cNvSpPr>
          <p:nvPr>
            <p:ph type="title"/>
          </p:nvPr>
        </p:nvSpPr>
        <p:spPr/>
        <p:txBody>
          <a:bodyPr/>
          <a:lstStyle/>
          <a:p>
            <a:r>
              <a:rPr lang="en-US" dirty="0"/>
              <a:t>Memes are fun…</a:t>
            </a:r>
          </a:p>
        </p:txBody>
      </p:sp>
      <p:pic>
        <p:nvPicPr>
          <p:cNvPr id="3" name="Picture 2">
            <a:extLst>
              <a:ext uri="{FF2B5EF4-FFF2-40B4-BE49-F238E27FC236}">
                <a16:creationId xmlns:a16="http://schemas.microsoft.com/office/drawing/2014/main" id="{7C294BFC-C81C-C44B-B729-500DC90AB4B5}"/>
              </a:ext>
            </a:extLst>
          </p:cNvPr>
          <p:cNvPicPr>
            <a:picLocks noChangeAspect="1"/>
          </p:cNvPicPr>
          <p:nvPr/>
        </p:nvPicPr>
        <p:blipFill>
          <a:blip r:embed="rId3"/>
          <a:stretch>
            <a:fillRect/>
          </a:stretch>
        </p:blipFill>
        <p:spPr>
          <a:xfrm>
            <a:off x="355600" y="1522566"/>
            <a:ext cx="4927600" cy="4912201"/>
          </a:xfrm>
          <a:prstGeom prst="rect">
            <a:avLst/>
          </a:prstGeom>
        </p:spPr>
      </p:pic>
      <p:sp>
        <p:nvSpPr>
          <p:cNvPr id="6" name="Content Placeholder 5">
            <a:extLst>
              <a:ext uri="{FF2B5EF4-FFF2-40B4-BE49-F238E27FC236}">
                <a16:creationId xmlns:a16="http://schemas.microsoft.com/office/drawing/2014/main" id="{E13DA17D-0AAB-9547-8441-0A285AEBA1F3}"/>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572796EC-BFD5-9C42-8594-CCB25B4A92C4}"/>
              </a:ext>
            </a:extLst>
          </p:cNvPr>
          <p:cNvPicPr>
            <a:picLocks noChangeAspect="1"/>
          </p:cNvPicPr>
          <p:nvPr/>
        </p:nvPicPr>
        <p:blipFill>
          <a:blip r:embed="rId4"/>
          <a:stretch>
            <a:fillRect/>
          </a:stretch>
        </p:blipFill>
        <p:spPr>
          <a:xfrm>
            <a:off x="6096000" y="1450181"/>
            <a:ext cx="5102225" cy="5102225"/>
          </a:xfrm>
          <a:prstGeom prst="rect">
            <a:avLst/>
          </a:prstGeom>
        </p:spPr>
      </p:pic>
      <p:sp>
        <p:nvSpPr>
          <p:cNvPr id="4" name="Date Placeholder 3">
            <a:extLst>
              <a:ext uri="{FF2B5EF4-FFF2-40B4-BE49-F238E27FC236}">
                <a16:creationId xmlns:a16="http://schemas.microsoft.com/office/drawing/2014/main" id="{8A35BEC7-618F-4D9E-9583-E8EED54348CF}"/>
              </a:ext>
            </a:extLst>
          </p:cNvPr>
          <p:cNvSpPr>
            <a:spLocks noGrp="1"/>
          </p:cNvSpPr>
          <p:nvPr>
            <p:ph type="dt" sz="half" idx="10"/>
          </p:nvPr>
        </p:nvSpPr>
        <p:spPr/>
        <p:txBody>
          <a:bodyPr/>
          <a:lstStyle/>
          <a:p>
            <a:r>
              <a:rPr lang="en-US"/>
              <a:t>3/21/2022</a:t>
            </a:r>
          </a:p>
        </p:txBody>
      </p:sp>
      <p:sp>
        <p:nvSpPr>
          <p:cNvPr id="5" name="Slide Number Placeholder 4">
            <a:extLst>
              <a:ext uri="{FF2B5EF4-FFF2-40B4-BE49-F238E27FC236}">
                <a16:creationId xmlns:a16="http://schemas.microsoft.com/office/drawing/2014/main" id="{86B422E7-D603-4BE0-99EA-3155A4A2DA74}"/>
              </a:ext>
            </a:extLst>
          </p:cNvPr>
          <p:cNvSpPr>
            <a:spLocks noGrp="1"/>
          </p:cNvSpPr>
          <p:nvPr>
            <p:ph type="sldNum" sz="quarter" idx="12"/>
          </p:nvPr>
        </p:nvSpPr>
        <p:spPr/>
        <p:txBody>
          <a:bodyPr/>
          <a:lstStyle/>
          <a:p>
            <a:fld id="{23E03851-EE6D-4063-8020-2321602AFB5A}" type="slidenum">
              <a:rPr lang="en-US" smtClean="0"/>
              <a:t>52</a:t>
            </a:fld>
            <a:endParaRPr lang="en-US"/>
          </a:p>
        </p:txBody>
      </p:sp>
    </p:spTree>
    <p:extLst>
      <p:ext uri="{BB962C8B-B14F-4D97-AF65-F5344CB8AC3E}">
        <p14:creationId xmlns:p14="http://schemas.microsoft.com/office/powerpoint/2010/main" val="9627296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16857-77C4-1045-B3D6-150A6A3760FA}"/>
              </a:ext>
            </a:extLst>
          </p:cNvPr>
          <p:cNvSpPr>
            <a:spLocks noGrp="1"/>
          </p:cNvSpPr>
          <p:nvPr>
            <p:ph type="title"/>
          </p:nvPr>
        </p:nvSpPr>
        <p:spPr/>
        <p:txBody>
          <a:bodyPr/>
          <a:lstStyle/>
          <a:p>
            <a:r>
              <a:rPr lang="en-US" dirty="0"/>
              <a:t>Not always though…</a:t>
            </a:r>
          </a:p>
        </p:txBody>
      </p:sp>
      <p:pic>
        <p:nvPicPr>
          <p:cNvPr id="9" name="Picture 8">
            <a:extLst>
              <a:ext uri="{FF2B5EF4-FFF2-40B4-BE49-F238E27FC236}">
                <a16:creationId xmlns:a16="http://schemas.microsoft.com/office/drawing/2014/main" id="{5625F11A-B74C-C14C-837A-25BD838C7AB0}"/>
              </a:ext>
            </a:extLst>
          </p:cNvPr>
          <p:cNvPicPr>
            <a:picLocks noChangeAspect="1"/>
          </p:cNvPicPr>
          <p:nvPr/>
        </p:nvPicPr>
        <p:blipFill>
          <a:blip r:embed="rId2"/>
          <a:stretch>
            <a:fillRect/>
          </a:stretch>
        </p:blipFill>
        <p:spPr>
          <a:xfrm>
            <a:off x="541284" y="1640845"/>
            <a:ext cx="7035022" cy="3957200"/>
          </a:xfrm>
          <a:prstGeom prst="rect">
            <a:avLst/>
          </a:prstGeom>
        </p:spPr>
      </p:pic>
      <p:sp>
        <p:nvSpPr>
          <p:cNvPr id="11" name="Content Placeholder 10">
            <a:extLst>
              <a:ext uri="{FF2B5EF4-FFF2-40B4-BE49-F238E27FC236}">
                <a16:creationId xmlns:a16="http://schemas.microsoft.com/office/drawing/2014/main" id="{4EB10D33-EA85-514A-93CD-F3587C45B357}"/>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0B9A6DA5-7E2B-4FC6-8E26-F28275231063}"/>
              </a:ext>
            </a:extLst>
          </p:cNvPr>
          <p:cNvSpPr>
            <a:spLocks noGrp="1"/>
          </p:cNvSpPr>
          <p:nvPr>
            <p:ph type="dt" sz="half" idx="10"/>
          </p:nvPr>
        </p:nvSpPr>
        <p:spPr/>
        <p:txBody>
          <a:bodyPr/>
          <a:lstStyle/>
          <a:p>
            <a:r>
              <a:rPr lang="en-US"/>
              <a:t>3/21/2022</a:t>
            </a:r>
          </a:p>
        </p:txBody>
      </p:sp>
      <p:sp>
        <p:nvSpPr>
          <p:cNvPr id="4" name="Slide Number Placeholder 3">
            <a:extLst>
              <a:ext uri="{FF2B5EF4-FFF2-40B4-BE49-F238E27FC236}">
                <a16:creationId xmlns:a16="http://schemas.microsoft.com/office/drawing/2014/main" id="{53D01D7A-2A67-486C-9131-29F192E96699}"/>
              </a:ext>
            </a:extLst>
          </p:cNvPr>
          <p:cNvSpPr>
            <a:spLocks noGrp="1"/>
          </p:cNvSpPr>
          <p:nvPr>
            <p:ph type="sldNum" sz="quarter" idx="12"/>
          </p:nvPr>
        </p:nvSpPr>
        <p:spPr/>
        <p:txBody>
          <a:bodyPr/>
          <a:lstStyle/>
          <a:p>
            <a:fld id="{23E03851-EE6D-4063-8020-2321602AFB5A}" type="slidenum">
              <a:rPr lang="en-US" smtClean="0"/>
              <a:t>53</a:t>
            </a:fld>
            <a:endParaRPr lang="en-US"/>
          </a:p>
        </p:txBody>
      </p:sp>
    </p:spTree>
    <p:extLst>
      <p:ext uri="{BB962C8B-B14F-4D97-AF65-F5344CB8AC3E}">
        <p14:creationId xmlns:p14="http://schemas.microsoft.com/office/powerpoint/2010/main" val="31446428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16857-77C4-1045-B3D6-150A6A3760FA}"/>
              </a:ext>
            </a:extLst>
          </p:cNvPr>
          <p:cNvSpPr>
            <a:spLocks noGrp="1"/>
          </p:cNvSpPr>
          <p:nvPr>
            <p:ph type="title"/>
          </p:nvPr>
        </p:nvSpPr>
        <p:spPr/>
        <p:txBody>
          <a:bodyPr/>
          <a:lstStyle/>
          <a:p>
            <a:r>
              <a:rPr lang="en-US" dirty="0"/>
              <a:t>Not always though…</a:t>
            </a:r>
          </a:p>
        </p:txBody>
      </p:sp>
      <p:pic>
        <p:nvPicPr>
          <p:cNvPr id="9" name="Picture 8">
            <a:extLst>
              <a:ext uri="{FF2B5EF4-FFF2-40B4-BE49-F238E27FC236}">
                <a16:creationId xmlns:a16="http://schemas.microsoft.com/office/drawing/2014/main" id="{5625F11A-B74C-C14C-837A-25BD838C7AB0}"/>
              </a:ext>
            </a:extLst>
          </p:cNvPr>
          <p:cNvPicPr>
            <a:picLocks noChangeAspect="1"/>
          </p:cNvPicPr>
          <p:nvPr/>
        </p:nvPicPr>
        <p:blipFill>
          <a:blip r:embed="rId2"/>
          <a:stretch>
            <a:fillRect/>
          </a:stretch>
        </p:blipFill>
        <p:spPr>
          <a:xfrm>
            <a:off x="541284" y="1640845"/>
            <a:ext cx="7035022" cy="3957200"/>
          </a:xfrm>
          <a:prstGeom prst="rect">
            <a:avLst/>
          </a:prstGeom>
        </p:spPr>
      </p:pic>
      <p:pic>
        <p:nvPicPr>
          <p:cNvPr id="8" name="Picture 7">
            <a:extLst>
              <a:ext uri="{FF2B5EF4-FFF2-40B4-BE49-F238E27FC236}">
                <a16:creationId xmlns:a16="http://schemas.microsoft.com/office/drawing/2014/main" id="{2570A985-4CD3-E14F-9D1F-4B12286A5E5B}"/>
              </a:ext>
            </a:extLst>
          </p:cNvPr>
          <p:cNvPicPr>
            <a:picLocks noChangeAspect="1"/>
          </p:cNvPicPr>
          <p:nvPr/>
        </p:nvPicPr>
        <p:blipFill>
          <a:blip r:embed="rId3"/>
          <a:stretch>
            <a:fillRect/>
          </a:stretch>
        </p:blipFill>
        <p:spPr>
          <a:xfrm>
            <a:off x="4345374" y="1310742"/>
            <a:ext cx="4667250" cy="4667250"/>
          </a:xfrm>
          <a:prstGeom prst="rect">
            <a:avLst/>
          </a:prstGeom>
        </p:spPr>
      </p:pic>
      <p:sp>
        <p:nvSpPr>
          <p:cNvPr id="3" name="Date Placeholder 2">
            <a:extLst>
              <a:ext uri="{FF2B5EF4-FFF2-40B4-BE49-F238E27FC236}">
                <a16:creationId xmlns:a16="http://schemas.microsoft.com/office/drawing/2014/main" id="{DFE5593F-FCE7-4A6B-887D-008B44306191}"/>
              </a:ext>
            </a:extLst>
          </p:cNvPr>
          <p:cNvSpPr>
            <a:spLocks noGrp="1"/>
          </p:cNvSpPr>
          <p:nvPr>
            <p:ph type="dt" sz="half" idx="10"/>
          </p:nvPr>
        </p:nvSpPr>
        <p:spPr/>
        <p:txBody>
          <a:bodyPr/>
          <a:lstStyle/>
          <a:p>
            <a:r>
              <a:rPr lang="en-US"/>
              <a:t>3/21/2022</a:t>
            </a:r>
          </a:p>
        </p:txBody>
      </p:sp>
      <p:sp>
        <p:nvSpPr>
          <p:cNvPr id="4" name="Slide Number Placeholder 3">
            <a:extLst>
              <a:ext uri="{FF2B5EF4-FFF2-40B4-BE49-F238E27FC236}">
                <a16:creationId xmlns:a16="http://schemas.microsoft.com/office/drawing/2014/main" id="{05A5C702-912E-42CC-832C-E07254669665}"/>
              </a:ext>
            </a:extLst>
          </p:cNvPr>
          <p:cNvSpPr>
            <a:spLocks noGrp="1"/>
          </p:cNvSpPr>
          <p:nvPr>
            <p:ph type="sldNum" sz="quarter" idx="12"/>
          </p:nvPr>
        </p:nvSpPr>
        <p:spPr/>
        <p:txBody>
          <a:bodyPr/>
          <a:lstStyle/>
          <a:p>
            <a:fld id="{23E03851-EE6D-4063-8020-2321602AFB5A}" type="slidenum">
              <a:rPr lang="en-US" smtClean="0"/>
              <a:t>54</a:t>
            </a:fld>
            <a:endParaRPr lang="en-US"/>
          </a:p>
        </p:txBody>
      </p:sp>
    </p:spTree>
    <p:extLst>
      <p:ext uri="{BB962C8B-B14F-4D97-AF65-F5344CB8AC3E}">
        <p14:creationId xmlns:p14="http://schemas.microsoft.com/office/powerpoint/2010/main" val="34949152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16857-77C4-1045-B3D6-150A6A3760FA}"/>
              </a:ext>
            </a:extLst>
          </p:cNvPr>
          <p:cNvSpPr>
            <a:spLocks noGrp="1"/>
          </p:cNvSpPr>
          <p:nvPr>
            <p:ph type="title"/>
          </p:nvPr>
        </p:nvSpPr>
        <p:spPr/>
        <p:txBody>
          <a:bodyPr/>
          <a:lstStyle/>
          <a:p>
            <a:r>
              <a:rPr lang="en-US" dirty="0"/>
              <a:t>Not always though…</a:t>
            </a:r>
          </a:p>
        </p:txBody>
      </p:sp>
      <p:pic>
        <p:nvPicPr>
          <p:cNvPr id="9" name="Picture 8">
            <a:extLst>
              <a:ext uri="{FF2B5EF4-FFF2-40B4-BE49-F238E27FC236}">
                <a16:creationId xmlns:a16="http://schemas.microsoft.com/office/drawing/2014/main" id="{5625F11A-B74C-C14C-837A-25BD838C7AB0}"/>
              </a:ext>
            </a:extLst>
          </p:cNvPr>
          <p:cNvPicPr>
            <a:picLocks noChangeAspect="1"/>
          </p:cNvPicPr>
          <p:nvPr/>
        </p:nvPicPr>
        <p:blipFill>
          <a:blip r:embed="rId2"/>
          <a:stretch>
            <a:fillRect/>
          </a:stretch>
        </p:blipFill>
        <p:spPr>
          <a:xfrm>
            <a:off x="541284" y="1640845"/>
            <a:ext cx="7035022" cy="3957200"/>
          </a:xfrm>
          <a:prstGeom prst="rect">
            <a:avLst/>
          </a:prstGeom>
        </p:spPr>
      </p:pic>
      <p:pic>
        <p:nvPicPr>
          <p:cNvPr id="8" name="Picture 7">
            <a:extLst>
              <a:ext uri="{FF2B5EF4-FFF2-40B4-BE49-F238E27FC236}">
                <a16:creationId xmlns:a16="http://schemas.microsoft.com/office/drawing/2014/main" id="{2570A985-4CD3-E14F-9D1F-4B12286A5E5B}"/>
              </a:ext>
            </a:extLst>
          </p:cNvPr>
          <p:cNvPicPr>
            <a:picLocks noChangeAspect="1"/>
          </p:cNvPicPr>
          <p:nvPr/>
        </p:nvPicPr>
        <p:blipFill>
          <a:blip r:embed="rId3"/>
          <a:stretch>
            <a:fillRect/>
          </a:stretch>
        </p:blipFill>
        <p:spPr>
          <a:xfrm>
            <a:off x="4345374" y="1310742"/>
            <a:ext cx="4667250" cy="4667250"/>
          </a:xfrm>
          <a:prstGeom prst="rect">
            <a:avLst/>
          </a:prstGeom>
        </p:spPr>
      </p:pic>
      <p:grpSp>
        <p:nvGrpSpPr>
          <p:cNvPr id="6" name="Group 5">
            <a:extLst>
              <a:ext uri="{FF2B5EF4-FFF2-40B4-BE49-F238E27FC236}">
                <a16:creationId xmlns:a16="http://schemas.microsoft.com/office/drawing/2014/main" id="{8829E9F4-1D90-F84E-81E3-9E5690D6EC00}"/>
              </a:ext>
            </a:extLst>
          </p:cNvPr>
          <p:cNvGrpSpPr/>
          <p:nvPr/>
        </p:nvGrpSpPr>
        <p:grpSpPr>
          <a:xfrm>
            <a:off x="7092864" y="365125"/>
            <a:ext cx="4793668" cy="5981422"/>
            <a:chOff x="8014887" y="151897"/>
            <a:chExt cx="3612364" cy="4433989"/>
          </a:xfrm>
        </p:grpSpPr>
        <p:pic>
          <p:nvPicPr>
            <p:cNvPr id="10" name="Picture 9">
              <a:extLst>
                <a:ext uri="{FF2B5EF4-FFF2-40B4-BE49-F238E27FC236}">
                  <a16:creationId xmlns:a16="http://schemas.microsoft.com/office/drawing/2014/main" id="{DDF2D078-F44E-4840-9EEB-9079A2C658F4}"/>
                </a:ext>
              </a:extLst>
            </p:cNvPr>
            <p:cNvPicPr>
              <a:picLocks noChangeAspect="1"/>
            </p:cNvPicPr>
            <p:nvPr/>
          </p:nvPicPr>
          <p:blipFill>
            <a:blip r:embed="rId4"/>
            <a:stretch>
              <a:fillRect/>
            </a:stretch>
          </p:blipFill>
          <p:spPr>
            <a:xfrm>
              <a:off x="8014887" y="151897"/>
              <a:ext cx="3612363" cy="2067268"/>
            </a:xfrm>
            <a:prstGeom prst="rect">
              <a:avLst/>
            </a:prstGeom>
          </p:spPr>
        </p:pic>
        <p:pic>
          <p:nvPicPr>
            <p:cNvPr id="11" name="Picture 10">
              <a:extLst>
                <a:ext uri="{FF2B5EF4-FFF2-40B4-BE49-F238E27FC236}">
                  <a16:creationId xmlns:a16="http://schemas.microsoft.com/office/drawing/2014/main" id="{ABC92316-C645-2D4E-BD1E-76BC4C0F57A5}"/>
                </a:ext>
              </a:extLst>
            </p:cNvPr>
            <p:cNvPicPr>
              <a:picLocks noChangeAspect="1"/>
            </p:cNvPicPr>
            <p:nvPr/>
          </p:nvPicPr>
          <p:blipFill>
            <a:blip r:embed="rId5"/>
            <a:stretch>
              <a:fillRect/>
            </a:stretch>
          </p:blipFill>
          <p:spPr>
            <a:xfrm>
              <a:off x="8014888" y="2219165"/>
              <a:ext cx="3612363" cy="2366721"/>
            </a:xfrm>
            <a:prstGeom prst="rect">
              <a:avLst/>
            </a:prstGeom>
          </p:spPr>
        </p:pic>
      </p:grpSp>
      <p:sp>
        <p:nvSpPr>
          <p:cNvPr id="3" name="Date Placeholder 2">
            <a:extLst>
              <a:ext uri="{FF2B5EF4-FFF2-40B4-BE49-F238E27FC236}">
                <a16:creationId xmlns:a16="http://schemas.microsoft.com/office/drawing/2014/main" id="{D34BE803-3C49-457A-AFD3-797288495BF8}"/>
              </a:ext>
            </a:extLst>
          </p:cNvPr>
          <p:cNvSpPr>
            <a:spLocks noGrp="1"/>
          </p:cNvSpPr>
          <p:nvPr>
            <p:ph type="dt" sz="half" idx="10"/>
          </p:nvPr>
        </p:nvSpPr>
        <p:spPr/>
        <p:txBody>
          <a:bodyPr/>
          <a:lstStyle/>
          <a:p>
            <a:r>
              <a:rPr lang="en-US"/>
              <a:t>3/21/2022</a:t>
            </a:r>
          </a:p>
        </p:txBody>
      </p:sp>
      <p:sp>
        <p:nvSpPr>
          <p:cNvPr id="4" name="Slide Number Placeholder 3">
            <a:extLst>
              <a:ext uri="{FF2B5EF4-FFF2-40B4-BE49-F238E27FC236}">
                <a16:creationId xmlns:a16="http://schemas.microsoft.com/office/drawing/2014/main" id="{B388AD77-E211-4547-BC23-B3BE6CC693EC}"/>
              </a:ext>
            </a:extLst>
          </p:cNvPr>
          <p:cNvSpPr>
            <a:spLocks noGrp="1"/>
          </p:cNvSpPr>
          <p:nvPr>
            <p:ph type="sldNum" sz="quarter" idx="12"/>
          </p:nvPr>
        </p:nvSpPr>
        <p:spPr/>
        <p:txBody>
          <a:bodyPr/>
          <a:lstStyle/>
          <a:p>
            <a:fld id="{23E03851-EE6D-4063-8020-2321602AFB5A}" type="slidenum">
              <a:rPr lang="en-US" smtClean="0"/>
              <a:t>55</a:t>
            </a:fld>
            <a:endParaRPr lang="en-US"/>
          </a:p>
        </p:txBody>
      </p:sp>
    </p:spTree>
    <p:extLst>
      <p:ext uri="{BB962C8B-B14F-4D97-AF65-F5344CB8AC3E}">
        <p14:creationId xmlns:p14="http://schemas.microsoft.com/office/powerpoint/2010/main" val="23180510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8C6DB-E4B2-7049-9904-DEA1DE50EEB7}"/>
              </a:ext>
            </a:extLst>
          </p:cNvPr>
          <p:cNvSpPr>
            <a:spLocks noGrp="1"/>
          </p:cNvSpPr>
          <p:nvPr>
            <p:ph type="title"/>
          </p:nvPr>
        </p:nvSpPr>
        <p:spPr/>
        <p:txBody>
          <a:bodyPr/>
          <a:lstStyle/>
          <a:p>
            <a:r>
              <a:rPr lang="en-US" dirty="0"/>
              <a:t>Memes in politics</a:t>
            </a:r>
          </a:p>
        </p:txBody>
      </p:sp>
      <p:pic>
        <p:nvPicPr>
          <p:cNvPr id="5" name="Content Placeholder 4">
            <a:extLst>
              <a:ext uri="{FF2B5EF4-FFF2-40B4-BE49-F238E27FC236}">
                <a16:creationId xmlns:a16="http://schemas.microsoft.com/office/drawing/2014/main" id="{E2FFD19B-B8FB-3B47-B8A9-EF69A7E7EF9A}"/>
              </a:ext>
            </a:extLst>
          </p:cNvPr>
          <p:cNvPicPr>
            <a:picLocks noGrp="1" noChangeAspect="1"/>
          </p:cNvPicPr>
          <p:nvPr>
            <p:ph idx="1"/>
          </p:nvPr>
        </p:nvPicPr>
        <p:blipFill>
          <a:blip r:embed="rId2"/>
          <a:stretch>
            <a:fillRect/>
          </a:stretch>
        </p:blipFill>
        <p:spPr>
          <a:xfrm>
            <a:off x="1226719" y="1798265"/>
            <a:ext cx="6723437" cy="4195424"/>
          </a:xfrm>
        </p:spPr>
      </p:pic>
      <p:sp>
        <p:nvSpPr>
          <p:cNvPr id="3" name="Date Placeholder 2">
            <a:extLst>
              <a:ext uri="{FF2B5EF4-FFF2-40B4-BE49-F238E27FC236}">
                <a16:creationId xmlns:a16="http://schemas.microsoft.com/office/drawing/2014/main" id="{C2676FE9-DDF3-4911-9952-5CD4853877F9}"/>
              </a:ext>
            </a:extLst>
          </p:cNvPr>
          <p:cNvSpPr>
            <a:spLocks noGrp="1"/>
          </p:cNvSpPr>
          <p:nvPr>
            <p:ph type="dt" sz="half" idx="10"/>
          </p:nvPr>
        </p:nvSpPr>
        <p:spPr/>
        <p:txBody>
          <a:bodyPr/>
          <a:lstStyle/>
          <a:p>
            <a:r>
              <a:rPr lang="en-US"/>
              <a:t>3/21/2022</a:t>
            </a:r>
          </a:p>
        </p:txBody>
      </p:sp>
      <p:sp>
        <p:nvSpPr>
          <p:cNvPr id="4" name="Slide Number Placeholder 3">
            <a:extLst>
              <a:ext uri="{FF2B5EF4-FFF2-40B4-BE49-F238E27FC236}">
                <a16:creationId xmlns:a16="http://schemas.microsoft.com/office/drawing/2014/main" id="{CE495DF6-895E-47ED-8DE5-52E48463F57C}"/>
              </a:ext>
            </a:extLst>
          </p:cNvPr>
          <p:cNvSpPr>
            <a:spLocks noGrp="1"/>
          </p:cNvSpPr>
          <p:nvPr>
            <p:ph type="sldNum" sz="quarter" idx="12"/>
          </p:nvPr>
        </p:nvSpPr>
        <p:spPr/>
        <p:txBody>
          <a:bodyPr/>
          <a:lstStyle/>
          <a:p>
            <a:fld id="{23E03851-EE6D-4063-8020-2321602AFB5A}" type="slidenum">
              <a:rPr lang="en-US" smtClean="0"/>
              <a:t>56</a:t>
            </a:fld>
            <a:endParaRPr lang="en-US"/>
          </a:p>
        </p:txBody>
      </p:sp>
    </p:spTree>
    <p:extLst>
      <p:ext uri="{BB962C8B-B14F-4D97-AF65-F5344CB8AC3E}">
        <p14:creationId xmlns:p14="http://schemas.microsoft.com/office/powerpoint/2010/main" val="34861262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8C6DB-E4B2-7049-9904-DEA1DE50EEB7}"/>
              </a:ext>
            </a:extLst>
          </p:cNvPr>
          <p:cNvSpPr>
            <a:spLocks noGrp="1"/>
          </p:cNvSpPr>
          <p:nvPr>
            <p:ph type="title"/>
          </p:nvPr>
        </p:nvSpPr>
        <p:spPr/>
        <p:txBody>
          <a:bodyPr/>
          <a:lstStyle/>
          <a:p>
            <a:r>
              <a:rPr lang="en-US" dirty="0"/>
              <a:t>Memes in politics</a:t>
            </a:r>
          </a:p>
        </p:txBody>
      </p:sp>
      <p:pic>
        <p:nvPicPr>
          <p:cNvPr id="5" name="Content Placeholder 4">
            <a:extLst>
              <a:ext uri="{FF2B5EF4-FFF2-40B4-BE49-F238E27FC236}">
                <a16:creationId xmlns:a16="http://schemas.microsoft.com/office/drawing/2014/main" id="{E2FFD19B-B8FB-3B47-B8A9-EF69A7E7EF9A}"/>
              </a:ext>
            </a:extLst>
          </p:cNvPr>
          <p:cNvPicPr>
            <a:picLocks noGrp="1" noChangeAspect="1"/>
          </p:cNvPicPr>
          <p:nvPr>
            <p:ph idx="1"/>
          </p:nvPr>
        </p:nvPicPr>
        <p:blipFill>
          <a:blip r:embed="rId2"/>
          <a:stretch>
            <a:fillRect/>
          </a:stretch>
        </p:blipFill>
        <p:spPr>
          <a:xfrm>
            <a:off x="1226719" y="1798265"/>
            <a:ext cx="6723437" cy="4195424"/>
          </a:xfrm>
        </p:spPr>
      </p:pic>
      <p:pic>
        <p:nvPicPr>
          <p:cNvPr id="7" name="Picture 6">
            <a:extLst>
              <a:ext uri="{FF2B5EF4-FFF2-40B4-BE49-F238E27FC236}">
                <a16:creationId xmlns:a16="http://schemas.microsoft.com/office/drawing/2014/main" id="{5BDA91C3-3D95-7141-8045-8CD5FAEEC8D6}"/>
              </a:ext>
            </a:extLst>
          </p:cNvPr>
          <p:cNvPicPr>
            <a:picLocks noChangeAspect="1"/>
          </p:cNvPicPr>
          <p:nvPr/>
        </p:nvPicPr>
        <p:blipFill>
          <a:blip r:embed="rId3"/>
          <a:stretch>
            <a:fillRect/>
          </a:stretch>
        </p:blipFill>
        <p:spPr>
          <a:xfrm>
            <a:off x="7035800" y="365125"/>
            <a:ext cx="4318000" cy="6096000"/>
          </a:xfrm>
          <a:prstGeom prst="rect">
            <a:avLst/>
          </a:prstGeom>
        </p:spPr>
      </p:pic>
      <p:sp>
        <p:nvSpPr>
          <p:cNvPr id="3" name="Date Placeholder 2">
            <a:extLst>
              <a:ext uri="{FF2B5EF4-FFF2-40B4-BE49-F238E27FC236}">
                <a16:creationId xmlns:a16="http://schemas.microsoft.com/office/drawing/2014/main" id="{8CDBE504-7611-4341-98E5-5F733964480B}"/>
              </a:ext>
            </a:extLst>
          </p:cNvPr>
          <p:cNvSpPr>
            <a:spLocks noGrp="1"/>
          </p:cNvSpPr>
          <p:nvPr>
            <p:ph type="dt" sz="half" idx="10"/>
          </p:nvPr>
        </p:nvSpPr>
        <p:spPr/>
        <p:txBody>
          <a:bodyPr/>
          <a:lstStyle/>
          <a:p>
            <a:r>
              <a:rPr lang="en-US"/>
              <a:t>3/21/2022</a:t>
            </a:r>
          </a:p>
        </p:txBody>
      </p:sp>
      <p:sp>
        <p:nvSpPr>
          <p:cNvPr id="4" name="Slide Number Placeholder 3">
            <a:extLst>
              <a:ext uri="{FF2B5EF4-FFF2-40B4-BE49-F238E27FC236}">
                <a16:creationId xmlns:a16="http://schemas.microsoft.com/office/drawing/2014/main" id="{50F14D60-3D88-460A-8856-B1E3FF600F03}"/>
              </a:ext>
            </a:extLst>
          </p:cNvPr>
          <p:cNvSpPr>
            <a:spLocks noGrp="1"/>
          </p:cNvSpPr>
          <p:nvPr>
            <p:ph type="sldNum" sz="quarter" idx="12"/>
          </p:nvPr>
        </p:nvSpPr>
        <p:spPr/>
        <p:txBody>
          <a:bodyPr/>
          <a:lstStyle/>
          <a:p>
            <a:fld id="{23E03851-EE6D-4063-8020-2321602AFB5A}" type="slidenum">
              <a:rPr lang="en-US" smtClean="0"/>
              <a:t>57</a:t>
            </a:fld>
            <a:endParaRPr lang="en-US"/>
          </a:p>
        </p:txBody>
      </p:sp>
    </p:spTree>
    <p:extLst>
      <p:ext uri="{BB962C8B-B14F-4D97-AF65-F5344CB8AC3E}">
        <p14:creationId xmlns:p14="http://schemas.microsoft.com/office/powerpoint/2010/main" val="10942409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8C6DB-E4B2-7049-9904-DEA1DE50EEB7}"/>
              </a:ext>
            </a:extLst>
          </p:cNvPr>
          <p:cNvSpPr>
            <a:spLocks noGrp="1"/>
          </p:cNvSpPr>
          <p:nvPr>
            <p:ph type="title"/>
          </p:nvPr>
        </p:nvSpPr>
        <p:spPr/>
        <p:txBody>
          <a:bodyPr/>
          <a:lstStyle/>
          <a:p>
            <a:r>
              <a:rPr lang="en-US" dirty="0"/>
              <a:t>Memes in politics</a:t>
            </a:r>
          </a:p>
        </p:txBody>
      </p:sp>
      <p:pic>
        <p:nvPicPr>
          <p:cNvPr id="5" name="Content Placeholder 4">
            <a:extLst>
              <a:ext uri="{FF2B5EF4-FFF2-40B4-BE49-F238E27FC236}">
                <a16:creationId xmlns:a16="http://schemas.microsoft.com/office/drawing/2014/main" id="{E2FFD19B-B8FB-3B47-B8A9-EF69A7E7EF9A}"/>
              </a:ext>
            </a:extLst>
          </p:cNvPr>
          <p:cNvPicPr>
            <a:picLocks noGrp="1" noChangeAspect="1"/>
          </p:cNvPicPr>
          <p:nvPr>
            <p:ph idx="1"/>
          </p:nvPr>
        </p:nvPicPr>
        <p:blipFill>
          <a:blip r:embed="rId2"/>
          <a:stretch>
            <a:fillRect/>
          </a:stretch>
        </p:blipFill>
        <p:spPr>
          <a:xfrm>
            <a:off x="1226719" y="1798265"/>
            <a:ext cx="6723437" cy="4195424"/>
          </a:xfrm>
        </p:spPr>
      </p:pic>
      <p:pic>
        <p:nvPicPr>
          <p:cNvPr id="7" name="Picture 6">
            <a:extLst>
              <a:ext uri="{FF2B5EF4-FFF2-40B4-BE49-F238E27FC236}">
                <a16:creationId xmlns:a16="http://schemas.microsoft.com/office/drawing/2014/main" id="{5BDA91C3-3D95-7141-8045-8CD5FAEEC8D6}"/>
              </a:ext>
            </a:extLst>
          </p:cNvPr>
          <p:cNvPicPr>
            <a:picLocks noChangeAspect="1"/>
          </p:cNvPicPr>
          <p:nvPr/>
        </p:nvPicPr>
        <p:blipFill>
          <a:blip r:embed="rId3"/>
          <a:stretch>
            <a:fillRect/>
          </a:stretch>
        </p:blipFill>
        <p:spPr>
          <a:xfrm>
            <a:off x="7035800" y="365125"/>
            <a:ext cx="4318000" cy="6096000"/>
          </a:xfrm>
          <a:prstGeom prst="rect">
            <a:avLst/>
          </a:prstGeom>
        </p:spPr>
      </p:pic>
      <p:pic>
        <p:nvPicPr>
          <p:cNvPr id="6" name="Picture 5">
            <a:extLst>
              <a:ext uri="{FF2B5EF4-FFF2-40B4-BE49-F238E27FC236}">
                <a16:creationId xmlns:a16="http://schemas.microsoft.com/office/drawing/2014/main" id="{30096FE6-E421-DD46-9FC9-D6A15576D78E}"/>
              </a:ext>
            </a:extLst>
          </p:cNvPr>
          <p:cNvPicPr>
            <a:picLocks noChangeAspect="1"/>
          </p:cNvPicPr>
          <p:nvPr/>
        </p:nvPicPr>
        <p:blipFill>
          <a:blip r:embed="rId4"/>
          <a:stretch>
            <a:fillRect/>
          </a:stretch>
        </p:blipFill>
        <p:spPr>
          <a:xfrm>
            <a:off x="130952" y="981151"/>
            <a:ext cx="4751944" cy="4479406"/>
          </a:xfrm>
          <a:prstGeom prst="rect">
            <a:avLst/>
          </a:prstGeom>
        </p:spPr>
      </p:pic>
      <p:sp>
        <p:nvSpPr>
          <p:cNvPr id="3" name="Date Placeholder 2">
            <a:extLst>
              <a:ext uri="{FF2B5EF4-FFF2-40B4-BE49-F238E27FC236}">
                <a16:creationId xmlns:a16="http://schemas.microsoft.com/office/drawing/2014/main" id="{FEFF9294-1453-493A-91D8-3B4B2D540ED7}"/>
              </a:ext>
            </a:extLst>
          </p:cNvPr>
          <p:cNvSpPr>
            <a:spLocks noGrp="1"/>
          </p:cNvSpPr>
          <p:nvPr>
            <p:ph type="dt" sz="half" idx="10"/>
          </p:nvPr>
        </p:nvSpPr>
        <p:spPr/>
        <p:txBody>
          <a:bodyPr/>
          <a:lstStyle/>
          <a:p>
            <a:r>
              <a:rPr lang="en-US"/>
              <a:t>3/21/2022</a:t>
            </a:r>
          </a:p>
        </p:txBody>
      </p:sp>
      <p:sp>
        <p:nvSpPr>
          <p:cNvPr id="4" name="Slide Number Placeholder 3">
            <a:extLst>
              <a:ext uri="{FF2B5EF4-FFF2-40B4-BE49-F238E27FC236}">
                <a16:creationId xmlns:a16="http://schemas.microsoft.com/office/drawing/2014/main" id="{6ECFD350-C1AB-4B3B-BED4-AE59ACA7C129}"/>
              </a:ext>
            </a:extLst>
          </p:cNvPr>
          <p:cNvSpPr>
            <a:spLocks noGrp="1"/>
          </p:cNvSpPr>
          <p:nvPr>
            <p:ph type="sldNum" sz="quarter" idx="12"/>
          </p:nvPr>
        </p:nvSpPr>
        <p:spPr/>
        <p:txBody>
          <a:bodyPr/>
          <a:lstStyle/>
          <a:p>
            <a:fld id="{23E03851-EE6D-4063-8020-2321602AFB5A}" type="slidenum">
              <a:rPr lang="en-US" smtClean="0"/>
              <a:t>58</a:t>
            </a:fld>
            <a:endParaRPr lang="en-US"/>
          </a:p>
        </p:txBody>
      </p:sp>
    </p:spTree>
    <p:extLst>
      <p:ext uri="{BB962C8B-B14F-4D97-AF65-F5344CB8AC3E}">
        <p14:creationId xmlns:p14="http://schemas.microsoft.com/office/powerpoint/2010/main" val="36228078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8C6DB-E4B2-7049-9904-DEA1DE50EEB7}"/>
              </a:ext>
            </a:extLst>
          </p:cNvPr>
          <p:cNvSpPr>
            <a:spLocks noGrp="1"/>
          </p:cNvSpPr>
          <p:nvPr>
            <p:ph type="title"/>
          </p:nvPr>
        </p:nvSpPr>
        <p:spPr/>
        <p:txBody>
          <a:bodyPr/>
          <a:lstStyle/>
          <a:p>
            <a:r>
              <a:rPr lang="en-US" dirty="0"/>
              <a:t>Memes in politics</a:t>
            </a:r>
          </a:p>
        </p:txBody>
      </p:sp>
      <p:pic>
        <p:nvPicPr>
          <p:cNvPr id="5" name="Content Placeholder 4">
            <a:extLst>
              <a:ext uri="{FF2B5EF4-FFF2-40B4-BE49-F238E27FC236}">
                <a16:creationId xmlns:a16="http://schemas.microsoft.com/office/drawing/2014/main" id="{E2FFD19B-B8FB-3B47-B8A9-EF69A7E7EF9A}"/>
              </a:ext>
            </a:extLst>
          </p:cNvPr>
          <p:cNvPicPr>
            <a:picLocks noGrp="1" noChangeAspect="1"/>
          </p:cNvPicPr>
          <p:nvPr>
            <p:ph idx="1"/>
          </p:nvPr>
        </p:nvPicPr>
        <p:blipFill>
          <a:blip r:embed="rId2"/>
          <a:stretch>
            <a:fillRect/>
          </a:stretch>
        </p:blipFill>
        <p:spPr>
          <a:xfrm>
            <a:off x="1226719" y="1798265"/>
            <a:ext cx="6723437" cy="4195424"/>
          </a:xfrm>
        </p:spPr>
      </p:pic>
      <p:pic>
        <p:nvPicPr>
          <p:cNvPr id="7" name="Picture 6">
            <a:extLst>
              <a:ext uri="{FF2B5EF4-FFF2-40B4-BE49-F238E27FC236}">
                <a16:creationId xmlns:a16="http://schemas.microsoft.com/office/drawing/2014/main" id="{5BDA91C3-3D95-7141-8045-8CD5FAEEC8D6}"/>
              </a:ext>
            </a:extLst>
          </p:cNvPr>
          <p:cNvPicPr>
            <a:picLocks noChangeAspect="1"/>
          </p:cNvPicPr>
          <p:nvPr/>
        </p:nvPicPr>
        <p:blipFill>
          <a:blip r:embed="rId3"/>
          <a:stretch>
            <a:fillRect/>
          </a:stretch>
        </p:blipFill>
        <p:spPr>
          <a:xfrm>
            <a:off x="7035800" y="365125"/>
            <a:ext cx="4318000" cy="6096000"/>
          </a:xfrm>
          <a:prstGeom prst="rect">
            <a:avLst/>
          </a:prstGeom>
        </p:spPr>
      </p:pic>
      <p:pic>
        <p:nvPicPr>
          <p:cNvPr id="6" name="Picture 5">
            <a:extLst>
              <a:ext uri="{FF2B5EF4-FFF2-40B4-BE49-F238E27FC236}">
                <a16:creationId xmlns:a16="http://schemas.microsoft.com/office/drawing/2014/main" id="{30096FE6-E421-DD46-9FC9-D6A15576D78E}"/>
              </a:ext>
            </a:extLst>
          </p:cNvPr>
          <p:cNvPicPr>
            <a:picLocks noChangeAspect="1"/>
          </p:cNvPicPr>
          <p:nvPr/>
        </p:nvPicPr>
        <p:blipFill>
          <a:blip r:embed="rId4"/>
          <a:stretch>
            <a:fillRect/>
          </a:stretch>
        </p:blipFill>
        <p:spPr>
          <a:xfrm>
            <a:off x="130952" y="981151"/>
            <a:ext cx="4751944" cy="4479406"/>
          </a:xfrm>
          <a:prstGeom prst="rect">
            <a:avLst/>
          </a:prstGeom>
        </p:spPr>
      </p:pic>
      <p:pic>
        <p:nvPicPr>
          <p:cNvPr id="8" name="Picture 7">
            <a:extLst>
              <a:ext uri="{FF2B5EF4-FFF2-40B4-BE49-F238E27FC236}">
                <a16:creationId xmlns:a16="http://schemas.microsoft.com/office/drawing/2014/main" id="{99DA9989-9106-C14B-85A1-0C4B122B85A9}"/>
              </a:ext>
            </a:extLst>
          </p:cNvPr>
          <p:cNvPicPr>
            <a:picLocks noChangeAspect="1"/>
          </p:cNvPicPr>
          <p:nvPr/>
        </p:nvPicPr>
        <p:blipFill>
          <a:blip r:embed="rId5"/>
          <a:stretch>
            <a:fillRect/>
          </a:stretch>
        </p:blipFill>
        <p:spPr>
          <a:xfrm>
            <a:off x="1314526" y="0"/>
            <a:ext cx="9562948" cy="6858000"/>
          </a:xfrm>
          <a:prstGeom prst="rect">
            <a:avLst/>
          </a:prstGeom>
        </p:spPr>
      </p:pic>
      <p:sp>
        <p:nvSpPr>
          <p:cNvPr id="3" name="Date Placeholder 2">
            <a:extLst>
              <a:ext uri="{FF2B5EF4-FFF2-40B4-BE49-F238E27FC236}">
                <a16:creationId xmlns:a16="http://schemas.microsoft.com/office/drawing/2014/main" id="{E17725BA-029E-4D8F-B4A8-EEBC3A20A920}"/>
              </a:ext>
            </a:extLst>
          </p:cNvPr>
          <p:cNvSpPr>
            <a:spLocks noGrp="1"/>
          </p:cNvSpPr>
          <p:nvPr>
            <p:ph type="dt" sz="half" idx="10"/>
          </p:nvPr>
        </p:nvSpPr>
        <p:spPr/>
        <p:txBody>
          <a:bodyPr/>
          <a:lstStyle/>
          <a:p>
            <a:r>
              <a:rPr lang="en-US"/>
              <a:t>3/21/2022</a:t>
            </a:r>
          </a:p>
        </p:txBody>
      </p:sp>
      <p:sp>
        <p:nvSpPr>
          <p:cNvPr id="4" name="Slide Number Placeholder 3">
            <a:extLst>
              <a:ext uri="{FF2B5EF4-FFF2-40B4-BE49-F238E27FC236}">
                <a16:creationId xmlns:a16="http://schemas.microsoft.com/office/drawing/2014/main" id="{A44DED27-0FF6-4A65-B4A2-AF313CDAB463}"/>
              </a:ext>
            </a:extLst>
          </p:cNvPr>
          <p:cNvSpPr>
            <a:spLocks noGrp="1"/>
          </p:cNvSpPr>
          <p:nvPr>
            <p:ph type="sldNum" sz="quarter" idx="12"/>
          </p:nvPr>
        </p:nvSpPr>
        <p:spPr/>
        <p:txBody>
          <a:bodyPr/>
          <a:lstStyle/>
          <a:p>
            <a:fld id="{23E03851-EE6D-4063-8020-2321602AFB5A}" type="slidenum">
              <a:rPr lang="en-US" smtClean="0"/>
              <a:t>59</a:t>
            </a:fld>
            <a:endParaRPr lang="en-US"/>
          </a:p>
        </p:txBody>
      </p:sp>
    </p:spTree>
    <p:extLst>
      <p:ext uri="{BB962C8B-B14F-4D97-AF65-F5344CB8AC3E}">
        <p14:creationId xmlns:p14="http://schemas.microsoft.com/office/powerpoint/2010/main" val="461707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0D446-D6FB-3A43-B50B-FA8942624D8B}"/>
              </a:ext>
            </a:extLst>
          </p:cNvPr>
          <p:cNvSpPr>
            <a:spLocks noGrp="1"/>
          </p:cNvSpPr>
          <p:nvPr>
            <p:ph type="title"/>
          </p:nvPr>
        </p:nvSpPr>
        <p:spPr/>
        <p:txBody>
          <a:bodyPr/>
          <a:lstStyle/>
          <a:p>
            <a:r>
              <a:rPr lang="en-US" dirty="0"/>
              <a:t>Hate/Racist Memes</a:t>
            </a:r>
          </a:p>
        </p:txBody>
      </p:sp>
      <p:pic>
        <p:nvPicPr>
          <p:cNvPr id="5" name="Content Placeholder 4">
            <a:extLst>
              <a:ext uri="{FF2B5EF4-FFF2-40B4-BE49-F238E27FC236}">
                <a16:creationId xmlns:a16="http://schemas.microsoft.com/office/drawing/2014/main" id="{BED2760D-7B14-704A-9FD4-E5F2B2F15AF7}"/>
              </a:ext>
            </a:extLst>
          </p:cNvPr>
          <p:cNvPicPr>
            <a:picLocks noGrp="1" noChangeAspect="1"/>
          </p:cNvPicPr>
          <p:nvPr>
            <p:ph idx="1"/>
          </p:nvPr>
        </p:nvPicPr>
        <p:blipFill>
          <a:blip r:embed="rId2"/>
          <a:stretch>
            <a:fillRect/>
          </a:stretch>
        </p:blipFill>
        <p:spPr>
          <a:xfrm>
            <a:off x="194442" y="1690688"/>
            <a:ext cx="5901558" cy="4221253"/>
          </a:xfrm>
        </p:spPr>
      </p:pic>
      <p:pic>
        <p:nvPicPr>
          <p:cNvPr id="7" name="Picture 6">
            <a:extLst>
              <a:ext uri="{FF2B5EF4-FFF2-40B4-BE49-F238E27FC236}">
                <a16:creationId xmlns:a16="http://schemas.microsoft.com/office/drawing/2014/main" id="{EB8BBDBA-7A40-104D-96F5-0AB77C9634F9}"/>
              </a:ext>
            </a:extLst>
          </p:cNvPr>
          <p:cNvPicPr>
            <a:picLocks noChangeAspect="1"/>
          </p:cNvPicPr>
          <p:nvPr/>
        </p:nvPicPr>
        <p:blipFill>
          <a:blip r:embed="rId3"/>
          <a:stretch>
            <a:fillRect/>
          </a:stretch>
        </p:blipFill>
        <p:spPr>
          <a:xfrm>
            <a:off x="5977449" y="2019810"/>
            <a:ext cx="6214551" cy="3563009"/>
          </a:xfrm>
          <a:prstGeom prst="rect">
            <a:avLst/>
          </a:prstGeom>
        </p:spPr>
      </p:pic>
      <p:pic>
        <p:nvPicPr>
          <p:cNvPr id="8" name="Picture 7">
            <a:extLst>
              <a:ext uri="{FF2B5EF4-FFF2-40B4-BE49-F238E27FC236}">
                <a16:creationId xmlns:a16="http://schemas.microsoft.com/office/drawing/2014/main" id="{2072F308-E2CA-8A40-870F-C45427E65708}"/>
              </a:ext>
            </a:extLst>
          </p:cNvPr>
          <p:cNvPicPr>
            <a:picLocks noChangeAspect="1"/>
          </p:cNvPicPr>
          <p:nvPr/>
        </p:nvPicPr>
        <p:blipFill>
          <a:blip r:embed="rId4"/>
          <a:stretch>
            <a:fillRect/>
          </a:stretch>
        </p:blipFill>
        <p:spPr>
          <a:xfrm>
            <a:off x="513887" y="74705"/>
            <a:ext cx="10839913" cy="3146149"/>
          </a:xfrm>
          <a:prstGeom prst="rect">
            <a:avLst/>
          </a:prstGeom>
        </p:spPr>
      </p:pic>
      <p:pic>
        <p:nvPicPr>
          <p:cNvPr id="9" name="Picture 8">
            <a:extLst>
              <a:ext uri="{FF2B5EF4-FFF2-40B4-BE49-F238E27FC236}">
                <a16:creationId xmlns:a16="http://schemas.microsoft.com/office/drawing/2014/main" id="{46FA257C-D516-DC4B-B38E-55FA61626B9D}"/>
              </a:ext>
            </a:extLst>
          </p:cNvPr>
          <p:cNvPicPr>
            <a:picLocks noChangeAspect="1"/>
          </p:cNvPicPr>
          <p:nvPr/>
        </p:nvPicPr>
        <p:blipFill>
          <a:blip r:embed="rId5"/>
          <a:stretch>
            <a:fillRect/>
          </a:stretch>
        </p:blipFill>
        <p:spPr>
          <a:xfrm>
            <a:off x="317010" y="211506"/>
            <a:ext cx="11557979" cy="2119804"/>
          </a:xfrm>
          <a:prstGeom prst="rect">
            <a:avLst/>
          </a:prstGeom>
        </p:spPr>
      </p:pic>
      <p:pic>
        <p:nvPicPr>
          <p:cNvPr id="10" name="Picture 9">
            <a:extLst>
              <a:ext uri="{FF2B5EF4-FFF2-40B4-BE49-F238E27FC236}">
                <a16:creationId xmlns:a16="http://schemas.microsoft.com/office/drawing/2014/main" id="{01B7D0C0-D2FA-964B-9E84-E46E40A2C4B3}"/>
              </a:ext>
            </a:extLst>
          </p:cNvPr>
          <p:cNvPicPr>
            <a:picLocks noChangeAspect="1"/>
          </p:cNvPicPr>
          <p:nvPr/>
        </p:nvPicPr>
        <p:blipFill>
          <a:blip r:embed="rId6"/>
          <a:stretch>
            <a:fillRect/>
          </a:stretch>
        </p:blipFill>
        <p:spPr>
          <a:xfrm>
            <a:off x="559519" y="2277193"/>
            <a:ext cx="11054875" cy="3914934"/>
          </a:xfrm>
          <a:prstGeom prst="rect">
            <a:avLst/>
          </a:prstGeom>
        </p:spPr>
      </p:pic>
      <p:sp>
        <p:nvSpPr>
          <p:cNvPr id="4" name="Date Placeholder 3">
            <a:extLst>
              <a:ext uri="{FF2B5EF4-FFF2-40B4-BE49-F238E27FC236}">
                <a16:creationId xmlns:a16="http://schemas.microsoft.com/office/drawing/2014/main" id="{A713F8FB-26FB-4D91-99BB-0311AFCDB7B3}"/>
              </a:ext>
            </a:extLst>
          </p:cNvPr>
          <p:cNvSpPr>
            <a:spLocks noGrp="1"/>
          </p:cNvSpPr>
          <p:nvPr>
            <p:ph type="dt" sz="half" idx="10"/>
          </p:nvPr>
        </p:nvSpPr>
        <p:spPr/>
        <p:txBody>
          <a:bodyPr/>
          <a:lstStyle/>
          <a:p>
            <a:r>
              <a:rPr lang="en-US"/>
              <a:t>3/21/2022</a:t>
            </a:r>
          </a:p>
        </p:txBody>
      </p:sp>
      <p:sp>
        <p:nvSpPr>
          <p:cNvPr id="11" name="Slide Number Placeholder 10">
            <a:extLst>
              <a:ext uri="{FF2B5EF4-FFF2-40B4-BE49-F238E27FC236}">
                <a16:creationId xmlns:a16="http://schemas.microsoft.com/office/drawing/2014/main" id="{A9071FA8-3062-430E-97AD-5EFF8334C582}"/>
              </a:ext>
            </a:extLst>
          </p:cNvPr>
          <p:cNvSpPr>
            <a:spLocks noGrp="1"/>
          </p:cNvSpPr>
          <p:nvPr>
            <p:ph type="sldNum" sz="quarter" idx="12"/>
          </p:nvPr>
        </p:nvSpPr>
        <p:spPr/>
        <p:txBody>
          <a:bodyPr/>
          <a:lstStyle/>
          <a:p>
            <a:fld id="{23E03851-EE6D-4063-8020-2321602AFB5A}" type="slidenum">
              <a:rPr lang="en-US" smtClean="0"/>
              <a:t>6</a:t>
            </a:fld>
            <a:endParaRPr lang="en-US"/>
          </a:p>
        </p:txBody>
      </p:sp>
    </p:spTree>
    <p:extLst>
      <p:ext uri="{BB962C8B-B14F-4D97-AF65-F5344CB8AC3E}">
        <p14:creationId xmlns:p14="http://schemas.microsoft.com/office/powerpoint/2010/main" val="37113920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B5D58-CF78-C847-96CC-EACF83401860}"/>
              </a:ext>
            </a:extLst>
          </p:cNvPr>
          <p:cNvSpPr>
            <a:spLocks noGrp="1"/>
          </p:cNvSpPr>
          <p:nvPr>
            <p:ph type="title"/>
          </p:nvPr>
        </p:nvSpPr>
        <p:spPr/>
        <p:txBody>
          <a:bodyPr/>
          <a:lstStyle/>
          <a:p>
            <a:r>
              <a:rPr lang="en-US" dirty="0"/>
              <a:t>Understanding Antisemitic imagery</a:t>
            </a:r>
          </a:p>
        </p:txBody>
      </p:sp>
      <p:sp>
        <p:nvSpPr>
          <p:cNvPr id="3" name="Content Placeholder 2">
            <a:extLst>
              <a:ext uri="{FF2B5EF4-FFF2-40B4-BE49-F238E27FC236}">
                <a16:creationId xmlns:a16="http://schemas.microsoft.com/office/drawing/2014/main" id="{C494BA74-855E-C04B-AA96-2B728873B280}"/>
              </a:ext>
            </a:extLst>
          </p:cNvPr>
          <p:cNvSpPr>
            <a:spLocks noGrp="1"/>
          </p:cNvSpPr>
          <p:nvPr>
            <p:ph idx="1"/>
          </p:nvPr>
        </p:nvSpPr>
        <p:spPr>
          <a:xfrm>
            <a:off x="168165" y="2123089"/>
            <a:ext cx="11185635" cy="4053873"/>
          </a:xfrm>
        </p:spPr>
        <p:txBody>
          <a:bodyPr/>
          <a:lstStyle/>
          <a:p>
            <a:r>
              <a:rPr lang="en-US" dirty="0"/>
              <a:t>Memes processing pipeline</a:t>
            </a:r>
          </a:p>
          <a:p>
            <a:pPr lvl="1"/>
            <a:r>
              <a:rPr lang="en-US" dirty="0"/>
              <a:t>Perceptual hashing</a:t>
            </a:r>
          </a:p>
          <a:p>
            <a:pPr lvl="1"/>
            <a:r>
              <a:rPr lang="en-US" dirty="0"/>
              <a:t>Clustering techniques</a:t>
            </a:r>
          </a:p>
          <a:p>
            <a:pPr lvl="1"/>
            <a:r>
              <a:rPr lang="en-US" dirty="0"/>
              <a:t>Ground truth data from Know Your Meme for annotation</a:t>
            </a:r>
          </a:p>
          <a:p>
            <a:pPr marL="0" indent="0">
              <a:buNone/>
            </a:pPr>
            <a:endParaRPr lang="en-US" dirty="0"/>
          </a:p>
          <a:p>
            <a:r>
              <a:rPr lang="en-US" dirty="0"/>
              <a:t>Detect instances of the Happy Merchant meme</a:t>
            </a:r>
          </a:p>
        </p:txBody>
      </p:sp>
      <p:pic>
        <p:nvPicPr>
          <p:cNvPr id="5" name="Picture 4">
            <a:extLst>
              <a:ext uri="{FF2B5EF4-FFF2-40B4-BE49-F238E27FC236}">
                <a16:creationId xmlns:a16="http://schemas.microsoft.com/office/drawing/2014/main" id="{AB11E2F9-797C-E845-B38B-CD1EED1647DF}"/>
              </a:ext>
            </a:extLst>
          </p:cNvPr>
          <p:cNvPicPr>
            <a:picLocks noChangeAspect="1"/>
          </p:cNvPicPr>
          <p:nvPr/>
        </p:nvPicPr>
        <p:blipFill>
          <a:blip r:embed="rId3"/>
          <a:stretch>
            <a:fillRect/>
          </a:stretch>
        </p:blipFill>
        <p:spPr>
          <a:xfrm>
            <a:off x="8040414" y="1396857"/>
            <a:ext cx="3983421" cy="4780105"/>
          </a:xfrm>
          <a:prstGeom prst="rect">
            <a:avLst/>
          </a:prstGeom>
        </p:spPr>
      </p:pic>
      <p:sp>
        <p:nvSpPr>
          <p:cNvPr id="4" name="Date Placeholder 3">
            <a:extLst>
              <a:ext uri="{FF2B5EF4-FFF2-40B4-BE49-F238E27FC236}">
                <a16:creationId xmlns:a16="http://schemas.microsoft.com/office/drawing/2014/main" id="{680A0629-E74E-4497-BE51-2E59613FC6C4}"/>
              </a:ext>
            </a:extLst>
          </p:cNvPr>
          <p:cNvSpPr>
            <a:spLocks noGrp="1"/>
          </p:cNvSpPr>
          <p:nvPr>
            <p:ph type="dt" sz="half" idx="10"/>
          </p:nvPr>
        </p:nvSpPr>
        <p:spPr/>
        <p:txBody>
          <a:bodyPr/>
          <a:lstStyle/>
          <a:p>
            <a:r>
              <a:rPr lang="en-US"/>
              <a:t>3/21/2022</a:t>
            </a:r>
          </a:p>
        </p:txBody>
      </p:sp>
      <p:sp>
        <p:nvSpPr>
          <p:cNvPr id="6" name="Slide Number Placeholder 5">
            <a:extLst>
              <a:ext uri="{FF2B5EF4-FFF2-40B4-BE49-F238E27FC236}">
                <a16:creationId xmlns:a16="http://schemas.microsoft.com/office/drawing/2014/main" id="{4D4E61FD-BA7E-44D2-AA5F-146AAAF1E5EC}"/>
              </a:ext>
            </a:extLst>
          </p:cNvPr>
          <p:cNvSpPr>
            <a:spLocks noGrp="1"/>
          </p:cNvSpPr>
          <p:nvPr>
            <p:ph type="sldNum" sz="quarter" idx="12"/>
          </p:nvPr>
        </p:nvSpPr>
        <p:spPr/>
        <p:txBody>
          <a:bodyPr/>
          <a:lstStyle/>
          <a:p>
            <a:fld id="{23E03851-EE6D-4063-8020-2321602AFB5A}" type="slidenum">
              <a:rPr lang="en-US" smtClean="0"/>
              <a:t>60</a:t>
            </a:fld>
            <a:endParaRPr lang="en-US"/>
          </a:p>
        </p:txBody>
      </p:sp>
    </p:spTree>
    <p:extLst>
      <p:ext uri="{BB962C8B-B14F-4D97-AF65-F5344CB8AC3E}">
        <p14:creationId xmlns:p14="http://schemas.microsoft.com/office/powerpoint/2010/main" val="12711337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7F1A2-06A7-5246-8BCA-B0FBD01BFC71}"/>
              </a:ext>
            </a:extLst>
          </p:cNvPr>
          <p:cNvSpPr>
            <a:spLocks noGrp="1"/>
          </p:cNvSpPr>
          <p:nvPr>
            <p:ph type="title"/>
          </p:nvPr>
        </p:nvSpPr>
        <p:spPr>
          <a:xfrm>
            <a:off x="767862" y="-232752"/>
            <a:ext cx="10515600" cy="1325563"/>
          </a:xfrm>
        </p:spPr>
        <p:txBody>
          <a:bodyPr>
            <a:normAutofit/>
          </a:bodyPr>
          <a:lstStyle/>
          <a:p>
            <a:r>
              <a:rPr lang="en-US" sz="3600" dirty="0"/>
              <a:t>Memes processing pipeline</a:t>
            </a:r>
          </a:p>
        </p:txBody>
      </p:sp>
      <p:sp>
        <p:nvSpPr>
          <p:cNvPr id="9" name="Content Placeholder 8">
            <a:extLst>
              <a:ext uri="{FF2B5EF4-FFF2-40B4-BE49-F238E27FC236}">
                <a16:creationId xmlns:a16="http://schemas.microsoft.com/office/drawing/2014/main" id="{36197508-6C63-4105-B980-4CD330BE9DB3}"/>
              </a:ext>
            </a:extLst>
          </p:cNvPr>
          <p:cNvSpPr>
            <a:spLocks noGrp="1"/>
          </p:cNvSpPr>
          <p:nvPr>
            <p:ph idx="1"/>
          </p:nvPr>
        </p:nvSpPr>
        <p:spPr/>
        <p:txBody>
          <a:bodyPr/>
          <a:lstStyle/>
          <a:p>
            <a:endParaRPr lang="en-US"/>
          </a:p>
        </p:txBody>
      </p:sp>
      <p:pic>
        <p:nvPicPr>
          <p:cNvPr id="11" name="Picture 10">
            <a:extLst>
              <a:ext uri="{FF2B5EF4-FFF2-40B4-BE49-F238E27FC236}">
                <a16:creationId xmlns:a16="http://schemas.microsoft.com/office/drawing/2014/main" id="{30C8671D-57BA-4E62-8525-E3D8156E133E}"/>
              </a:ext>
            </a:extLst>
          </p:cNvPr>
          <p:cNvPicPr>
            <a:picLocks noChangeAspect="1"/>
          </p:cNvPicPr>
          <p:nvPr/>
        </p:nvPicPr>
        <p:blipFill>
          <a:blip r:embed="rId3"/>
          <a:stretch>
            <a:fillRect/>
          </a:stretch>
        </p:blipFill>
        <p:spPr>
          <a:xfrm>
            <a:off x="2236576" y="674791"/>
            <a:ext cx="7975827" cy="6163959"/>
          </a:xfrm>
          <a:prstGeom prst="rect">
            <a:avLst/>
          </a:prstGeom>
        </p:spPr>
      </p:pic>
      <p:sp>
        <p:nvSpPr>
          <p:cNvPr id="3" name="Date Placeholder 2">
            <a:extLst>
              <a:ext uri="{FF2B5EF4-FFF2-40B4-BE49-F238E27FC236}">
                <a16:creationId xmlns:a16="http://schemas.microsoft.com/office/drawing/2014/main" id="{D17AECDD-4EF9-4A9B-BAEF-3CC210AA8B5A}"/>
              </a:ext>
            </a:extLst>
          </p:cNvPr>
          <p:cNvSpPr>
            <a:spLocks noGrp="1"/>
          </p:cNvSpPr>
          <p:nvPr>
            <p:ph type="dt" sz="half" idx="10"/>
          </p:nvPr>
        </p:nvSpPr>
        <p:spPr/>
        <p:txBody>
          <a:bodyPr/>
          <a:lstStyle/>
          <a:p>
            <a:r>
              <a:rPr lang="en-US"/>
              <a:t>3/21/2022</a:t>
            </a:r>
          </a:p>
        </p:txBody>
      </p:sp>
      <p:sp>
        <p:nvSpPr>
          <p:cNvPr id="4" name="Slide Number Placeholder 3">
            <a:extLst>
              <a:ext uri="{FF2B5EF4-FFF2-40B4-BE49-F238E27FC236}">
                <a16:creationId xmlns:a16="http://schemas.microsoft.com/office/drawing/2014/main" id="{1F9BC09E-E853-4B9F-BF9F-CA2ED697E033}"/>
              </a:ext>
            </a:extLst>
          </p:cNvPr>
          <p:cNvSpPr>
            <a:spLocks noGrp="1"/>
          </p:cNvSpPr>
          <p:nvPr>
            <p:ph type="sldNum" sz="quarter" idx="12"/>
          </p:nvPr>
        </p:nvSpPr>
        <p:spPr/>
        <p:txBody>
          <a:bodyPr/>
          <a:lstStyle/>
          <a:p>
            <a:fld id="{23E03851-EE6D-4063-8020-2321602AFB5A}" type="slidenum">
              <a:rPr lang="en-US" smtClean="0"/>
              <a:t>61</a:t>
            </a:fld>
            <a:endParaRPr lang="en-US"/>
          </a:p>
        </p:txBody>
      </p:sp>
    </p:spTree>
    <p:extLst>
      <p:ext uri="{BB962C8B-B14F-4D97-AF65-F5344CB8AC3E}">
        <p14:creationId xmlns:p14="http://schemas.microsoft.com/office/powerpoint/2010/main" val="12511535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732BA49-1D1D-C840-AD90-66836A417E44}"/>
              </a:ext>
            </a:extLst>
          </p:cNvPr>
          <p:cNvPicPr>
            <a:picLocks noGrp="1" noChangeAspect="1"/>
          </p:cNvPicPr>
          <p:nvPr>
            <p:ph idx="1"/>
          </p:nvPr>
        </p:nvPicPr>
        <p:blipFill>
          <a:blip r:embed="rId3"/>
          <a:stretch>
            <a:fillRect/>
          </a:stretch>
        </p:blipFill>
        <p:spPr>
          <a:xfrm>
            <a:off x="1647663" y="0"/>
            <a:ext cx="9090676" cy="6818007"/>
          </a:xfrm>
        </p:spPr>
      </p:pic>
      <p:sp>
        <p:nvSpPr>
          <p:cNvPr id="2" name="Date Placeholder 1">
            <a:extLst>
              <a:ext uri="{FF2B5EF4-FFF2-40B4-BE49-F238E27FC236}">
                <a16:creationId xmlns:a16="http://schemas.microsoft.com/office/drawing/2014/main" id="{D388E01C-CA71-4A86-944D-013F3A8A1158}"/>
              </a:ext>
            </a:extLst>
          </p:cNvPr>
          <p:cNvSpPr>
            <a:spLocks noGrp="1"/>
          </p:cNvSpPr>
          <p:nvPr>
            <p:ph type="dt" sz="half" idx="10"/>
          </p:nvPr>
        </p:nvSpPr>
        <p:spPr/>
        <p:txBody>
          <a:bodyPr/>
          <a:lstStyle/>
          <a:p>
            <a:r>
              <a:rPr lang="en-US"/>
              <a:t>3/21/2022</a:t>
            </a:r>
          </a:p>
        </p:txBody>
      </p:sp>
      <p:sp>
        <p:nvSpPr>
          <p:cNvPr id="3" name="Slide Number Placeholder 2">
            <a:extLst>
              <a:ext uri="{FF2B5EF4-FFF2-40B4-BE49-F238E27FC236}">
                <a16:creationId xmlns:a16="http://schemas.microsoft.com/office/drawing/2014/main" id="{C94AD933-4255-46BD-9D6C-B005C4C910A5}"/>
              </a:ext>
            </a:extLst>
          </p:cNvPr>
          <p:cNvSpPr>
            <a:spLocks noGrp="1"/>
          </p:cNvSpPr>
          <p:nvPr>
            <p:ph type="sldNum" sz="quarter" idx="12"/>
          </p:nvPr>
        </p:nvSpPr>
        <p:spPr/>
        <p:txBody>
          <a:bodyPr/>
          <a:lstStyle/>
          <a:p>
            <a:fld id="{23E03851-EE6D-4063-8020-2321602AFB5A}" type="slidenum">
              <a:rPr lang="en-US" smtClean="0"/>
              <a:t>62</a:t>
            </a:fld>
            <a:endParaRPr lang="en-US"/>
          </a:p>
        </p:txBody>
      </p:sp>
    </p:spTree>
    <p:extLst>
      <p:ext uri="{BB962C8B-B14F-4D97-AF65-F5344CB8AC3E}">
        <p14:creationId xmlns:p14="http://schemas.microsoft.com/office/powerpoint/2010/main" val="34294693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07697-2699-0449-B61E-A344656BB8B3}"/>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88D5C8F-E1DB-CC46-973B-10AC941536F4}"/>
              </a:ext>
            </a:extLst>
          </p:cNvPr>
          <p:cNvSpPr>
            <a:spLocks noGrp="1"/>
          </p:cNvSpPr>
          <p:nvPr>
            <p:ph idx="1"/>
          </p:nvPr>
        </p:nvSpPr>
        <p:spPr>
          <a:xfrm>
            <a:off x="838200" y="1825624"/>
            <a:ext cx="10515600" cy="4389195"/>
          </a:xfrm>
        </p:spPr>
        <p:txBody>
          <a:bodyPr>
            <a:normAutofit/>
          </a:bodyPr>
          <a:lstStyle/>
          <a:p>
            <a:r>
              <a:rPr lang="en-US" dirty="0"/>
              <a:t>Data-driven approaches to quantify and better understand</a:t>
            </a:r>
          </a:p>
          <a:p>
            <a:pPr lvl="1"/>
            <a:r>
              <a:rPr lang="en-US" dirty="0"/>
              <a:t>Antisemitic Imagery (i.e., memes)</a:t>
            </a:r>
          </a:p>
          <a:p>
            <a:pPr lvl="1"/>
            <a:endParaRPr lang="en-US" dirty="0"/>
          </a:p>
          <a:p>
            <a:endParaRPr lang="en-US" dirty="0"/>
          </a:p>
          <a:p>
            <a:r>
              <a:rPr lang="en-US" dirty="0"/>
              <a:t>These approaches are important because:</a:t>
            </a:r>
          </a:p>
          <a:p>
            <a:pPr lvl="1"/>
            <a:r>
              <a:rPr lang="en-US" dirty="0"/>
              <a:t>They can scale</a:t>
            </a:r>
          </a:p>
          <a:p>
            <a:pPr lvl="1"/>
            <a:r>
              <a:rPr lang="en-US" dirty="0"/>
              <a:t>They are fast</a:t>
            </a:r>
          </a:p>
          <a:p>
            <a:pPr lvl="1"/>
            <a:r>
              <a:rPr lang="en-US" dirty="0"/>
              <a:t>They can capture evolving and emerging trends </a:t>
            </a:r>
          </a:p>
          <a:p>
            <a:pPr lvl="1"/>
            <a:endParaRPr lang="en-US" dirty="0"/>
          </a:p>
        </p:txBody>
      </p:sp>
      <p:sp>
        <p:nvSpPr>
          <p:cNvPr id="4" name="Date Placeholder 3">
            <a:extLst>
              <a:ext uri="{FF2B5EF4-FFF2-40B4-BE49-F238E27FC236}">
                <a16:creationId xmlns:a16="http://schemas.microsoft.com/office/drawing/2014/main" id="{4ADC34A6-1D24-4F67-BCDD-B6E0B764CCCA}"/>
              </a:ext>
            </a:extLst>
          </p:cNvPr>
          <p:cNvSpPr>
            <a:spLocks noGrp="1"/>
          </p:cNvSpPr>
          <p:nvPr>
            <p:ph type="dt" sz="half" idx="10"/>
          </p:nvPr>
        </p:nvSpPr>
        <p:spPr/>
        <p:txBody>
          <a:bodyPr/>
          <a:lstStyle/>
          <a:p>
            <a:r>
              <a:rPr lang="en-US"/>
              <a:t>3/21/2022</a:t>
            </a:r>
          </a:p>
        </p:txBody>
      </p:sp>
      <p:sp>
        <p:nvSpPr>
          <p:cNvPr id="5" name="Slide Number Placeholder 4">
            <a:extLst>
              <a:ext uri="{FF2B5EF4-FFF2-40B4-BE49-F238E27FC236}">
                <a16:creationId xmlns:a16="http://schemas.microsoft.com/office/drawing/2014/main" id="{07E9B5F9-1830-4543-82FD-D09BB574063A}"/>
              </a:ext>
            </a:extLst>
          </p:cNvPr>
          <p:cNvSpPr>
            <a:spLocks noGrp="1"/>
          </p:cNvSpPr>
          <p:nvPr>
            <p:ph type="sldNum" sz="quarter" idx="12"/>
          </p:nvPr>
        </p:nvSpPr>
        <p:spPr/>
        <p:txBody>
          <a:bodyPr/>
          <a:lstStyle/>
          <a:p>
            <a:fld id="{23E03851-EE6D-4063-8020-2321602AFB5A}" type="slidenum">
              <a:rPr lang="en-US" smtClean="0"/>
              <a:t>63</a:t>
            </a:fld>
            <a:endParaRPr lang="en-US"/>
          </a:p>
        </p:txBody>
      </p:sp>
    </p:spTree>
    <p:extLst>
      <p:ext uri="{BB962C8B-B14F-4D97-AF65-F5344CB8AC3E}">
        <p14:creationId xmlns:p14="http://schemas.microsoft.com/office/powerpoint/2010/main" val="2890271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sz="3867" b="1">
                <a:latin typeface="Comfortaa"/>
                <a:ea typeface="Comfortaa"/>
                <a:cs typeface="Comfortaa"/>
                <a:sym typeface="Comfortaa"/>
              </a:rPr>
              <a:t>What is the Manosphere?</a:t>
            </a:r>
            <a:endParaRPr sz="3867" b="1">
              <a:latin typeface="Comfortaa"/>
              <a:ea typeface="Comfortaa"/>
              <a:cs typeface="Comfortaa"/>
              <a:sym typeface="Comfortaa"/>
            </a:endParaRPr>
          </a:p>
        </p:txBody>
      </p:sp>
      <p:pic>
        <p:nvPicPr>
          <p:cNvPr id="69" name="Google Shape;69;p14"/>
          <p:cNvPicPr preferRelativeResize="0"/>
          <p:nvPr/>
        </p:nvPicPr>
        <p:blipFill>
          <a:blip r:embed="rId3">
            <a:alphaModFix/>
          </a:blip>
          <a:stretch>
            <a:fillRect/>
          </a:stretch>
        </p:blipFill>
        <p:spPr>
          <a:xfrm rot="-743913">
            <a:off x="917051" y="1918321"/>
            <a:ext cx="2845876" cy="2134411"/>
          </a:xfrm>
          <a:prstGeom prst="rect">
            <a:avLst/>
          </a:prstGeom>
          <a:noFill/>
          <a:ln>
            <a:noFill/>
          </a:ln>
        </p:spPr>
      </p:pic>
      <p:pic>
        <p:nvPicPr>
          <p:cNvPr id="70" name="Google Shape;70;p14"/>
          <p:cNvPicPr preferRelativeResize="0"/>
          <p:nvPr/>
        </p:nvPicPr>
        <p:blipFill rotWithShape="1">
          <a:blip r:embed="rId4">
            <a:alphaModFix/>
          </a:blip>
          <a:srcRect t="10801"/>
          <a:stretch/>
        </p:blipFill>
        <p:spPr>
          <a:xfrm rot="-1113528">
            <a:off x="7889234" y="4700900"/>
            <a:ext cx="3750332" cy="847267"/>
          </a:xfrm>
          <a:prstGeom prst="rect">
            <a:avLst/>
          </a:prstGeom>
          <a:noFill/>
          <a:ln>
            <a:noFill/>
          </a:ln>
        </p:spPr>
      </p:pic>
      <p:pic>
        <p:nvPicPr>
          <p:cNvPr id="71" name="Google Shape;71;p14"/>
          <p:cNvPicPr preferRelativeResize="0"/>
          <p:nvPr/>
        </p:nvPicPr>
        <p:blipFill>
          <a:blip r:embed="rId5">
            <a:alphaModFix/>
          </a:blip>
          <a:stretch>
            <a:fillRect/>
          </a:stretch>
        </p:blipFill>
        <p:spPr>
          <a:xfrm rot="960058">
            <a:off x="7390924" y="2244191"/>
            <a:ext cx="2059013" cy="1841052"/>
          </a:xfrm>
          <a:prstGeom prst="rect">
            <a:avLst/>
          </a:prstGeom>
          <a:noFill/>
          <a:ln>
            <a:noFill/>
          </a:ln>
        </p:spPr>
      </p:pic>
      <p:pic>
        <p:nvPicPr>
          <p:cNvPr id="72" name="Google Shape;72;p14"/>
          <p:cNvPicPr preferRelativeResize="0"/>
          <p:nvPr/>
        </p:nvPicPr>
        <p:blipFill>
          <a:blip r:embed="rId6">
            <a:alphaModFix/>
          </a:blip>
          <a:stretch>
            <a:fillRect/>
          </a:stretch>
        </p:blipFill>
        <p:spPr>
          <a:xfrm rot="-1402016">
            <a:off x="3540835" y="3937133"/>
            <a:ext cx="3032632" cy="2274475"/>
          </a:xfrm>
          <a:prstGeom prst="rect">
            <a:avLst/>
          </a:prstGeom>
          <a:noFill/>
          <a:ln>
            <a:noFill/>
          </a:ln>
        </p:spPr>
      </p:pic>
      <p:sp>
        <p:nvSpPr>
          <p:cNvPr id="2" name="Slide Number Placeholder 1">
            <a:extLst>
              <a:ext uri="{FF2B5EF4-FFF2-40B4-BE49-F238E27FC236}">
                <a16:creationId xmlns:a16="http://schemas.microsoft.com/office/drawing/2014/main" id="{00C94FBB-F18A-45F1-84E0-013ECD0159DE}"/>
              </a:ext>
            </a:extLst>
          </p:cNvPr>
          <p:cNvSpPr>
            <a:spLocks noGrp="1"/>
          </p:cNvSpPr>
          <p:nvPr>
            <p:ph type="sldNum" idx="12"/>
          </p:nvPr>
        </p:nvSpPr>
        <p:spPr/>
        <p:txBody>
          <a:bodyPr/>
          <a:lstStyle/>
          <a:p>
            <a:fld id="{00000000-1234-1234-1234-123412341234}" type="slidenum">
              <a:rPr lang="en" smtClean="0"/>
              <a:pPr/>
              <a:t>64</a:t>
            </a:fld>
            <a:endParaRPr lang="en"/>
          </a:p>
        </p:txBody>
      </p:sp>
    </p:spTree>
    <p:extLst>
      <p:ext uri="{BB962C8B-B14F-4D97-AF65-F5344CB8AC3E}">
        <p14:creationId xmlns:p14="http://schemas.microsoft.com/office/powerpoint/2010/main" val="386895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10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fade">
                                      <p:cBhvr>
                                        <p:cTn id="12" dur="1000"/>
                                        <p:tgtEl>
                                          <p:spTgt spid="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1000"/>
                                        <p:tgtEl>
                                          <p:spTgt spid="7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10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sz="3867" b="1">
                <a:latin typeface="Comfortaa"/>
                <a:ea typeface="Comfortaa"/>
                <a:cs typeface="Comfortaa"/>
                <a:sym typeface="Comfortaa"/>
              </a:rPr>
              <a:t>Why is it important to study it?</a:t>
            </a:r>
            <a:endParaRPr sz="3867" b="1">
              <a:latin typeface="Comfortaa"/>
              <a:ea typeface="Comfortaa"/>
              <a:cs typeface="Comfortaa"/>
              <a:sym typeface="Comfortaa"/>
            </a:endParaRPr>
          </a:p>
        </p:txBody>
      </p:sp>
      <p:pic>
        <p:nvPicPr>
          <p:cNvPr id="78" name="Google Shape;78;p15"/>
          <p:cNvPicPr preferRelativeResize="0"/>
          <p:nvPr/>
        </p:nvPicPr>
        <p:blipFill>
          <a:blip r:embed="rId3">
            <a:alphaModFix/>
          </a:blip>
          <a:stretch>
            <a:fillRect/>
          </a:stretch>
        </p:blipFill>
        <p:spPr>
          <a:xfrm>
            <a:off x="990817" y="2390133"/>
            <a:ext cx="5195667" cy="2922571"/>
          </a:xfrm>
          <a:prstGeom prst="rect">
            <a:avLst/>
          </a:prstGeom>
          <a:noFill/>
          <a:ln>
            <a:noFill/>
          </a:ln>
        </p:spPr>
      </p:pic>
      <p:pic>
        <p:nvPicPr>
          <p:cNvPr id="79" name="Google Shape;79;p15"/>
          <p:cNvPicPr preferRelativeResize="0"/>
          <p:nvPr/>
        </p:nvPicPr>
        <p:blipFill rotWithShape="1">
          <a:blip r:embed="rId4">
            <a:alphaModFix/>
          </a:blip>
          <a:srcRect t="11606"/>
          <a:stretch/>
        </p:blipFill>
        <p:spPr>
          <a:xfrm>
            <a:off x="6307551" y="2390135"/>
            <a:ext cx="4893635" cy="2922567"/>
          </a:xfrm>
          <a:prstGeom prst="rect">
            <a:avLst/>
          </a:prstGeom>
          <a:noFill/>
          <a:ln>
            <a:noFill/>
          </a:ln>
        </p:spPr>
      </p:pic>
      <p:sp>
        <p:nvSpPr>
          <p:cNvPr id="2" name="Slide Number Placeholder 1">
            <a:extLst>
              <a:ext uri="{FF2B5EF4-FFF2-40B4-BE49-F238E27FC236}">
                <a16:creationId xmlns:a16="http://schemas.microsoft.com/office/drawing/2014/main" id="{4E011F37-27F7-41C2-872A-A85307988BE8}"/>
              </a:ext>
            </a:extLst>
          </p:cNvPr>
          <p:cNvSpPr>
            <a:spLocks noGrp="1"/>
          </p:cNvSpPr>
          <p:nvPr>
            <p:ph type="sldNum" idx="12"/>
          </p:nvPr>
        </p:nvSpPr>
        <p:spPr/>
        <p:txBody>
          <a:bodyPr/>
          <a:lstStyle/>
          <a:p>
            <a:fld id="{00000000-1234-1234-1234-123412341234}" type="slidenum">
              <a:rPr lang="en" smtClean="0"/>
              <a:pPr/>
              <a:t>65</a:t>
            </a:fld>
            <a:endParaRPr lang="en"/>
          </a:p>
        </p:txBody>
      </p:sp>
    </p:spTree>
    <p:extLst>
      <p:ext uri="{BB962C8B-B14F-4D97-AF65-F5344CB8AC3E}">
        <p14:creationId xmlns:p14="http://schemas.microsoft.com/office/powerpoint/2010/main" val="22751680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653667" y="1337667"/>
            <a:ext cx="8987600" cy="4716800"/>
          </a:xfrm>
          <a:prstGeom prst="rect">
            <a:avLst/>
          </a:prstGeom>
        </p:spPr>
        <p:txBody>
          <a:bodyPr spcFirstLastPara="1" vert="horz" wrap="square" lIns="121900" tIns="121900" rIns="121900" bIns="121900" rtlCol="0" anchor="ctr" anchorCtr="0">
            <a:noAutofit/>
          </a:bodyPr>
          <a:lstStyle/>
          <a:p>
            <a:r>
              <a:rPr lang="en" sz="5467" b="1">
                <a:latin typeface="Nunito"/>
                <a:ea typeface="Nunito"/>
                <a:cs typeface="Nunito"/>
                <a:sym typeface="Nunito"/>
              </a:rPr>
              <a:t>52 subreddits</a:t>
            </a:r>
            <a:endParaRPr sz="5467" b="1">
              <a:latin typeface="Nunito"/>
              <a:ea typeface="Nunito"/>
              <a:cs typeface="Nunito"/>
              <a:sym typeface="Nunito"/>
            </a:endParaRPr>
          </a:p>
          <a:p>
            <a:r>
              <a:rPr lang="en" sz="5467" b="1">
                <a:latin typeface="Nunito"/>
                <a:ea typeface="Nunito"/>
                <a:cs typeface="Nunito"/>
                <a:sym typeface="Nunito"/>
              </a:rPr>
              <a:t>6 standalone forums</a:t>
            </a:r>
            <a:endParaRPr sz="5467" b="1">
              <a:latin typeface="Nunito"/>
              <a:ea typeface="Nunito"/>
              <a:cs typeface="Nunito"/>
              <a:sym typeface="Nunito"/>
            </a:endParaRPr>
          </a:p>
          <a:p>
            <a:r>
              <a:rPr lang="en" sz="5467" b="1">
                <a:latin typeface="Nunito"/>
                <a:ea typeface="Nunito"/>
                <a:cs typeface="Nunito"/>
                <a:sym typeface="Nunito"/>
              </a:rPr>
              <a:t>835k users</a:t>
            </a:r>
            <a:endParaRPr sz="5467" b="1">
              <a:latin typeface="Nunito"/>
              <a:ea typeface="Nunito"/>
              <a:cs typeface="Nunito"/>
              <a:sym typeface="Nunito"/>
            </a:endParaRPr>
          </a:p>
          <a:p>
            <a:r>
              <a:rPr lang="en" sz="5467" b="1">
                <a:latin typeface="Nunito"/>
                <a:ea typeface="Nunito"/>
                <a:cs typeface="Nunito"/>
                <a:sym typeface="Nunito"/>
              </a:rPr>
              <a:t>22M posts</a:t>
            </a:r>
            <a:endParaRPr sz="5467" b="1">
              <a:latin typeface="Nunito"/>
              <a:ea typeface="Nunito"/>
              <a:cs typeface="Nunito"/>
              <a:sym typeface="Nunito"/>
            </a:endParaRPr>
          </a:p>
        </p:txBody>
      </p:sp>
      <p:sp>
        <p:nvSpPr>
          <p:cNvPr id="85" name="Google Shape;85;p16"/>
          <p:cNvSpPr txBox="1">
            <a:spLocks noGrp="1"/>
          </p:cNvSpPr>
          <p:nvPr>
            <p:ph type="title"/>
          </p:nvPr>
        </p:nvSpPr>
        <p:spPr>
          <a:xfrm>
            <a:off x="415600" y="593367"/>
            <a:ext cx="11360800" cy="1124800"/>
          </a:xfrm>
          <a:prstGeom prst="rect">
            <a:avLst/>
          </a:prstGeom>
        </p:spPr>
        <p:txBody>
          <a:bodyPr spcFirstLastPara="1" vert="horz" wrap="square" lIns="121900" tIns="121900" rIns="121900" bIns="121900" rtlCol="0" anchor="ctr" anchorCtr="0">
            <a:noAutofit/>
          </a:bodyPr>
          <a:lstStyle/>
          <a:p>
            <a:r>
              <a:rPr lang="en" sz="3867" b="1">
                <a:latin typeface="Comfortaa"/>
                <a:ea typeface="Comfortaa"/>
                <a:cs typeface="Comfortaa"/>
                <a:sym typeface="Comfortaa"/>
              </a:rPr>
              <a:t>Data Used</a:t>
            </a:r>
            <a:endParaRPr sz="3867" b="1">
              <a:latin typeface="Comfortaa"/>
              <a:ea typeface="Comfortaa"/>
              <a:cs typeface="Comfortaa"/>
              <a:sym typeface="Comfortaa"/>
            </a:endParaRPr>
          </a:p>
        </p:txBody>
      </p:sp>
      <p:sp>
        <p:nvSpPr>
          <p:cNvPr id="2" name="Slide Number Placeholder 1">
            <a:extLst>
              <a:ext uri="{FF2B5EF4-FFF2-40B4-BE49-F238E27FC236}">
                <a16:creationId xmlns:a16="http://schemas.microsoft.com/office/drawing/2014/main" id="{9D03125A-BEF9-43FE-828F-7652F4725C35}"/>
              </a:ext>
            </a:extLst>
          </p:cNvPr>
          <p:cNvSpPr>
            <a:spLocks noGrp="1"/>
          </p:cNvSpPr>
          <p:nvPr>
            <p:ph type="sldNum" idx="12"/>
          </p:nvPr>
        </p:nvSpPr>
        <p:spPr/>
        <p:txBody>
          <a:bodyPr/>
          <a:lstStyle/>
          <a:p>
            <a:fld id="{00000000-1234-1234-1234-123412341234}" type="slidenum">
              <a:rPr lang="en" smtClean="0"/>
              <a:pPr/>
              <a:t>66</a:t>
            </a:fld>
            <a:endParaRPr lang="en"/>
          </a:p>
        </p:txBody>
      </p:sp>
    </p:spTree>
    <p:extLst>
      <p:ext uri="{BB962C8B-B14F-4D97-AF65-F5344CB8AC3E}">
        <p14:creationId xmlns:p14="http://schemas.microsoft.com/office/powerpoint/2010/main" val="28624586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7"/>
          <p:cNvPicPr preferRelativeResize="0"/>
          <p:nvPr/>
        </p:nvPicPr>
        <p:blipFill>
          <a:blip r:embed="rId3">
            <a:alphaModFix/>
          </a:blip>
          <a:stretch>
            <a:fillRect/>
          </a:stretch>
        </p:blipFill>
        <p:spPr>
          <a:xfrm>
            <a:off x="344115" y="2149217"/>
            <a:ext cx="11637447" cy="4131992"/>
          </a:xfrm>
          <a:prstGeom prst="rect">
            <a:avLst/>
          </a:prstGeom>
          <a:noFill/>
          <a:ln>
            <a:noFill/>
          </a:ln>
        </p:spPr>
      </p:pic>
      <p:sp>
        <p:nvSpPr>
          <p:cNvPr id="91" name="Google Shape;91;p17"/>
          <p:cNvSpPr/>
          <p:nvPr/>
        </p:nvSpPr>
        <p:spPr>
          <a:xfrm>
            <a:off x="5340667" y="2185067"/>
            <a:ext cx="1831200" cy="407200"/>
          </a:xfrm>
          <a:prstGeom prst="rect">
            <a:avLst/>
          </a:prstGeom>
          <a:solidFill>
            <a:schemeClr val="lt1"/>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2" name="Google Shape;92;p17"/>
          <p:cNvSpPr txBox="1">
            <a:spLocks noGrp="1"/>
          </p:cNvSpPr>
          <p:nvPr>
            <p:ph type="title"/>
          </p:nvPr>
        </p:nvSpPr>
        <p:spPr>
          <a:xfrm>
            <a:off x="1093667" y="153167"/>
            <a:ext cx="7760800" cy="1529200"/>
          </a:xfrm>
          <a:prstGeom prst="rect">
            <a:avLst/>
          </a:prstGeom>
        </p:spPr>
        <p:txBody>
          <a:bodyPr spcFirstLastPara="1" vert="horz" wrap="square" lIns="121900" tIns="121900" rIns="121900" bIns="121900" rtlCol="0" anchor="t" anchorCtr="0">
            <a:noAutofit/>
          </a:bodyPr>
          <a:lstStyle/>
          <a:p>
            <a:r>
              <a:rPr lang="en" sz="2667">
                <a:latin typeface="Comfortaa"/>
                <a:ea typeface="Comfortaa"/>
                <a:cs typeface="Comfortaa"/>
                <a:sym typeface="Comfortaa"/>
              </a:rPr>
              <a:t>How has the popularity/levels of activity of the different Manosphere communities evolved over time?</a:t>
            </a:r>
            <a:endParaRPr sz="2667" b="1">
              <a:latin typeface="Comfortaa"/>
              <a:ea typeface="Comfortaa"/>
              <a:cs typeface="Comfortaa"/>
              <a:sym typeface="Comfortaa"/>
            </a:endParaRPr>
          </a:p>
        </p:txBody>
      </p:sp>
      <p:sp>
        <p:nvSpPr>
          <p:cNvPr id="93" name="Google Shape;93;p17"/>
          <p:cNvSpPr txBox="1"/>
          <p:nvPr/>
        </p:nvSpPr>
        <p:spPr>
          <a:xfrm rot="-5400000">
            <a:off x="-153933" y="549567"/>
            <a:ext cx="1644000" cy="851200"/>
          </a:xfrm>
          <a:prstGeom prst="rect">
            <a:avLst/>
          </a:prstGeom>
          <a:noFill/>
          <a:ln>
            <a:noFill/>
          </a:ln>
        </p:spPr>
        <p:txBody>
          <a:bodyPr spcFirstLastPara="1" wrap="square" lIns="121900" tIns="121900" rIns="121900" bIns="121900" anchor="t" anchorCtr="0">
            <a:noAutofit/>
          </a:bodyPr>
          <a:lstStyle/>
          <a:p>
            <a:r>
              <a:rPr lang="en" sz="5600" b="1">
                <a:solidFill>
                  <a:schemeClr val="dk1"/>
                </a:solidFill>
                <a:latin typeface="Comfortaa"/>
                <a:ea typeface="Comfortaa"/>
                <a:cs typeface="Comfortaa"/>
                <a:sym typeface="Comfortaa"/>
              </a:rPr>
              <a:t>RQ1</a:t>
            </a:r>
            <a:endParaRPr sz="4400" b="1"/>
          </a:p>
        </p:txBody>
      </p:sp>
      <p:pic>
        <p:nvPicPr>
          <p:cNvPr id="94" name="Google Shape;94;p17"/>
          <p:cNvPicPr preferRelativeResize="0"/>
          <p:nvPr/>
        </p:nvPicPr>
        <p:blipFill>
          <a:blip r:embed="rId4">
            <a:alphaModFix/>
          </a:blip>
          <a:stretch>
            <a:fillRect/>
          </a:stretch>
        </p:blipFill>
        <p:spPr>
          <a:xfrm>
            <a:off x="-93869" y="3471492"/>
            <a:ext cx="684433" cy="1487441"/>
          </a:xfrm>
          <a:prstGeom prst="rect">
            <a:avLst/>
          </a:prstGeom>
          <a:noFill/>
          <a:ln>
            <a:noFill/>
          </a:ln>
        </p:spPr>
      </p:pic>
      <p:pic>
        <p:nvPicPr>
          <p:cNvPr id="95" name="Google Shape;95;p17"/>
          <p:cNvPicPr preferRelativeResize="0"/>
          <p:nvPr/>
        </p:nvPicPr>
        <p:blipFill>
          <a:blip r:embed="rId5">
            <a:alphaModFix/>
          </a:blip>
          <a:stretch>
            <a:fillRect/>
          </a:stretch>
        </p:blipFill>
        <p:spPr>
          <a:xfrm>
            <a:off x="5677154" y="6281208"/>
            <a:ext cx="971407" cy="435443"/>
          </a:xfrm>
          <a:prstGeom prst="rect">
            <a:avLst/>
          </a:prstGeom>
          <a:noFill/>
          <a:ln>
            <a:noFill/>
          </a:ln>
        </p:spPr>
      </p:pic>
      <p:grpSp>
        <p:nvGrpSpPr>
          <p:cNvPr id="96" name="Google Shape;96;p17"/>
          <p:cNvGrpSpPr/>
          <p:nvPr/>
        </p:nvGrpSpPr>
        <p:grpSpPr>
          <a:xfrm>
            <a:off x="3769933" y="1838934"/>
            <a:ext cx="3857016" cy="2551367"/>
            <a:chOff x="2827450" y="1379200"/>
            <a:chExt cx="2892762" cy="1913525"/>
          </a:xfrm>
        </p:grpSpPr>
        <p:cxnSp>
          <p:nvCxnSpPr>
            <p:cNvPr id="97" name="Google Shape;97;p17"/>
            <p:cNvCxnSpPr/>
            <p:nvPr/>
          </p:nvCxnSpPr>
          <p:spPr>
            <a:xfrm rot="10800000" flipH="1">
              <a:off x="2827450" y="1719100"/>
              <a:ext cx="323400" cy="917400"/>
            </a:xfrm>
            <a:prstGeom prst="straightConnector1">
              <a:avLst/>
            </a:prstGeom>
            <a:noFill/>
            <a:ln w="19050" cap="flat" cmpd="sng">
              <a:solidFill>
                <a:srgbClr val="6B257D"/>
              </a:solidFill>
              <a:prstDash val="solid"/>
              <a:round/>
              <a:headEnd type="none" w="med" len="med"/>
              <a:tailEnd type="triangle" w="med" len="med"/>
            </a:ln>
          </p:spPr>
        </p:cxnSp>
        <p:sp>
          <p:nvSpPr>
            <p:cNvPr id="98" name="Google Shape;98;p17"/>
            <p:cNvSpPr txBox="1"/>
            <p:nvPr/>
          </p:nvSpPr>
          <p:spPr>
            <a:xfrm>
              <a:off x="3022949" y="1379200"/>
              <a:ext cx="2697263" cy="363900"/>
            </a:xfrm>
            <a:prstGeom prst="rect">
              <a:avLst/>
            </a:prstGeom>
            <a:noFill/>
            <a:ln>
              <a:noFill/>
            </a:ln>
          </p:spPr>
          <p:txBody>
            <a:bodyPr spcFirstLastPara="1" wrap="square" lIns="121900" tIns="121900" rIns="121900" bIns="121900" anchor="t" anchorCtr="0">
              <a:noAutofit/>
            </a:bodyPr>
            <a:lstStyle/>
            <a:p>
              <a:r>
                <a:rPr lang="en" sz="2400" b="1" dirty="0">
                  <a:solidFill>
                    <a:srgbClr val="6B257D"/>
                  </a:solidFill>
                  <a:latin typeface="Nunito"/>
                  <a:ea typeface="Nunito"/>
                  <a:cs typeface="Nunito"/>
                  <a:sym typeface="Nunito"/>
                </a:rPr>
                <a:t>Men’s Rights Activists</a:t>
              </a:r>
              <a:endParaRPr sz="2400" b="1" dirty="0">
                <a:solidFill>
                  <a:srgbClr val="6B257D"/>
                </a:solidFill>
                <a:latin typeface="Nunito"/>
                <a:ea typeface="Nunito"/>
                <a:cs typeface="Nunito"/>
                <a:sym typeface="Nunito"/>
              </a:endParaRPr>
            </a:p>
          </p:txBody>
        </p:sp>
        <p:cxnSp>
          <p:nvCxnSpPr>
            <p:cNvPr id="99" name="Google Shape;99;p17"/>
            <p:cNvCxnSpPr/>
            <p:nvPr/>
          </p:nvCxnSpPr>
          <p:spPr>
            <a:xfrm rot="10800000" flipH="1">
              <a:off x="2987375" y="2478525"/>
              <a:ext cx="531900" cy="814200"/>
            </a:xfrm>
            <a:prstGeom prst="straightConnector1">
              <a:avLst/>
            </a:prstGeom>
            <a:noFill/>
            <a:ln w="19050" cap="flat" cmpd="sng">
              <a:solidFill>
                <a:srgbClr val="64975F"/>
              </a:solidFill>
              <a:prstDash val="solid"/>
              <a:round/>
              <a:headEnd type="none" w="med" len="med"/>
              <a:tailEnd type="triangle" w="med" len="med"/>
            </a:ln>
          </p:spPr>
        </p:cxnSp>
        <p:sp>
          <p:nvSpPr>
            <p:cNvPr id="100" name="Google Shape;100;p17"/>
            <p:cNvSpPr txBox="1"/>
            <p:nvPr/>
          </p:nvSpPr>
          <p:spPr>
            <a:xfrm>
              <a:off x="3459150" y="2170250"/>
              <a:ext cx="1646700" cy="363900"/>
            </a:xfrm>
            <a:prstGeom prst="rect">
              <a:avLst/>
            </a:prstGeom>
            <a:noFill/>
            <a:ln>
              <a:noFill/>
            </a:ln>
          </p:spPr>
          <p:txBody>
            <a:bodyPr spcFirstLastPara="1" wrap="square" lIns="121900" tIns="121900" rIns="121900" bIns="121900" anchor="t" anchorCtr="0">
              <a:noAutofit/>
            </a:bodyPr>
            <a:lstStyle/>
            <a:p>
              <a:r>
                <a:rPr lang="en" sz="2400" b="1">
                  <a:solidFill>
                    <a:srgbClr val="64975F"/>
                  </a:solidFill>
                  <a:latin typeface="Nunito"/>
                  <a:ea typeface="Nunito"/>
                  <a:cs typeface="Nunito"/>
                  <a:sym typeface="Nunito"/>
                </a:rPr>
                <a:t>Pick Up Artists</a:t>
              </a:r>
              <a:endParaRPr sz="2400">
                <a:solidFill>
                  <a:srgbClr val="64975F"/>
                </a:solidFill>
                <a:latin typeface="Nunito"/>
                <a:ea typeface="Nunito"/>
                <a:cs typeface="Nunito"/>
                <a:sym typeface="Nunito"/>
              </a:endParaRPr>
            </a:p>
          </p:txBody>
        </p:sp>
      </p:grpSp>
      <p:cxnSp>
        <p:nvCxnSpPr>
          <p:cNvPr id="101" name="Google Shape;101;p17"/>
          <p:cNvCxnSpPr>
            <a:endCxn id="102" idx="2"/>
          </p:cNvCxnSpPr>
          <p:nvPr/>
        </p:nvCxnSpPr>
        <p:spPr>
          <a:xfrm rot="10800000" flipH="1">
            <a:off x="9534233" y="2443067"/>
            <a:ext cx="185600" cy="1880800"/>
          </a:xfrm>
          <a:prstGeom prst="straightConnector1">
            <a:avLst/>
          </a:prstGeom>
          <a:noFill/>
          <a:ln w="19050" cap="flat" cmpd="sng">
            <a:solidFill>
              <a:srgbClr val="000000"/>
            </a:solidFill>
            <a:prstDash val="solid"/>
            <a:round/>
            <a:headEnd type="none" w="med" len="med"/>
            <a:tailEnd type="triangle" w="med" len="med"/>
          </a:ln>
        </p:spPr>
      </p:cxnSp>
      <p:sp>
        <p:nvSpPr>
          <p:cNvPr id="102" name="Google Shape;102;p17"/>
          <p:cNvSpPr txBox="1"/>
          <p:nvPr/>
        </p:nvSpPr>
        <p:spPr>
          <a:xfrm>
            <a:off x="9088233" y="1957867"/>
            <a:ext cx="1263200" cy="485200"/>
          </a:xfrm>
          <a:prstGeom prst="rect">
            <a:avLst/>
          </a:prstGeom>
          <a:noFill/>
          <a:ln>
            <a:noFill/>
          </a:ln>
        </p:spPr>
        <p:txBody>
          <a:bodyPr spcFirstLastPara="1" wrap="square" lIns="121900" tIns="121900" rIns="121900" bIns="121900" anchor="t" anchorCtr="0">
            <a:noAutofit/>
          </a:bodyPr>
          <a:lstStyle/>
          <a:p>
            <a:pPr algn="ctr"/>
            <a:r>
              <a:rPr lang="en" sz="2400" b="1">
                <a:solidFill>
                  <a:schemeClr val="dk1"/>
                </a:solidFill>
                <a:latin typeface="Nunito"/>
                <a:ea typeface="Nunito"/>
                <a:cs typeface="Nunito"/>
                <a:sym typeface="Nunito"/>
              </a:rPr>
              <a:t>Incels</a:t>
            </a:r>
            <a:endParaRPr sz="2400">
              <a:solidFill>
                <a:schemeClr val="dk1"/>
              </a:solidFill>
              <a:latin typeface="Nunito"/>
              <a:ea typeface="Nunito"/>
              <a:cs typeface="Nunito"/>
              <a:sym typeface="Nunito"/>
            </a:endParaRPr>
          </a:p>
        </p:txBody>
      </p:sp>
      <p:cxnSp>
        <p:nvCxnSpPr>
          <p:cNvPr id="103" name="Google Shape;103;p17"/>
          <p:cNvCxnSpPr/>
          <p:nvPr/>
        </p:nvCxnSpPr>
        <p:spPr>
          <a:xfrm rot="10800000" flipH="1">
            <a:off x="10391567" y="3393500"/>
            <a:ext cx="104400" cy="1066400"/>
          </a:xfrm>
          <a:prstGeom prst="straightConnector1">
            <a:avLst/>
          </a:prstGeom>
          <a:noFill/>
          <a:ln w="19050" cap="flat" cmpd="sng">
            <a:solidFill>
              <a:srgbClr val="7F501E"/>
            </a:solidFill>
            <a:prstDash val="solid"/>
            <a:round/>
            <a:headEnd type="none" w="med" len="med"/>
            <a:tailEnd type="triangle" w="med" len="med"/>
          </a:ln>
        </p:spPr>
      </p:cxnSp>
      <p:sp>
        <p:nvSpPr>
          <p:cNvPr id="104" name="Google Shape;104;p17"/>
          <p:cNvSpPr txBox="1"/>
          <p:nvPr/>
        </p:nvSpPr>
        <p:spPr>
          <a:xfrm>
            <a:off x="10039567" y="2943784"/>
            <a:ext cx="1505700" cy="485200"/>
          </a:xfrm>
          <a:prstGeom prst="rect">
            <a:avLst/>
          </a:prstGeom>
          <a:noFill/>
          <a:ln>
            <a:noFill/>
          </a:ln>
        </p:spPr>
        <p:txBody>
          <a:bodyPr spcFirstLastPara="1" wrap="square" lIns="121900" tIns="121900" rIns="121900" bIns="121900" anchor="t" anchorCtr="0">
            <a:noAutofit/>
          </a:bodyPr>
          <a:lstStyle/>
          <a:p>
            <a:r>
              <a:rPr lang="en" sz="2400" b="1" dirty="0">
                <a:solidFill>
                  <a:srgbClr val="7F501E"/>
                </a:solidFill>
                <a:latin typeface="Nunito"/>
                <a:ea typeface="Nunito"/>
                <a:cs typeface="Nunito"/>
                <a:sym typeface="Nunito"/>
              </a:rPr>
              <a:t>MGTOW</a:t>
            </a:r>
            <a:endParaRPr sz="2400" dirty="0">
              <a:solidFill>
                <a:srgbClr val="7F501E"/>
              </a:solidFill>
              <a:latin typeface="Nunito"/>
              <a:ea typeface="Nunito"/>
              <a:cs typeface="Nunito"/>
              <a:sym typeface="Nunito"/>
            </a:endParaRPr>
          </a:p>
        </p:txBody>
      </p:sp>
      <p:sp>
        <p:nvSpPr>
          <p:cNvPr id="2" name="Slide Number Placeholder 1">
            <a:extLst>
              <a:ext uri="{FF2B5EF4-FFF2-40B4-BE49-F238E27FC236}">
                <a16:creationId xmlns:a16="http://schemas.microsoft.com/office/drawing/2014/main" id="{FED5E46B-E830-400E-960B-B7041F8CF7F6}"/>
              </a:ext>
            </a:extLst>
          </p:cNvPr>
          <p:cNvSpPr>
            <a:spLocks noGrp="1"/>
          </p:cNvSpPr>
          <p:nvPr>
            <p:ph type="sldNum" idx="12"/>
          </p:nvPr>
        </p:nvSpPr>
        <p:spPr/>
        <p:txBody>
          <a:bodyPr/>
          <a:lstStyle/>
          <a:p>
            <a:fld id="{00000000-1234-1234-1234-123412341234}" type="slidenum">
              <a:rPr lang="en" smtClean="0"/>
              <a:pPr/>
              <a:t>67</a:t>
            </a:fld>
            <a:endParaRPr lang="en"/>
          </a:p>
        </p:txBody>
      </p:sp>
    </p:spTree>
    <p:extLst>
      <p:ext uri="{BB962C8B-B14F-4D97-AF65-F5344CB8AC3E}">
        <p14:creationId xmlns:p14="http://schemas.microsoft.com/office/powerpoint/2010/main" val="3060750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1000"/>
                                        <p:tgtEl>
                                          <p:spTgt spid="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1"/>
                                        </p:tgtEl>
                                        <p:attrNameLst>
                                          <p:attrName>style.visibility</p:attrName>
                                        </p:attrNameLst>
                                      </p:cBhvr>
                                      <p:to>
                                        <p:strVal val="visible"/>
                                      </p:to>
                                    </p:set>
                                    <p:animEffect transition="in" filter="fade">
                                      <p:cBhvr>
                                        <p:cTn id="12" dur="1000"/>
                                        <p:tgtEl>
                                          <p:spTgt spid="101"/>
                                        </p:tgtEl>
                                      </p:cBhvr>
                                    </p:animEffect>
                                  </p:childTnLst>
                                </p:cTn>
                              </p:par>
                              <p:par>
                                <p:cTn id="13" presetID="10" presetClass="entr" presetSubtype="0" fill="hold" nodeType="withEffect">
                                  <p:stCondLst>
                                    <p:cond delay="0"/>
                                  </p:stCondLst>
                                  <p:childTnLst>
                                    <p:set>
                                      <p:cBhvr>
                                        <p:cTn id="14" dur="1" fill="hold">
                                          <p:stCondLst>
                                            <p:cond delay="0"/>
                                          </p:stCondLst>
                                        </p:cTn>
                                        <p:tgtEl>
                                          <p:spTgt spid="102"/>
                                        </p:tgtEl>
                                        <p:attrNameLst>
                                          <p:attrName>style.visibility</p:attrName>
                                        </p:attrNameLst>
                                      </p:cBhvr>
                                      <p:to>
                                        <p:strVal val="visible"/>
                                      </p:to>
                                    </p:set>
                                    <p:animEffect transition="in" filter="fade">
                                      <p:cBhvr>
                                        <p:cTn id="15" dur="1000"/>
                                        <p:tgtEl>
                                          <p:spTgt spid="102"/>
                                        </p:tgtEl>
                                      </p:cBhvr>
                                    </p:animEffect>
                                  </p:childTnLst>
                                </p:cTn>
                              </p:par>
                              <p:par>
                                <p:cTn id="16" presetID="10" presetClass="entr" presetSubtype="0" fill="hold" nodeType="withEffect">
                                  <p:stCondLst>
                                    <p:cond delay="0"/>
                                  </p:stCondLst>
                                  <p:childTnLst>
                                    <p:set>
                                      <p:cBhvr>
                                        <p:cTn id="17" dur="1" fill="hold">
                                          <p:stCondLst>
                                            <p:cond delay="0"/>
                                          </p:stCondLst>
                                        </p:cTn>
                                        <p:tgtEl>
                                          <p:spTgt spid="103"/>
                                        </p:tgtEl>
                                        <p:attrNameLst>
                                          <p:attrName>style.visibility</p:attrName>
                                        </p:attrNameLst>
                                      </p:cBhvr>
                                      <p:to>
                                        <p:strVal val="visible"/>
                                      </p:to>
                                    </p:set>
                                    <p:animEffect transition="in" filter="fade">
                                      <p:cBhvr>
                                        <p:cTn id="18" dur="1000"/>
                                        <p:tgtEl>
                                          <p:spTgt spid="103"/>
                                        </p:tgtEl>
                                      </p:cBhvr>
                                    </p:animEffect>
                                  </p:childTnLst>
                                </p:cTn>
                              </p:par>
                              <p:par>
                                <p:cTn id="19" presetID="10" presetClass="entr" presetSubtype="0" fill="hold" nodeType="withEffect">
                                  <p:stCondLst>
                                    <p:cond delay="0"/>
                                  </p:stCondLst>
                                  <p:childTnLst>
                                    <p:set>
                                      <p:cBhvr>
                                        <p:cTn id="20" dur="1" fill="hold">
                                          <p:stCondLst>
                                            <p:cond delay="0"/>
                                          </p:stCondLst>
                                        </p:cTn>
                                        <p:tgtEl>
                                          <p:spTgt spid="104"/>
                                        </p:tgtEl>
                                        <p:attrNameLst>
                                          <p:attrName>style.visibility</p:attrName>
                                        </p:attrNameLst>
                                      </p:cBhvr>
                                      <p:to>
                                        <p:strVal val="visible"/>
                                      </p:to>
                                    </p:set>
                                    <p:animEffect transition="in" filter="fade">
                                      <p:cBhvr>
                                        <p:cTn id="21" dur="10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19"/>
          <p:cNvPicPr preferRelativeResize="0"/>
          <p:nvPr/>
        </p:nvPicPr>
        <p:blipFill>
          <a:blip r:embed="rId3">
            <a:alphaModFix/>
          </a:blip>
          <a:stretch>
            <a:fillRect/>
          </a:stretch>
        </p:blipFill>
        <p:spPr>
          <a:xfrm>
            <a:off x="1420503" y="1428334"/>
            <a:ext cx="9760167" cy="4589100"/>
          </a:xfrm>
          <a:prstGeom prst="rect">
            <a:avLst/>
          </a:prstGeom>
          <a:noFill/>
          <a:ln>
            <a:noFill/>
          </a:ln>
        </p:spPr>
      </p:pic>
      <p:sp>
        <p:nvSpPr>
          <p:cNvPr id="134" name="Google Shape;134;p19"/>
          <p:cNvSpPr/>
          <p:nvPr/>
        </p:nvSpPr>
        <p:spPr>
          <a:xfrm>
            <a:off x="5236884" y="1507333"/>
            <a:ext cx="1644400" cy="407200"/>
          </a:xfrm>
          <a:prstGeom prst="rect">
            <a:avLst/>
          </a:prstGeom>
          <a:solidFill>
            <a:schemeClr val="lt1"/>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5" name="Google Shape;135;p19"/>
          <p:cNvSpPr txBox="1">
            <a:spLocks noGrp="1"/>
          </p:cNvSpPr>
          <p:nvPr>
            <p:ph type="title"/>
          </p:nvPr>
        </p:nvSpPr>
        <p:spPr>
          <a:xfrm>
            <a:off x="1093667" y="153167"/>
            <a:ext cx="8356400" cy="1566400"/>
          </a:xfrm>
          <a:prstGeom prst="rect">
            <a:avLst/>
          </a:prstGeom>
        </p:spPr>
        <p:txBody>
          <a:bodyPr spcFirstLastPara="1" vert="horz" wrap="square" lIns="121900" tIns="121900" rIns="121900" bIns="121900" rtlCol="0" anchor="ctr" anchorCtr="0">
            <a:noAutofit/>
          </a:bodyPr>
          <a:lstStyle/>
          <a:p>
            <a:r>
              <a:rPr lang="en" sz="3200">
                <a:latin typeface="Comfortaa"/>
                <a:ea typeface="Comfortaa"/>
                <a:cs typeface="Comfortaa"/>
                <a:sym typeface="Comfortaa"/>
              </a:rPr>
              <a:t>Has speech become more toxic and/or misogynistic over time?</a:t>
            </a:r>
            <a:endParaRPr sz="3200">
              <a:latin typeface="Comfortaa"/>
              <a:ea typeface="Comfortaa"/>
              <a:cs typeface="Comfortaa"/>
              <a:sym typeface="Comfortaa"/>
            </a:endParaRPr>
          </a:p>
        </p:txBody>
      </p:sp>
      <p:sp>
        <p:nvSpPr>
          <p:cNvPr id="136" name="Google Shape;136;p19"/>
          <p:cNvSpPr txBox="1"/>
          <p:nvPr/>
        </p:nvSpPr>
        <p:spPr>
          <a:xfrm rot="-5400000">
            <a:off x="-225933" y="492167"/>
            <a:ext cx="1788000" cy="851200"/>
          </a:xfrm>
          <a:prstGeom prst="rect">
            <a:avLst/>
          </a:prstGeom>
          <a:noFill/>
          <a:ln>
            <a:noFill/>
          </a:ln>
        </p:spPr>
        <p:txBody>
          <a:bodyPr spcFirstLastPara="1" wrap="square" lIns="121900" tIns="121900" rIns="121900" bIns="121900" anchor="t" anchorCtr="0">
            <a:noAutofit/>
          </a:bodyPr>
          <a:lstStyle/>
          <a:p>
            <a:r>
              <a:rPr lang="en" sz="5600" b="1" dirty="0">
                <a:solidFill>
                  <a:schemeClr val="dk1"/>
                </a:solidFill>
                <a:latin typeface="Comfortaa"/>
                <a:ea typeface="Comfortaa"/>
                <a:cs typeface="Comfortaa"/>
                <a:sym typeface="Comfortaa"/>
              </a:rPr>
              <a:t>RQ2</a:t>
            </a:r>
            <a:endParaRPr sz="4400" b="1" dirty="0"/>
          </a:p>
        </p:txBody>
      </p:sp>
      <p:pic>
        <p:nvPicPr>
          <p:cNvPr id="137" name="Google Shape;137;p19"/>
          <p:cNvPicPr preferRelativeResize="0"/>
          <p:nvPr/>
        </p:nvPicPr>
        <p:blipFill>
          <a:blip r:embed="rId4">
            <a:alphaModFix/>
          </a:blip>
          <a:stretch>
            <a:fillRect/>
          </a:stretch>
        </p:blipFill>
        <p:spPr>
          <a:xfrm>
            <a:off x="5818359" y="6269774"/>
            <a:ext cx="964456" cy="432327"/>
          </a:xfrm>
          <a:prstGeom prst="rect">
            <a:avLst/>
          </a:prstGeom>
          <a:noFill/>
          <a:ln>
            <a:noFill/>
          </a:ln>
        </p:spPr>
      </p:pic>
      <p:grpSp>
        <p:nvGrpSpPr>
          <p:cNvPr id="138" name="Google Shape;138;p19"/>
          <p:cNvGrpSpPr/>
          <p:nvPr/>
        </p:nvGrpSpPr>
        <p:grpSpPr>
          <a:xfrm>
            <a:off x="2992034" y="1996734"/>
            <a:ext cx="4201767" cy="3174233"/>
            <a:chOff x="2244025" y="1497550"/>
            <a:chExt cx="3151325" cy="2380675"/>
          </a:xfrm>
        </p:grpSpPr>
        <p:cxnSp>
          <p:nvCxnSpPr>
            <p:cNvPr id="139" name="Google Shape;139;p19"/>
            <p:cNvCxnSpPr/>
            <p:nvPr/>
          </p:nvCxnSpPr>
          <p:spPr>
            <a:xfrm rot="10800000">
              <a:off x="3122725" y="1923100"/>
              <a:ext cx="173700" cy="657000"/>
            </a:xfrm>
            <a:prstGeom prst="straightConnector1">
              <a:avLst/>
            </a:prstGeom>
            <a:noFill/>
            <a:ln w="19050" cap="flat" cmpd="sng">
              <a:solidFill>
                <a:srgbClr val="6B257D"/>
              </a:solidFill>
              <a:prstDash val="solid"/>
              <a:round/>
              <a:headEnd type="none" w="med" len="med"/>
              <a:tailEnd type="triangle" w="med" len="med"/>
            </a:ln>
          </p:spPr>
        </p:cxnSp>
        <p:sp>
          <p:nvSpPr>
            <p:cNvPr id="140" name="Google Shape;140;p19"/>
            <p:cNvSpPr txBox="1"/>
            <p:nvPr/>
          </p:nvSpPr>
          <p:spPr>
            <a:xfrm>
              <a:off x="2244025" y="1497550"/>
              <a:ext cx="2082900" cy="363900"/>
            </a:xfrm>
            <a:prstGeom prst="rect">
              <a:avLst/>
            </a:prstGeom>
            <a:noFill/>
            <a:ln>
              <a:noFill/>
            </a:ln>
          </p:spPr>
          <p:txBody>
            <a:bodyPr spcFirstLastPara="1" wrap="square" lIns="121900" tIns="121900" rIns="121900" bIns="121900" anchor="t" anchorCtr="0">
              <a:noAutofit/>
            </a:bodyPr>
            <a:lstStyle/>
            <a:p>
              <a:r>
                <a:rPr lang="en" sz="2400" b="1">
                  <a:solidFill>
                    <a:srgbClr val="6B257D"/>
                  </a:solidFill>
                  <a:latin typeface="Nunito"/>
                  <a:ea typeface="Nunito"/>
                  <a:cs typeface="Nunito"/>
                  <a:sym typeface="Nunito"/>
                </a:rPr>
                <a:t>Men’s Rights Activists</a:t>
              </a:r>
              <a:endParaRPr sz="2400" b="1">
                <a:solidFill>
                  <a:srgbClr val="6B257D"/>
                </a:solidFill>
                <a:latin typeface="Nunito"/>
                <a:ea typeface="Nunito"/>
                <a:cs typeface="Nunito"/>
                <a:sym typeface="Nunito"/>
              </a:endParaRPr>
            </a:p>
          </p:txBody>
        </p:sp>
        <p:cxnSp>
          <p:nvCxnSpPr>
            <p:cNvPr id="141" name="Google Shape;141;p19"/>
            <p:cNvCxnSpPr/>
            <p:nvPr/>
          </p:nvCxnSpPr>
          <p:spPr>
            <a:xfrm>
              <a:off x="3536700" y="2993075"/>
              <a:ext cx="225300" cy="720600"/>
            </a:xfrm>
            <a:prstGeom prst="straightConnector1">
              <a:avLst/>
            </a:prstGeom>
            <a:noFill/>
            <a:ln w="19050" cap="flat" cmpd="sng">
              <a:solidFill>
                <a:srgbClr val="64975F"/>
              </a:solidFill>
              <a:prstDash val="solid"/>
              <a:round/>
              <a:headEnd type="none" w="med" len="med"/>
              <a:tailEnd type="triangle" w="med" len="med"/>
            </a:ln>
          </p:spPr>
        </p:cxnSp>
        <p:sp>
          <p:nvSpPr>
            <p:cNvPr id="142" name="Google Shape;142;p19"/>
            <p:cNvSpPr txBox="1"/>
            <p:nvPr/>
          </p:nvSpPr>
          <p:spPr>
            <a:xfrm>
              <a:off x="3748650" y="3514325"/>
              <a:ext cx="1646700" cy="363900"/>
            </a:xfrm>
            <a:prstGeom prst="rect">
              <a:avLst/>
            </a:prstGeom>
            <a:noFill/>
            <a:ln>
              <a:noFill/>
            </a:ln>
          </p:spPr>
          <p:txBody>
            <a:bodyPr spcFirstLastPara="1" wrap="square" lIns="121900" tIns="121900" rIns="121900" bIns="121900" anchor="t" anchorCtr="0">
              <a:noAutofit/>
            </a:bodyPr>
            <a:lstStyle/>
            <a:p>
              <a:r>
                <a:rPr lang="en" sz="2400" b="1">
                  <a:solidFill>
                    <a:srgbClr val="64975F"/>
                  </a:solidFill>
                  <a:latin typeface="Nunito"/>
                  <a:ea typeface="Nunito"/>
                  <a:cs typeface="Nunito"/>
                  <a:sym typeface="Nunito"/>
                </a:rPr>
                <a:t>Pick Up Artists</a:t>
              </a:r>
              <a:endParaRPr sz="2400">
                <a:solidFill>
                  <a:srgbClr val="64975F"/>
                </a:solidFill>
                <a:latin typeface="Nunito"/>
                <a:ea typeface="Nunito"/>
                <a:cs typeface="Nunito"/>
                <a:sym typeface="Nunito"/>
              </a:endParaRPr>
            </a:p>
          </p:txBody>
        </p:sp>
      </p:grpSp>
      <p:grpSp>
        <p:nvGrpSpPr>
          <p:cNvPr id="143" name="Google Shape;143;p19"/>
          <p:cNvGrpSpPr/>
          <p:nvPr/>
        </p:nvGrpSpPr>
        <p:grpSpPr>
          <a:xfrm>
            <a:off x="9176668" y="1849587"/>
            <a:ext cx="2923921" cy="1579880"/>
            <a:chOff x="6669929" y="1366191"/>
            <a:chExt cx="1994490" cy="986439"/>
          </a:xfrm>
        </p:grpSpPr>
        <p:cxnSp>
          <p:nvCxnSpPr>
            <p:cNvPr id="144" name="Google Shape;144;p19"/>
            <p:cNvCxnSpPr/>
            <p:nvPr/>
          </p:nvCxnSpPr>
          <p:spPr>
            <a:xfrm rot="10800000" flipH="1">
              <a:off x="6669929" y="1626330"/>
              <a:ext cx="306000" cy="726300"/>
            </a:xfrm>
            <a:prstGeom prst="straightConnector1">
              <a:avLst/>
            </a:prstGeom>
            <a:noFill/>
            <a:ln w="19050" cap="flat" cmpd="sng">
              <a:solidFill>
                <a:srgbClr val="000000"/>
              </a:solidFill>
              <a:prstDash val="solid"/>
              <a:round/>
              <a:headEnd type="none" w="med" len="med"/>
              <a:tailEnd type="triangle" w="med" len="med"/>
            </a:ln>
          </p:spPr>
        </p:cxnSp>
        <p:sp>
          <p:nvSpPr>
            <p:cNvPr id="145" name="Google Shape;145;p19"/>
            <p:cNvSpPr txBox="1"/>
            <p:nvPr/>
          </p:nvSpPr>
          <p:spPr>
            <a:xfrm>
              <a:off x="6856429" y="1366191"/>
              <a:ext cx="947400" cy="363900"/>
            </a:xfrm>
            <a:prstGeom prst="rect">
              <a:avLst/>
            </a:prstGeom>
            <a:noFill/>
            <a:ln>
              <a:noFill/>
            </a:ln>
          </p:spPr>
          <p:txBody>
            <a:bodyPr spcFirstLastPara="1" wrap="square" lIns="121900" tIns="121900" rIns="121900" bIns="121900" anchor="t" anchorCtr="0">
              <a:noAutofit/>
            </a:bodyPr>
            <a:lstStyle/>
            <a:p>
              <a:r>
                <a:rPr lang="en" sz="2400" b="1">
                  <a:solidFill>
                    <a:schemeClr val="dk1"/>
                  </a:solidFill>
                  <a:latin typeface="Nunito"/>
                  <a:ea typeface="Nunito"/>
                  <a:cs typeface="Nunito"/>
                  <a:sym typeface="Nunito"/>
                </a:rPr>
                <a:t>Incels</a:t>
              </a:r>
              <a:endParaRPr sz="2400">
                <a:solidFill>
                  <a:schemeClr val="dk1"/>
                </a:solidFill>
                <a:latin typeface="Nunito"/>
                <a:ea typeface="Nunito"/>
                <a:cs typeface="Nunito"/>
                <a:sym typeface="Nunito"/>
              </a:endParaRPr>
            </a:p>
          </p:txBody>
        </p:sp>
        <p:cxnSp>
          <p:nvCxnSpPr>
            <p:cNvPr id="146" name="Google Shape;146;p19"/>
            <p:cNvCxnSpPr>
              <a:endCxn id="147" idx="1"/>
            </p:cNvCxnSpPr>
            <p:nvPr/>
          </p:nvCxnSpPr>
          <p:spPr>
            <a:xfrm rot="10800000" flipH="1">
              <a:off x="7343819" y="2048962"/>
              <a:ext cx="373200" cy="186300"/>
            </a:xfrm>
            <a:prstGeom prst="straightConnector1">
              <a:avLst/>
            </a:prstGeom>
            <a:noFill/>
            <a:ln w="19050" cap="flat" cmpd="sng">
              <a:solidFill>
                <a:srgbClr val="7F501E"/>
              </a:solidFill>
              <a:prstDash val="solid"/>
              <a:round/>
              <a:headEnd type="none" w="med" len="med"/>
              <a:tailEnd type="triangle" w="med" len="med"/>
            </a:ln>
          </p:spPr>
        </p:cxnSp>
        <p:sp>
          <p:nvSpPr>
            <p:cNvPr id="147" name="Google Shape;147;p19"/>
            <p:cNvSpPr txBox="1"/>
            <p:nvPr/>
          </p:nvSpPr>
          <p:spPr>
            <a:xfrm>
              <a:off x="7717019" y="1841662"/>
              <a:ext cx="947400" cy="414600"/>
            </a:xfrm>
            <a:prstGeom prst="rect">
              <a:avLst/>
            </a:prstGeom>
            <a:noFill/>
            <a:ln>
              <a:noFill/>
            </a:ln>
          </p:spPr>
          <p:txBody>
            <a:bodyPr spcFirstLastPara="1" wrap="square" lIns="121900" tIns="121900" rIns="121900" bIns="121900" anchor="t" anchorCtr="0">
              <a:noAutofit/>
            </a:bodyPr>
            <a:lstStyle/>
            <a:p>
              <a:r>
                <a:rPr lang="en" sz="2400" b="1">
                  <a:solidFill>
                    <a:srgbClr val="7F501E"/>
                  </a:solidFill>
                  <a:latin typeface="Nunito"/>
                  <a:ea typeface="Nunito"/>
                  <a:cs typeface="Nunito"/>
                  <a:sym typeface="Nunito"/>
                </a:rPr>
                <a:t>MGTOW</a:t>
              </a:r>
              <a:endParaRPr sz="2400">
                <a:solidFill>
                  <a:srgbClr val="7F501E"/>
                </a:solidFill>
                <a:latin typeface="Nunito"/>
                <a:ea typeface="Nunito"/>
                <a:cs typeface="Nunito"/>
                <a:sym typeface="Nunito"/>
              </a:endParaRPr>
            </a:p>
          </p:txBody>
        </p:sp>
      </p:grpSp>
      <p:grpSp>
        <p:nvGrpSpPr>
          <p:cNvPr id="148" name="Google Shape;148;p19"/>
          <p:cNvGrpSpPr/>
          <p:nvPr/>
        </p:nvGrpSpPr>
        <p:grpSpPr>
          <a:xfrm>
            <a:off x="7568300" y="4474467"/>
            <a:ext cx="2394184" cy="995100"/>
            <a:chOff x="6968225" y="2872100"/>
            <a:chExt cx="1795638" cy="746325"/>
          </a:xfrm>
        </p:grpSpPr>
        <p:cxnSp>
          <p:nvCxnSpPr>
            <p:cNvPr id="149" name="Google Shape;149;p19"/>
            <p:cNvCxnSpPr/>
            <p:nvPr/>
          </p:nvCxnSpPr>
          <p:spPr>
            <a:xfrm>
              <a:off x="6968225" y="2872100"/>
              <a:ext cx="397800" cy="527700"/>
            </a:xfrm>
            <a:prstGeom prst="straightConnector1">
              <a:avLst/>
            </a:prstGeom>
            <a:noFill/>
            <a:ln w="19050" cap="flat" cmpd="sng">
              <a:solidFill>
                <a:srgbClr val="091CF5"/>
              </a:solidFill>
              <a:prstDash val="solid"/>
              <a:round/>
              <a:headEnd type="none" w="med" len="med"/>
              <a:tailEnd type="triangle" w="med" len="med"/>
            </a:ln>
          </p:spPr>
        </p:cxnSp>
        <p:sp>
          <p:nvSpPr>
            <p:cNvPr id="150" name="Google Shape;150;p19"/>
            <p:cNvSpPr txBox="1"/>
            <p:nvPr/>
          </p:nvSpPr>
          <p:spPr>
            <a:xfrm>
              <a:off x="7327463" y="3194825"/>
              <a:ext cx="1436400" cy="423600"/>
            </a:xfrm>
            <a:prstGeom prst="rect">
              <a:avLst/>
            </a:prstGeom>
            <a:noFill/>
            <a:ln>
              <a:noFill/>
            </a:ln>
          </p:spPr>
          <p:txBody>
            <a:bodyPr spcFirstLastPara="1" wrap="square" lIns="121900" tIns="121900" rIns="121900" bIns="121900" anchor="t" anchorCtr="0">
              <a:noAutofit/>
            </a:bodyPr>
            <a:lstStyle/>
            <a:p>
              <a:r>
                <a:rPr lang="en" sz="2400" b="1">
                  <a:solidFill>
                    <a:srgbClr val="091CF5"/>
                  </a:solidFill>
                  <a:latin typeface="Nunito"/>
                  <a:ea typeface="Nunito"/>
                  <a:cs typeface="Nunito"/>
                  <a:sym typeface="Nunito"/>
                </a:rPr>
                <a:t>Baseline</a:t>
              </a:r>
              <a:endParaRPr sz="2400" b="1">
                <a:solidFill>
                  <a:srgbClr val="091CF5"/>
                </a:solidFill>
                <a:latin typeface="Nunito"/>
                <a:ea typeface="Nunito"/>
                <a:cs typeface="Nunito"/>
                <a:sym typeface="Nunito"/>
              </a:endParaRPr>
            </a:p>
          </p:txBody>
        </p:sp>
      </p:grpSp>
      <p:sp>
        <p:nvSpPr>
          <p:cNvPr id="151" name="Google Shape;151;p19"/>
          <p:cNvSpPr/>
          <p:nvPr/>
        </p:nvSpPr>
        <p:spPr>
          <a:xfrm>
            <a:off x="1289967" y="2025200"/>
            <a:ext cx="171600" cy="4072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sp>
        <p:nvSpPr>
          <p:cNvPr id="2" name="Slide Number Placeholder 1">
            <a:extLst>
              <a:ext uri="{FF2B5EF4-FFF2-40B4-BE49-F238E27FC236}">
                <a16:creationId xmlns:a16="http://schemas.microsoft.com/office/drawing/2014/main" id="{6F2F6CE0-E2B7-4CD5-8B35-4D40A597748D}"/>
              </a:ext>
            </a:extLst>
          </p:cNvPr>
          <p:cNvSpPr>
            <a:spLocks noGrp="1"/>
          </p:cNvSpPr>
          <p:nvPr>
            <p:ph type="sldNum" idx="12"/>
          </p:nvPr>
        </p:nvSpPr>
        <p:spPr/>
        <p:txBody>
          <a:bodyPr/>
          <a:lstStyle/>
          <a:p>
            <a:fld id="{00000000-1234-1234-1234-123412341234}" type="slidenum">
              <a:rPr lang="en" smtClean="0"/>
              <a:pPr/>
              <a:t>68</a:t>
            </a:fld>
            <a:endParaRPr lang="en"/>
          </a:p>
        </p:txBody>
      </p:sp>
    </p:spTree>
    <p:extLst>
      <p:ext uri="{BB962C8B-B14F-4D97-AF65-F5344CB8AC3E}">
        <p14:creationId xmlns:p14="http://schemas.microsoft.com/office/powerpoint/2010/main" val="3556520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fade">
                                      <p:cBhvr>
                                        <p:cTn id="7" dur="1000"/>
                                        <p:tgtEl>
                                          <p:spTgt spid="1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8"/>
                                        </p:tgtEl>
                                        <p:attrNameLst>
                                          <p:attrName>style.visibility</p:attrName>
                                        </p:attrNameLst>
                                      </p:cBhvr>
                                      <p:to>
                                        <p:strVal val="visible"/>
                                      </p:to>
                                    </p:set>
                                    <p:animEffect transition="in" filter="fade">
                                      <p:cBhvr>
                                        <p:cTn id="12" dur="1000"/>
                                        <p:tgtEl>
                                          <p:spTgt spid="1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8"/>
                                        </p:tgtEl>
                                        <p:attrNameLst>
                                          <p:attrName>style.visibility</p:attrName>
                                        </p:attrNameLst>
                                      </p:cBhvr>
                                      <p:to>
                                        <p:strVal val="visible"/>
                                      </p:to>
                                    </p:set>
                                    <p:animEffect transition="in" filter="fade">
                                      <p:cBhvr>
                                        <p:cTn id="17" dur="10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a:off x="1093667" y="153167"/>
            <a:ext cx="8316000" cy="1658800"/>
          </a:xfrm>
          <a:prstGeom prst="rect">
            <a:avLst/>
          </a:prstGeom>
        </p:spPr>
        <p:txBody>
          <a:bodyPr spcFirstLastPara="1" vert="horz" wrap="square" lIns="121900" tIns="121900" rIns="121900" bIns="121900" rtlCol="0" anchor="ctr" anchorCtr="0">
            <a:noAutofit/>
          </a:bodyPr>
          <a:lstStyle/>
          <a:p>
            <a:r>
              <a:rPr lang="en" sz="2667" dirty="0">
                <a:latin typeface="Comfortaa"/>
                <a:ea typeface="Comfortaa"/>
                <a:cs typeface="Comfortaa"/>
                <a:sym typeface="Comfortaa"/>
              </a:rPr>
              <a:t>Has there been substantial migration of, or intersection in, users across communities?</a:t>
            </a:r>
            <a:endParaRPr sz="3867" b="1" dirty="0">
              <a:latin typeface="Comfortaa"/>
              <a:ea typeface="Comfortaa"/>
              <a:cs typeface="Comfortaa"/>
              <a:sym typeface="Comfortaa"/>
            </a:endParaRPr>
          </a:p>
        </p:txBody>
      </p:sp>
      <p:sp>
        <p:nvSpPr>
          <p:cNvPr id="110" name="Google Shape;110;p18"/>
          <p:cNvSpPr txBox="1"/>
          <p:nvPr/>
        </p:nvSpPr>
        <p:spPr>
          <a:xfrm rot="-5400000">
            <a:off x="-225933" y="492167"/>
            <a:ext cx="1788000" cy="851200"/>
          </a:xfrm>
          <a:prstGeom prst="rect">
            <a:avLst/>
          </a:prstGeom>
          <a:noFill/>
          <a:ln>
            <a:noFill/>
          </a:ln>
        </p:spPr>
        <p:txBody>
          <a:bodyPr spcFirstLastPara="1" wrap="square" lIns="121900" tIns="121900" rIns="121900" bIns="121900" anchor="t" anchorCtr="0">
            <a:noAutofit/>
          </a:bodyPr>
          <a:lstStyle/>
          <a:p>
            <a:r>
              <a:rPr lang="en" sz="5600" b="1" dirty="0">
                <a:solidFill>
                  <a:schemeClr val="dk1"/>
                </a:solidFill>
                <a:latin typeface="Comfortaa"/>
                <a:ea typeface="Comfortaa"/>
                <a:cs typeface="Comfortaa"/>
                <a:sym typeface="Comfortaa"/>
              </a:rPr>
              <a:t>RQ3</a:t>
            </a:r>
            <a:endParaRPr sz="4400" b="1" dirty="0"/>
          </a:p>
        </p:txBody>
      </p:sp>
      <p:sp>
        <p:nvSpPr>
          <p:cNvPr id="111" name="Google Shape;111;p18"/>
          <p:cNvSpPr txBox="1"/>
          <p:nvPr/>
        </p:nvSpPr>
        <p:spPr>
          <a:xfrm>
            <a:off x="4511000" y="1942171"/>
            <a:ext cx="3684800" cy="677200"/>
          </a:xfrm>
          <a:prstGeom prst="rect">
            <a:avLst/>
          </a:prstGeom>
          <a:noFill/>
          <a:ln>
            <a:noFill/>
          </a:ln>
        </p:spPr>
        <p:txBody>
          <a:bodyPr spcFirstLastPara="1" wrap="square" lIns="121900" tIns="121900" rIns="121900" bIns="121900" anchor="t" anchorCtr="0">
            <a:noAutofit/>
          </a:bodyPr>
          <a:lstStyle/>
          <a:p>
            <a:pPr algn="ctr"/>
            <a:r>
              <a:rPr lang="en" sz="3067" b="1" dirty="0">
                <a:latin typeface="Comfortaa"/>
                <a:ea typeface="Comfortaa"/>
                <a:cs typeface="Comfortaa"/>
                <a:sym typeface="Comfortaa"/>
              </a:rPr>
              <a:t>MRA </a:t>
            </a:r>
            <a:r>
              <a:rPr lang="en" sz="3067" b="1" dirty="0">
                <a:latin typeface="Comfortaa"/>
                <a:ea typeface="Comfortaa"/>
                <a:cs typeface="Comfortaa"/>
                <a:sym typeface="Wingdings" pitchFamily="2" charset="2"/>
              </a:rPr>
              <a:t> MGTOW</a:t>
            </a:r>
            <a:endParaRPr sz="3067" b="1" dirty="0">
              <a:latin typeface="Comfortaa"/>
              <a:ea typeface="Comfortaa"/>
              <a:cs typeface="Comfortaa"/>
              <a:sym typeface="Comfortaa"/>
            </a:endParaRPr>
          </a:p>
        </p:txBody>
      </p:sp>
      <p:grpSp>
        <p:nvGrpSpPr>
          <p:cNvPr id="112" name="Google Shape;112;p18"/>
          <p:cNvGrpSpPr/>
          <p:nvPr/>
        </p:nvGrpSpPr>
        <p:grpSpPr>
          <a:xfrm>
            <a:off x="158950" y="1811767"/>
            <a:ext cx="3361233" cy="4170703"/>
            <a:chOff x="1688638" y="1622475"/>
            <a:chExt cx="1952491" cy="2422700"/>
          </a:xfrm>
        </p:grpSpPr>
        <p:pic>
          <p:nvPicPr>
            <p:cNvPr id="113" name="Google Shape;113;p18"/>
            <p:cNvPicPr preferRelativeResize="0"/>
            <p:nvPr/>
          </p:nvPicPr>
          <p:blipFill rotWithShape="1">
            <a:blip r:embed="rId3">
              <a:alphaModFix/>
            </a:blip>
            <a:srcRect r="85400"/>
            <a:stretch/>
          </p:blipFill>
          <p:spPr>
            <a:xfrm>
              <a:off x="1915288" y="2107700"/>
              <a:ext cx="983101" cy="446625"/>
            </a:xfrm>
            <a:prstGeom prst="rect">
              <a:avLst/>
            </a:prstGeom>
            <a:noFill/>
            <a:ln>
              <a:noFill/>
            </a:ln>
          </p:spPr>
        </p:pic>
        <p:pic>
          <p:nvPicPr>
            <p:cNvPr id="114" name="Google Shape;114;p18"/>
            <p:cNvPicPr preferRelativeResize="0"/>
            <p:nvPr/>
          </p:nvPicPr>
          <p:blipFill rotWithShape="1">
            <a:blip r:embed="rId3">
              <a:alphaModFix/>
            </a:blip>
            <a:srcRect l="15968" r="69432"/>
            <a:stretch/>
          </p:blipFill>
          <p:spPr>
            <a:xfrm>
              <a:off x="1915288" y="2388088"/>
              <a:ext cx="983101" cy="446625"/>
            </a:xfrm>
            <a:prstGeom prst="rect">
              <a:avLst/>
            </a:prstGeom>
            <a:noFill/>
            <a:ln>
              <a:noFill/>
            </a:ln>
          </p:spPr>
        </p:pic>
        <p:pic>
          <p:nvPicPr>
            <p:cNvPr id="115" name="Google Shape;115;p18"/>
            <p:cNvPicPr preferRelativeResize="0"/>
            <p:nvPr/>
          </p:nvPicPr>
          <p:blipFill rotWithShape="1">
            <a:blip r:embed="rId3">
              <a:alphaModFix/>
            </a:blip>
            <a:srcRect l="33054" r="52346"/>
            <a:stretch/>
          </p:blipFill>
          <p:spPr>
            <a:xfrm>
              <a:off x="1945388" y="2679875"/>
              <a:ext cx="983101" cy="446625"/>
            </a:xfrm>
            <a:prstGeom prst="rect">
              <a:avLst/>
            </a:prstGeom>
            <a:noFill/>
            <a:ln>
              <a:noFill/>
            </a:ln>
          </p:spPr>
        </p:pic>
        <p:pic>
          <p:nvPicPr>
            <p:cNvPr id="116" name="Google Shape;116;p18"/>
            <p:cNvPicPr preferRelativeResize="0"/>
            <p:nvPr/>
          </p:nvPicPr>
          <p:blipFill rotWithShape="1">
            <a:blip r:embed="rId4">
              <a:alphaModFix/>
            </a:blip>
            <a:srcRect r="13427"/>
            <a:stretch/>
          </p:blipFill>
          <p:spPr>
            <a:xfrm>
              <a:off x="2373988" y="2833175"/>
              <a:ext cx="201050" cy="160150"/>
            </a:xfrm>
            <a:prstGeom prst="rect">
              <a:avLst/>
            </a:prstGeom>
            <a:noFill/>
            <a:ln>
              <a:noFill/>
            </a:ln>
          </p:spPr>
        </p:pic>
        <p:pic>
          <p:nvPicPr>
            <p:cNvPr id="117" name="Google Shape;117;p18"/>
            <p:cNvPicPr preferRelativeResize="0"/>
            <p:nvPr/>
          </p:nvPicPr>
          <p:blipFill rotWithShape="1">
            <a:blip r:embed="rId3">
              <a:alphaModFix/>
            </a:blip>
            <a:srcRect l="49735" r="35665"/>
            <a:stretch/>
          </p:blipFill>
          <p:spPr>
            <a:xfrm>
              <a:off x="1945388" y="2993313"/>
              <a:ext cx="983101" cy="446625"/>
            </a:xfrm>
            <a:prstGeom prst="rect">
              <a:avLst/>
            </a:prstGeom>
            <a:noFill/>
            <a:ln>
              <a:noFill/>
            </a:ln>
          </p:spPr>
        </p:pic>
        <p:pic>
          <p:nvPicPr>
            <p:cNvPr id="118" name="Google Shape;118;p18"/>
            <p:cNvPicPr preferRelativeResize="0"/>
            <p:nvPr/>
          </p:nvPicPr>
          <p:blipFill rotWithShape="1">
            <a:blip r:embed="rId3">
              <a:alphaModFix/>
            </a:blip>
            <a:srcRect l="66373" r="19027"/>
            <a:stretch/>
          </p:blipFill>
          <p:spPr>
            <a:xfrm>
              <a:off x="1945388" y="3328550"/>
              <a:ext cx="983101" cy="446625"/>
            </a:xfrm>
            <a:prstGeom prst="rect">
              <a:avLst/>
            </a:prstGeom>
            <a:noFill/>
            <a:ln>
              <a:noFill/>
            </a:ln>
          </p:spPr>
        </p:pic>
        <p:pic>
          <p:nvPicPr>
            <p:cNvPr id="119" name="Google Shape;119;p18"/>
            <p:cNvPicPr preferRelativeResize="0"/>
            <p:nvPr/>
          </p:nvPicPr>
          <p:blipFill rotWithShape="1">
            <a:blip r:embed="rId3">
              <a:alphaModFix/>
            </a:blip>
            <a:srcRect l="84060" r="1340"/>
            <a:stretch/>
          </p:blipFill>
          <p:spPr>
            <a:xfrm>
              <a:off x="2028088" y="3598550"/>
              <a:ext cx="983101" cy="446625"/>
            </a:xfrm>
            <a:prstGeom prst="rect">
              <a:avLst/>
            </a:prstGeom>
            <a:noFill/>
            <a:ln>
              <a:noFill/>
            </a:ln>
          </p:spPr>
        </p:pic>
        <p:cxnSp>
          <p:nvCxnSpPr>
            <p:cNvPr id="120" name="Google Shape;120;p18"/>
            <p:cNvCxnSpPr/>
            <p:nvPr/>
          </p:nvCxnSpPr>
          <p:spPr>
            <a:xfrm rot="10800000">
              <a:off x="2890829" y="1993069"/>
              <a:ext cx="750300" cy="397800"/>
            </a:xfrm>
            <a:prstGeom prst="straightConnector1">
              <a:avLst/>
            </a:prstGeom>
            <a:noFill/>
            <a:ln w="19050" cap="flat" cmpd="sng">
              <a:solidFill>
                <a:srgbClr val="000000"/>
              </a:solidFill>
              <a:prstDash val="solid"/>
              <a:round/>
              <a:headEnd type="none" w="med" len="med"/>
              <a:tailEnd type="triangle" w="med" len="med"/>
            </a:ln>
          </p:spPr>
        </p:cxnSp>
        <p:sp>
          <p:nvSpPr>
            <p:cNvPr id="121" name="Google Shape;121;p18"/>
            <p:cNvSpPr txBox="1"/>
            <p:nvPr/>
          </p:nvSpPr>
          <p:spPr>
            <a:xfrm>
              <a:off x="1688638" y="1622475"/>
              <a:ext cx="1436400" cy="423600"/>
            </a:xfrm>
            <a:prstGeom prst="rect">
              <a:avLst/>
            </a:prstGeom>
            <a:noFill/>
            <a:ln>
              <a:noFill/>
            </a:ln>
          </p:spPr>
          <p:txBody>
            <a:bodyPr spcFirstLastPara="1" wrap="square" lIns="121900" tIns="121900" rIns="121900" bIns="121900" anchor="t" anchorCtr="0">
              <a:noAutofit/>
            </a:bodyPr>
            <a:lstStyle/>
            <a:p>
              <a:pPr algn="ctr"/>
              <a:r>
                <a:rPr lang="en" sz="2400" b="1" dirty="0">
                  <a:latin typeface="Nunito"/>
                  <a:ea typeface="Nunito"/>
                  <a:cs typeface="Nunito"/>
                  <a:sym typeface="Nunito"/>
                </a:rPr>
                <a:t>Overlap Coefficient</a:t>
              </a:r>
              <a:endParaRPr sz="2400" b="1" dirty="0">
                <a:latin typeface="Nunito"/>
                <a:ea typeface="Nunito"/>
                <a:cs typeface="Nunito"/>
                <a:sym typeface="Nunito"/>
              </a:endParaRPr>
            </a:p>
          </p:txBody>
        </p:sp>
      </p:grpSp>
      <p:grpSp>
        <p:nvGrpSpPr>
          <p:cNvPr id="122" name="Google Shape;122;p18"/>
          <p:cNvGrpSpPr/>
          <p:nvPr/>
        </p:nvGrpSpPr>
        <p:grpSpPr>
          <a:xfrm>
            <a:off x="9560273" y="2308487"/>
            <a:ext cx="2430000" cy="965800"/>
            <a:chOff x="5515238" y="1904350"/>
            <a:chExt cx="1822500" cy="724350"/>
          </a:xfrm>
        </p:grpSpPr>
        <p:cxnSp>
          <p:nvCxnSpPr>
            <p:cNvPr id="123" name="Google Shape;123;p18"/>
            <p:cNvCxnSpPr/>
            <p:nvPr/>
          </p:nvCxnSpPr>
          <p:spPr>
            <a:xfrm rot="10800000" flipH="1">
              <a:off x="5515238" y="2388100"/>
              <a:ext cx="466200" cy="240600"/>
            </a:xfrm>
            <a:prstGeom prst="straightConnector1">
              <a:avLst/>
            </a:prstGeom>
            <a:noFill/>
            <a:ln w="19050" cap="flat" cmpd="sng">
              <a:solidFill>
                <a:srgbClr val="A5EB97"/>
              </a:solidFill>
              <a:prstDash val="solid"/>
              <a:round/>
              <a:headEnd type="none" w="med" len="med"/>
              <a:tailEnd type="triangle" w="med" len="med"/>
            </a:ln>
          </p:spPr>
        </p:cxnSp>
        <p:sp>
          <p:nvSpPr>
            <p:cNvPr id="124" name="Google Shape;124;p18"/>
            <p:cNvSpPr txBox="1"/>
            <p:nvPr/>
          </p:nvSpPr>
          <p:spPr>
            <a:xfrm>
              <a:off x="5901338" y="1904350"/>
              <a:ext cx="1436400" cy="423600"/>
            </a:xfrm>
            <a:prstGeom prst="rect">
              <a:avLst/>
            </a:prstGeom>
            <a:noFill/>
            <a:ln>
              <a:noFill/>
            </a:ln>
          </p:spPr>
          <p:txBody>
            <a:bodyPr spcFirstLastPara="1" wrap="square" lIns="121900" tIns="121900" rIns="121900" bIns="121900" anchor="t" anchorCtr="0">
              <a:noAutofit/>
            </a:bodyPr>
            <a:lstStyle/>
            <a:p>
              <a:r>
                <a:rPr lang="en" sz="2400" b="1" dirty="0">
                  <a:solidFill>
                    <a:srgbClr val="A5EB97"/>
                  </a:solidFill>
                  <a:latin typeface="Nunito"/>
                  <a:ea typeface="Nunito"/>
                  <a:cs typeface="Nunito"/>
                  <a:sym typeface="Nunito"/>
                </a:rPr>
                <a:t>Jaccard Similarity</a:t>
              </a:r>
              <a:endParaRPr sz="2400" dirty="0">
                <a:solidFill>
                  <a:srgbClr val="A5EB97"/>
                </a:solidFill>
                <a:latin typeface="Nunito"/>
                <a:ea typeface="Nunito"/>
                <a:cs typeface="Nunito"/>
                <a:sym typeface="Nunito"/>
              </a:endParaRPr>
            </a:p>
          </p:txBody>
        </p:sp>
      </p:grpSp>
      <p:pic>
        <p:nvPicPr>
          <p:cNvPr id="125" name="Google Shape;125;p18"/>
          <p:cNvPicPr preferRelativeResize="0"/>
          <p:nvPr/>
        </p:nvPicPr>
        <p:blipFill rotWithShape="1">
          <a:blip r:embed="rId5">
            <a:alphaModFix/>
          </a:blip>
          <a:srcRect r="16296" b="57357"/>
          <a:stretch/>
        </p:blipFill>
        <p:spPr>
          <a:xfrm>
            <a:off x="2744229" y="2659008"/>
            <a:ext cx="6915529" cy="3323462"/>
          </a:xfrm>
          <a:prstGeom prst="rect">
            <a:avLst/>
          </a:prstGeom>
          <a:noFill/>
          <a:ln>
            <a:noFill/>
          </a:ln>
        </p:spPr>
      </p:pic>
      <p:grpSp>
        <p:nvGrpSpPr>
          <p:cNvPr id="126" name="Google Shape;126;p18"/>
          <p:cNvGrpSpPr/>
          <p:nvPr/>
        </p:nvGrpSpPr>
        <p:grpSpPr>
          <a:xfrm>
            <a:off x="9659758" y="5417670"/>
            <a:ext cx="2584433" cy="564800"/>
            <a:chOff x="5517038" y="3283500"/>
            <a:chExt cx="1938325" cy="423600"/>
          </a:xfrm>
        </p:grpSpPr>
        <p:cxnSp>
          <p:nvCxnSpPr>
            <p:cNvPr id="127" name="Google Shape;127;p18"/>
            <p:cNvCxnSpPr/>
            <p:nvPr/>
          </p:nvCxnSpPr>
          <p:spPr>
            <a:xfrm>
              <a:off x="5517038" y="3391025"/>
              <a:ext cx="540600" cy="97500"/>
            </a:xfrm>
            <a:prstGeom prst="straightConnector1">
              <a:avLst/>
            </a:prstGeom>
            <a:noFill/>
            <a:ln w="19050" cap="flat" cmpd="sng">
              <a:solidFill>
                <a:srgbClr val="091CF5"/>
              </a:solidFill>
              <a:prstDash val="solid"/>
              <a:round/>
              <a:headEnd type="none" w="med" len="med"/>
              <a:tailEnd type="triangle" w="med" len="med"/>
            </a:ln>
          </p:spPr>
        </p:cxnSp>
        <p:sp>
          <p:nvSpPr>
            <p:cNvPr id="128" name="Google Shape;128;p18"/>
            <p:cNvSpPr txBox="1"/>
            <p:nvPr/>
          </p:nvSpPr>
          <p:spPr>
            <a:xfrm>
              <a:off x="6018963" y="3283500"/>
              <a:ext cx="1436400" cy="423600"/>
            </a:xfrm>
            <a:prstGeom prst="rect">
              <a:avLst/>
            </a:prstGeom>
            <a:noFill/>
            <a:ln>
              <a:noFill/>
            </a:ln>
          </p:spPr>
          <p:txBody>
            <a:bodyPr spcFirstLastPara="1" wrap="square" lIns="121900" tIns="121900" rIns="121900" bIns="121900" anchor="t" anchorCtr="0">
              <a:noAutofit/>
            </a:bodyPr>
            <a:lstStyle/>
            <a:p>
              <a:r>
                <a:rPr lang="en" sz="2400" b="1" dirty="0">
                  <a:solidFill>
                    <a:srgbClr val="091CF5"/>
                  </a:solidFill>
                  <a:latin typeface="Nunito"/>
                  <a:ea typeface="Nunito"/>
                  <a:cs typeface="Nunito"/>
                  <a:sym typeface="Nunito"/>
                </a:rPr>
                <a:t>Baseline</a:t>
              </a:r>
              <a:endParaRPr sz="2400" b="1" dirty="0">
                <a:solidFill>
                  <a:srgbClr val="091CF5"/>
                </a:solidFill>
                <a:latin typeface="Nunito"/>
                <a:ea typeface="Nunito"/>
                <a:cs typeface="Nunito"/>
                <a:sym typeface="Nunito"/>
              </a:endParaRPr>
            </a:p>
          </p:txBody>
        </p:sp>
      </p:grpSp>
      <p:sp>
        <p:nvSpPr>
          <p:cNvPr id="22" name="Google Shape;111;p18">
            <a:extLst>
              <a:ext uri="{FF2B5EF4-FFF2-40B4-BE49-F238E27FC236}">
                <a16:creationId xmlns:a16="http://schemas.microsoft.com/office/drawing/2014/main" id="{6702425C-1BF7-5541-9DE7-98B774885ECF}"/>
              </a:ext>
            </a:extLst>
          </p:cNvPr>
          <p:cNvSpPr txBox="1"/>
          <p:nvPr/>
        </p:nvSpPr>
        <p:spPr>
          <a:xfrm>
            <a:off x="4742331" y="5863640"/>
            <a:ext cx="3684800" cy="677200"/>
          </a:xfrm>
          <a:prstGeom prst="rect">
            <a:avLst/>
          </a:prstGeom>
          <a:noFill/>
          <a:ln>
            <a:noFill/>
          </a:ln>
        </p:spPr>
        <p:txBody>
          <a:bodyPr spcFirstLastPara="1" wrap="square" lIns="121900" tIns="121900" rIns="121900" bIns="121900" anchor="t" anchorCtr="0">
            <a:noAutofit/>
          </a:bodyPr>
          <a:lstStyle/>
          <a:p>
            <a:pPr algn="ctr"/>
            <a:r>
              <a:rPr lang="en" sz="2600" b="1" i="1" dirty="0">
                <a:latin typeface="Comfortaa"/>
                <a:ea typeface="Comfortaa"/>
                <a:cs typeface="Comfortaa"/>
                <a:sym typeface="Comfortaa"/>
              </a:rPr>
              <a:t>Year</a:t>
            </a:r>
            <a:endParaRPr sz="2600" b="1" i="1" dirty="0">
              <a:latin typeface="Comfortaa"/>
              <a:ea typeface="Comfortaa"/>
              <a:cs typeface="Comfortaa"/>
              <a:sym typeface="Comfortaa"/>
            </a:endParaRPr>
          </a:p>
        </p:txBody>
      </p:sp>
      <p:sp>
        <p:nvSpPr>
          <p:cNvPr id="2" name="Slide Number Placeholder 1">
            <a:extLst>
              <a:ext uri="{FF2B5EF4-FFF2-40B4-BE49-F238E27FC236}">
                <a16:creationId xmlns:a16="http://schemas.microsoft.com/office/drawing/2014/main" id="{4656360B-A5FD-468E-B3D6-26D4A20F6677}"/>
              </a:ext>
            </a:extLst>
          </p:cNvPr>
          <p:cNvSpPr>
            <a:spLocks noGrp="1"/>
          </p:cNvSpPr>
          <p:nvPr>
            <p:ph type="sldNum" idx="12"/>
          </p:nvPr>
        </p:nvSpPr>
        <p:spPr/>
        <p:txBody>
          <a:bodyPr/>
          <a:lstStyle/>
          <a:p>
            <a:fld id="{00000000-1234-1234-1234-123412341234}" type="slidenum">
              <a:rPr lang="en" smtClean="0"/>
              <a:pPr/>
              <a:t>69</a:t>
            </a:fld>
            <a:endParaRPr lang="en"/>
          </a:p>
        </p:txBody>
      </p:sp>
    </p:spTree>
    <p:extLst>
      <p:ext uri="{BB962C8B-B14F-4D97-AF65-F5344CB8AC3E}">
        <p14:creationId xmlns:p14="http://schemas.microsoft.com/office/powerpoint/2010/main" val="324019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1000"/>
                                        <p:tgtEl>
                                          <p:spTgt spid="1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6"/>
                                        </p:tgtEl>
                                        <p:attrNameLst>
                                          <p:attrName>style.visibility</p:attrName>
                                        </p:attrNameLst>
                                      </p:cBhvr>
                                      <p:to>
                                        <p:strVal val="visible"/>
                                      </p:to>
                                    </p:set>
                                    <p:animEffect transition="in" filter="fade">
                                      <p:cBhvr>
                                        <p:cTn id="12" dur="1000"/>
                                        <p:tgtEl>
                                          <p:spTgt spid="1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
                                        </p:tgtEl>
                                        <p:attrNameLst>
                                          <p:attrName>style.visibility</p:attrName>
                                        </p:attrNameLst>
                                      </p:cBhvr>
                                      <p:to>
                                        <p:strVal val="visible"/>
                                      </p:to>
                                    </p:set>
                                    <p:animEffect transition="in" filter="fade">
                                      <p:cBhvr>
                                        <p:cTn id="17" dur="10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1CB75-A6FF-6644-A8A5-305FE346E983}"/>
              </a:ext>
            </a:extLst>
          </p:cNvPr>
          <p:cNvSpPr>
            <a:spLocks noGrp="1"/>
          </p:cNvSpPr>
          <p:nvPr>
            <p:ph type="title"/>
          </p:nvPr>
        </p:nvSpPr>
        <p:spPr/>
        <p:txBody>
          <a:bodyPr/>
          <a:lstStyle/>
          <a:p>
            <a:r>
              <a:rPr lang="en-US" dirty="0"/>
              <a:t>But What Do We Really </a:t>
            </a:r>
            <a:r>
              <a:rPr lang="en-US" i="1" dirty="0"/>
              <a:t>Know</a:t>
            </a:r>
            <a:r>
              <a:rPr lang="en-US" dirty="0"/>
              <a:t> About Memes?</a:t>
            </a:r>
          </a:p>
        </p:txBody>
      </p:sp>
      <p:sp>
        <p:nvSpPr>
          <p:cNvPr id="3" name="Content Placeholder 2">
            <a:extLst>
              <a:ext uri="{FF2B5EF4-FFF2-40B4-BE49-F238E27FC236}">
                <a16:creationId xmlns:a16="http://schemas.microsoft.com/office/drawing/2014/main" id="{7BC370A3-7349-F848-9DBF-F1457F187069}"/>
              </a:ext>
            </a:extLst>
          </p:cNvPr>
          <p:cNvSpPr>
            <a:spLocks noGrp="1"/>
          </p:cNvSpPr>
          <p:nvPr>
            <p:ph idx="1"/>
          </p:nvPr>
        </p:nvSpPr>
        <p:spPr/>
        <p:txBody>
          <a:bodyPr/>
          <a:lstStyle/>
          <a:p>
            <a:r>
              <a:rPr lang="en-US" dirty="0"/>
              <a:t>How can we track meme propagation on the Web?</a:t>
            </a:r>
          </a:p>
          <a:p>
            <a:endParaRPr lang="en-US" dirty="0"/>
          </a:p>
          <a:p>
            <a:endParaRPr lang="en-US" dirty="0"/>
          </a:p>
          <a:p>
            <a:r>
              <a:rPr lang="en-US" dirty="0"/>
              <a:t>How can we characterize variants of the same meme?</a:t>
            </a:r>
          </a:p>
          <a:p>
            <a:endParaRPr lang="en-US" dirty="0"/>
          </a:p>
          <a:p>
            <a:endParaRPr lang="en-US" dirty="0"/>
          </a:p>
          <a:p>
            <a:r>
              <a:rPr lang="en-US" dirty="0"/>
              <a:t>Can we characterize Web communities through the lens of memes?</a:t>
            </a:r>
          </a:p>
          <a:p>
            <a:endParaRPr lang="en-US" dirty="0"/>
          </a:p>
        </p:txBody>
      </p:sp>
      <p:pic>
        <p:nvPicPr>
          <p:cNvPr id="7" name="Picture 6">
            <a:extLst>
              <a:ext uri="{FF2B5EF4-FFF2-40B4-BE49-F238E27FC236}">
                <a16:creationId xmlns:a16="http://schemas.microsoft.com/office/drawing/2014/main" id="{0DAAF164-7076-9847-B55A-993DD7E19AF9}"/>
              </a:ext>
            </a:extLst>
          </p:cNvPr>
          <p:cNvPicPr>
            <a:picLocks noChangeAspect="1"/>
          </p:cNvPicPr>
          <p:nvPr/>
        </p:nvPicPr>
        <p:blipFill>
          <a:blip r:embed="rId2"/>
          <a:stretch>
            <a:fillRect/>
          </a:stretch>
        </p:blipFill>
        <p:spPr>
          <a:xfrm>
            <a:off x="711139" y="2343057"/>
            <a:ext cx="10515600" cy="4227922"/>
          </a:xfrm>
          <a:prstGeom prst="rect">
            <a:avLst/>
          </a:prstGeom>
        </p:spPr>
      </p:pic>
      <p:pic>
        <p:nvPicPr>
          <p:cNvPr id="8" name="Picture 7">
            <a:extLst>
              <a:ext uri="{FF2B5EF4-FFF2-40B4-BE49-F238E27FC236}">
                <a16:creationId xmlns:a16="http://schemas.microsoft.com/office/drawing/2014/main" id="{6E1C2FD6-01A6-B247-A5BB-723317F9E76B}"/>
              </a:ext>
            </a:extLst>
          </p:cNvPr>
          <p:cNvPicPr>
            <a:picLocks noChangeAspect="1"/>
          </p:cNvPicPr>
          <p:nvPr/>
        </p:nvPicPr>
        <p:blipFill>
          <a:blip r:embed="rId3"/>
          <a:stretch>
            <a:fillRect/>
          </a:stretch>
        </p:blipFill>
        <p:spPr>
          <a:xfrm>
            <a:off x="317010" y="211506"/>
            <a:ext cx="11557979" cy="2119804"/>
          </a:xfrm>
          <a:prstGeom prst="rect">
            <a:avLst/>
          </a:prstGeom>
        </p:spPr>
      </p:pic>
      <p:sp>
        <p:nvSpPr>
          <p:cNvPr id="5" name="Date Placeholder 4">
            <a:extLst>
              <a:ext uri="{FF2B5EF4-FFF2-40B4-BE49-F238E27FC236}">
                <a16:creationId xmlns:a16="http://schemas.microsoft.com/office/drawing/2014/main" id="{DDC5F9AF-90E1-4759-AC61-1D81CD077121}"/>
              </a:ext>
            </a:extLst>
          </p:cNvPr>
          <p:cNvSpPr>
            <a:spLocks noGrp="1"/>
          </p:cNvSpPr>
          <p:nvPr>
            <p:ph type="dt" sz="half" idx="10"/>
          </p:nvPr>
        </p:nvSpPr>
        <p:spPr/>
        <p:txBody>
          <a:bodyPr/>
          <a:lstStyle/>
          <a:p>
            <a:r>
              <a:rPr lang="en-US"/>
              <a:t>3/21/2022</a:t>
            </a:r>
          </a:p>
        </p:txBody>
      </p:sp>
      <p:sp>
        <p:nvSpPr>
          <p:cNvPr id="9" name="Slide Number Placeholder 8">
            <a:extLst>
              <a:ext uri="{FF2B5EF4-FFF2-40B4-BE49-F238E27FC236}">
                <a16:creationId xmlns:a16="http://schemas.microsoft.com/office/drawing/2014/main" id="{5534DEB2-F1D5-4681-A526-43C615336CC0}"/>
              </a:ext>
            </a:extLst>
          </p:cNvPr>
          <p:cNvSpPr>
            <a:spLocks noGrp="1"/>
          </p:cNvSpPr>
          <p:nvPr>
            <p:ph type="sldNum" sz="quarter" idx="12"/>
          </p:nvPr>
        </p:nvSpPr>
        <p:spPr/>
        <p:txBody>
          <a:bodyPr/>
          <a:lstStyle/>
          <a:p>
            <a:fld id="{23E03851-EE6D-4063-8020-2321602AFB5A}" type="slidenum">
              <a:rPr lang="en-US" smtClean="0"/>
              <a:t>7</a:t>
            </a:fld>
            <a:endParaRPr lang="en-US"/>
          </a:p>
        </p:txBody>
      </p:sp>
    </p:spTree>
    <p:extLst>
      <p:ext uri="{BB962C8B-B14F-4D97-AF65-F5344CB8AC3E}">
        <p14:creationId xmlns:p14="http://schemas.microsoft.com/office/powerpoint/2010/main" val="9824603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a:t>Summary</a:t>
            </a:r>
            <a:endParaRPr dirty="0"/>
          </a:p>
        </p:txBody>
      </p:sp>
      <p:sp>
        <p:nvSpPr>
          <p:cNvPr id="228" name="Google Shape;228;p24"/>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r>
              <a:rPr lang="en" dirty="0"/>
              <a:t>Older communities, such as MRAs and PUAs are becoming less popular and active, while newer communities, like </a:t>
            </a:r>
            <a:r>
              <a:rPr lang="en" dirty="0" err="1"/>
              <a:t>Incels</a:t>
            </a:r>
            <a:r>
              <a:rPr lang="en" dirty="0"/>
              <a:t> and MGTOW, are thriving.</a:t>
            </a:r>
            <a:endParaRPr dirty="0"/>
          </a:p>
          <a:p>
            <a:endParaRPr lang="en" dirty="0"/>
          </a:p>
          <a:p>
            <a:r>
              <a:rPr lang="en" dirty="0"/>
              <a:t>These communities do not exist in a vacuum! They are connected by members who migrate between them and who participate in multiple communities!</a:t>
            </a:r>
            <a:endParaRPr dirty="0"/>
          </a:p>
          <a:p>
            <a:endParaRPr lang="en" dirty="0"/>
          </a:p>
          <a:p>
            <a:r>
              <a:rPr lang="en" dirty="0"/>
              <a:t>These communities are becoming increasingly more toxic!</a:t>
            </a:r>
            <a:endParaRPr dirty="0"/>
          </a:p>
        </p:txBody>
      </p:sp>
      <p:sp>
        <p:nvSpPr>
          <p:cNvPr id="2" name="Slide Number Placeholder 1">
            <a:extLst>
              <a:ext uri="{FF2B5EF4-FFF2-40B4-BE49-F238E27FC236}">
                <a16:creationId xmlns:a16="http://schemas.microsoft.com/office/drawing/2014/main" id="{B1250A4B-0A16-40B7-A2C4-E60724D9A5D0}"/>
              </a:ext>
            </a:extLst>
          </p:cNvPr>
          <p:cNvSpPr>
            <a:spLocks noGrp="1"/>
          </p:cNvSpPr>
          <p:nvPr>
            <p:ph type="sldNum" idx="12"/>
          </p:nvPr>
        </p:nvSpPr>
        <p:spPr/>
        <p:txBody>
          <a:bodyPr/>
          <a:lstStyle/>
          <a:p>
            <a:fld id="{00000000-1234-1234-1234-123412341234}" type="slidenum">
              <a:rPr lang="en" smtClean="0"/>
              <a:pPr/>
              <a:t>70</a:t>
            </a:fld>
            <a:endParaRPr lang="en"/>
          </a:p>
        </p:txBody>
      </p:sp>
    </p:spTree>
    <p:extLst>
      <p:ext uri="{BB962C8B-B14F-4D97-AF65-F5344CB8AC3E}">
        <p14:creationId xmlns:p14="http://schemas.microsoft.com/office/powerpoint/2010/main" val="14964625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1ADE8-0966-4CF9-96C5-5FF10DE7B61C}"/>
              </a:ext>
            </a:extLst>
          </p:cNvPr>
          <p:cNvSpPr>
            <a:spLocks noGrp="1"/>
          </p:cNvSpPr>
          <p:nvPr>
            <p:ph type="title"/>
          </p:nvPr>
        </p:nvSpPr>
        <p:spPr/>
        <p:txBody>
          <a:bodyPr/>
          <a:lstStyle/>
          <a:p>
            <a:r>
              <a:rPr lang="en-US" dirty="0"/>
              <a:t>State-sponsored actors</a:t>
            </a:r>
          </a:p>
        </p:txBody>
      </p:sp>
      <p:sp>
        <p:nvSpPr>
          <p:cNvPr id="3" name="Content Placeholder 2">
            <a:extLst>
              <a:ext uri="{FF2B5EF4-FFF2-40B4-BE49-F238E27FC236}">
                <a16:creationId xmlns:a16="http://schemas.microsoft.com/office/drawing/2014/main" id="{974BE154-50B6-4901-A528-906EE835EDC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251211F-B29C-411D-95E5-1412F2F5B728}"/>
              </a:ext>
            </a:extLst>
          </p:cNvPr>
          <p:cNvPicPr>
            <a:picLocks noChangeAspect="1"/>
          </p:cNvPicPr>
          <p:nvPr/>
        </p:nvPicPr>
        <p:blipFill>
          <a:blip r:embed="rId2"/>
          <a:stretch>
            <a:fillRect/>
          </a:stretch>
        </p:blipFill>
        <p:spPr>
          <a:xfrm>
            <a:off x="3869607" y="1296749"/>
            <a:ext cx="4452785" cy="5409089"/>
          </a:xfrm>
          <a:prstGeom prst="rect">
            <a:avLst/>
          </a:prstGeom>
        </p:spPr>
      </p:pic>
      <p:sp>
        <p:nvSpPr>
          <p:cNvPr id="6" name="Date Placeholder 5">
            <a:extLst>
              <a:ext uri="{FF2B5EF4-FFF2-40B4-BE49-F238E27FC236}">
                <a16:creationId xmlns:a16="http://schemas.microsoft.com/office/drawing/2014/main" id="{62BE8F61-BA4A-49A2-907A-6089F9BACE9E}"/>
              </a:ext>
            </a:extLst>
          </p:cNvPr>
          <p:cNvSpPr>
            <a:spLocks noGrp="1"/>
          </p:cNvSpPr>
          <p:nvPr>
            <p:ph type="dt" sz="half" idx="10"/>
          </p:nvPr>
        </p:nvSpPr>
        <p:spPr/>
        <p:txBody>
          <a:bodyPr/>
          <a:lstStyle/>
          <a:p>
            <a:r>
              <a:rPr lang="en-US"/>
              <a:t>3/21/2022</a:t>
            </a:r>
          </a:p>
        </p:txBody>
      </p:sp>
      <p:sp>
        <p:nvSpPr>
          <p:cNvPr id="7" name="Slide Number Placeholder 6">
            <a:extLst>
              <a:ext uri="{FF2B5EF4-FFF2-40B4-BE49-F238E27FC236}">
                <a16:creationId xmlns:a16="http://schemas.microsoft.com/office/drawing/2014/main" id="{C7FBFE54-6280-4BA3-8F72-2DC1642C3D11}"/>
              </a:ext>
            </a:extLst>
          </p:cNvPr>
          <p:cNvSpPr>
            <a:spLocks noGrp="1"/>
          </p:cNvSpPr>
          <p:nvPr>
            <p:ph type="sldNum" sz="quarter" idx="12"/>
          </p:nvPr>
        </p:nvSpPr>
        <p:spPr/>
        <p:txBody>
          <a:bodyPr/>
          <a:lstStyle/>
          <a:p>
            <a:fld id="{23E03851-EE6D-4063-8020-2321602AFB5A}" type="slidenum">
              <a:rPr lang="en-US" smtClean="0"/>
              <a:t>71</a:t>
            </a:fld>
            <a:endParaRPr lang="en-US"/>
          </a:p>
        </p:txBody>
      </p:sp>
    </p:spTree>
    <p:extLst>
      <p:ext uri="{BB962C8B-B14F-4D97-AF65-F5344CB8AC3E}">
        <p14:creationId xmlns:p14="http://schemas.microsoft.com/office/powerpoint/2010/main" val="17643684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D6A2B5D-556D-3B41-A9D3-FCD89156D65B}"/>
              </a:ext>
            </a:extLst>
          </p:cNvPr>
          <p:cNvPicPr>
            <a:picLocks noChangeAspect="1"/>
          </p:cNvPicPr>
          <p:nvPr/>
        </p:nvPicPr>
        <p:blipFill>
          <a:blip r:embed="rId3"/>
          <a:stretch>
            <a:fillRect/>
          </a:stretch>
        </p:blipFill>
        <p:spPr>
          <a:xfrm>
            <a:off x="643467" y="1793241"/>
            <a:ext cx="10905066" cy="3271518"/>
          </a:xfrm>
          <a:prstGeom prst="rect">
            <a:avLst/>
          </a:prstGeom>
        </p:spPr>
      </p:pic>
      <p:sp>
        <p:nvSpPr>
          <p:cNvPr id="2" name="Date Placeholder 1">
            <a:extLst>
              <a:ext uri="{FF2B5EF4-FFF2-40B4-BE49-F238E27FC236}">
                <a16:creationId xmlns:a16="http://schemas.microsoft.com/office/drawing/2014/main" id="{28F2CC6D-F65F-46DC-81B2-4BDB72C563FE}"/>
              </a:ext>
            </a:extLst>
          </p:cNvPr>
          <p:cNvSpPr>
            <a:spLocks noGrp="1"/>
          </p:cNvSpPr>
          <p:nvPr>
            <p:ph type="dt" sz="half" idx="10"/>
          </p:nvPr>
        </p:nvSpPr>
        <p:spPr/>
        <p:txBody>
          <a:bodyPr/>
          <a:lstStyle/>
          <a:p>
            <a:r>
              <a:rPr lang="en-US"/>
              <a:t>3/21/2022</a:t>
            </a:r>
          </a:p>
        </p:txBody>
      </p:sp>
      <p:sp>
        <p:nvSpPr>
          <p:cNvPr id="3" name="Slide Number Placeholder 2">
            <a:extLst>
              <a:ext uri="{FF2B5EF4-FFF2-40B4-BE49-F238E27FC236}">
                <a16:creationId xmlns:a16="http://schemas.microsoft.com/office/drawing/2014/main" id="{E438B9E9-EBD6-458D-9BE4-3623B5E889E2}"/>
              </a:ext>
            </a:extLst>
          </p:cNvPr>
          <p:cNvSpPr>
            <a:spLocks noGrp="1"/>
          </p:cNvSpPr>
          <p:nvPr>
            <p:ph type="sldNum" sz="quarter" idx="12"/>
          </p:nvPr>
        </p:nvSpPr>
        <p:spPr/>
        <p:txBody>
          <a:bodyPr/>
          <a:lstStyle/>
          <a:p>
            <a:fld id="{23E03851-EE6D-4063-8020-2321602AFB5A}" type="slidenum">
              <a:rPr lang="en-US" smtClean="0"/>
              <a:t>72</a:t>
            </a:fld>
            <a:endParaRPr lang="en-US"/>
          </a:p>
        </p:txBody>
      </p:sp>
    </p:spTree>
    <p:extLst>
      <p:ext uri="{BB962C8B-B14F-4D97-AF65-F5344CB8AC3E}">
        <p14:creationId xmlns:p14="http://schemas.microsoft.com/office/powerpoint/2010/main" val="39717924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BC53E72-797A-B14D-8583-E0186AA530CF}"/>
              </a:ext>
            </a:extLst>
          </p:cNvPr>
          <p:cNvPicPr>
            <a:picLocks noChangeAspect="1"/>
          </p:cNvPicPr>
          <p:nvPr/>
        </p:nvPicPr>
        <p:blipFill>
          <a:blip r:embed="rId3"/>
          <a:stretch>
            <a:fillRect/>
          </a:stretch>
        </p:blipFill>
        <p:spPr>
          <a:xfrm>
            <a:off x="643467" y="1125306"/>
            <a:ext cx="10905066" cy="4607388"/>
          </a:xfrm>
          <a:prstGeom prst="rect">
            <a:avLst/>
          </a:prstGeom>
        </p:spPr>
      </p:pic>
      <p:sp>
        <p:nvSpPr>
          <p:cNvPr id="2" name="Date Placeholder 1">
            <a:extLst>
              <a:ext uri="{FF2B5EF4-FFF2-40B4-BE49-F238E27FC236}">
                <a16:creationId xmlns:a16="http://schemas.microsoft.com/office/drawing/2014/main" id="{B0DB5EDD-FAFD-44BF-83EF-CD2C89F55FA9}"/>
              </a:ext>
            </a:extLst>
          </p:cNvPr>
          <p:cNvSpPr>
            <a:spLocks noGrp="1"/>
          </p:cNvSpPr>
          <p:nvPr>
            <p:ph type="dt" sz="half" idx="10"/>
          </p:nvPr>
        </p:nvSpPr>
        <p:spPr/>
        <p:txBody>
          <a:bodyPr/>
          <a:lstStyle/>
          <a:p>
            <a:r>
              <a:rPr lang="en-US"/>
              <a:t>3/21/2022</a:t>
            </a:r>
          </a:p>
        </p:txBody>
      </p:sp>
      <p:sp>
        <p:nvSpPr>
          <p:cNvPr id="3" name="Slide Number Placeholder 2">
            <a:extLst>
              <a:ext uri="{FF2B5EF4-FFF2-40B4-BE49-F238E27FC236}">
                <a16:creationId xmlns:a16="http://schemas.microsoft.com/office/drawing/2014/main" id="{94C9BBF6-341C-4016-850E-1E63366ADCF0}"/>
              </a:ext>
            </a:extLst>
          </p:cNvPr>
          <p:cNvSpPr>
            <a:spLocks noGrp="1"/>
          </p:cNvSpPr>
          <p:nvPr>
            <p:ph type="sldNum" sz="quarter" idx="12"/>
          </p:nvPr>
        </p:nvSpPr>
        <p:spPr/>
        <p:txBody>
          <a:bodyPr/>
          <a:lstStyle/>
          <a:p>
            <a:fld id="{23E03851-EE6D-4063-8020-2321602AFB5A}" type="slidenum">
              <a:rPr lang="en-US" smtClean="0"/>
              <a:t>73</a:t>
            </a:fld>
            <a:endParaRPr lang="en-US"/>
          </a:p>
        </p:txBody>
      </p:sp>
    </p:spTree>
    <p:extLst>
      <p:ext uri="{BB962C8B-B14F-4D97-AF65-F5344CB8AC3E}">
        <p14:creationId xmlns:p14="http://schemas.microsoft.com/office/powerpoint/2010/main" val="3489997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A75DFCF-AC08-3A4A-97E6-92799017191F}"/>
              </a:ext>
            </a:extLst>
          </p:cNvPr>
          <p:cNvPicPr>
            <a:picLocks noGrp="1" noChangeAspect="1"/>
          </p:cNvPicPr>
          <p:nvPr>
            <p:ph idx="1"/>
          </p:nvPr>
        </p:nvPicPr>
        <p:blipFill>
          <a:blip r:embed="rId3"/>
          <a:stretch>
            <a:fillRect/>
          </a:stretch>
        </p:blipFill>
        <p:spPr>
          <a:xfrm>
            <a:off x="2589978" y="103912"/>
            <a:ext cx="6834576" cy="5524616"/>
          </a:xfrm>
        </p:spPr>
      </p:pic>
      <p:pic>
        <p:nvPicPr>
          <p:cNvPr id="7" name="Picture 6">
            <a:extLst>
              <a:ext uri="{FF2B5EF4-FFF2-40B4-BE49-F238E27FC236}">
                <a16:creationId xmlns:a16="http://schemas.microsoft.com/office/drawing/2014/main" id="{A96CCE44-E90A-1741-8585-60EACE328344}"/>
              </a:ext>
            </a:extLst>
          </p:cNvPr>
          <p:cNvPicPr>
            <a:picLocks noChangeAspect="1"/>
          </p:cNvPicPr>
          <p:nvPr/>
        </p:nvPicPr>
        <p:blipFill>
          <a:blip r:embed="rId4"/>
          <a:stretch>
            <a:fillRect/>
          </a:stretch>
        </p:blipFill>
        <p:spPr>
          <a:xfrm>
            <a:off x="654627" y="4362512"/>
            <a:ext cx="11003973" cy="2031854"/>
          </a:xfrm>
          <a:prstGeom prst="rect">
            <a:avLst/>
          </a:prstGeom>
        </p:spPr>
      </p:pic>
      <p:sp>
        <p:nvSpPr>
          <p:cNvPr id="2" name="Date Placeholder 1">
            <a:extLst>
              <a:ext uri="{FF2B5EF4-FFF2-40B4-BE49-F238E27FC236}">
                <a16:creationId xmlns:a16="http://schemas.microsoft.com/office/drawing/2014/main" id="{D1DB7BA5-E923-4CD7-B5BB-5F35DA4DCDDD}"/>
              </a:ext>
            </a:extLst>
          </p:cNvPr>
          <p:cNvSpPr>
            <a:spLocks noGrp="1"/>
          </p:cNvSpPr>
          <p:nvPr>
            <p:ph type="dt" sz="half" idx="10"/>
          </p:nvPr>
        </p:nvSpPr>
        <p:spPr/>
        <p:txBody>
          <a:bodyPr/>
          <a:lstStyle/>
          <a:p>
            <a:r>
              <a:rPr lang="en-US"/>
              <a:t>3/21/2022</a:t>
            </a:r>
          </a:p>
        </p:txBody>
      </p:sp>
      <p:sp>
        <p:nvSpPr>
          <p:cNvPr id="3" name="Slide Number Placeholder 2">
            <a:extLst>
              <a:ext uri="{FF2B5EF4-FFF2-40B4-BE49-F238E27FC236}">
                <a16:creationId xmlns:a16="http://schemas.microsoft.com/office/drawing/2014/main" id="{99C79EE3-AD62-49DE-8B65-A70E52172DD1}"/>
              </a:ext>
            </a:extLst>
          </p:cNvPr>
          <p:cNvSpPr>
            <a:spLocks noGrp="1"/>
          </p:cNvSpPr>
          <p:nvPr>
            <p:ph type="sldNum" sz="quarter" idx="12"/>
          </p:nvPr>
        </p:nvSpPr>
        <p:spPr/>
        <p:txBody>
          <a:bodyPr/>
          <a:lstStyle/>
          <a:p>
            <a:fld id="{23E03851-EE6D-4063-8020-2321602AFB5A}" type="slidenum">
              <a:rPr lang="en-US" smtClean="0"/>
              <a:t>74</a:t>
            </a:fld>
            <a:endParaRPr lang="en-US"/>
          </a:p>
        </p:txBody>
      </p:sp>
    </p:spTree>
    <p:extLst>
      <p:ext uri="{BB962C8B-B14F-4D97-AF65-F5344CB8AC3E}">
        <p14:creationId xmlns:p14="http://schemas.microsoft.com/office/powerpoint/2010/main" val="147690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DD34-2CB0-2D44-9F43-3C037AC92338}"/>
              </a:ext>
            </a:extLst>
          </p:cNvPr>
          <p:cNvSpPr>
            <a:spLocks noGrp="1"/>
          </p:cNvSpPr>
          <p:nvPr>
            <p:ph type="title"/>
          </p:nvPr>
        </p:nvSpPr>
        <p:spPr/>
        <p:txBody>
          <a:bodyPr/>
          <a:lstStyle/>
          <a:p>
            <a:r>
              <a:rPr lang="en-US" dirty="0"/>
              <a:t>Datasets</a:t>
            </a:r>
          </a:p>
        </p:txBody>
      </p:sp>
      <p:sp>
        <p:nvSpPr>
          <p:cNvPr id="3" name="Content Placeholder 2">
            <a:extLst>
              <a:ext uri="{FF2B5EF4-FFF2-40B4-BE49-F238E27FC236}">
                <a16:creationId xmlns:a16="http://schemas.microsoft.com/office/drawing/2014/main" id="{29B7DF50-7D8F-A84D-87A9-00873935344B}"/>
              </a:ext>
            </a:extLst>
          </p:cNvPr>
          <p:cNvSpPr>
            <a:spLocks noGrp="1"/>
          </p:cNvSpPr>
          <p:nvPr>
            <p:ph idx="1"/>
          </p:nvPr>
        </p:nvSpPr>
        <p:spPr/>
        <p:txBody>
          <a:bodyPr>
            <a:normAutofit/>
          </a:bodyPr>
          <a:lstStyle/>
          <a:p>
            <a:pPr marL="457200" lvl="1" indent="0">
              <a:buNone/>
            </a:pPr>
            <a:endParaRPr lang="en-US" dirty="0"/>
          </a:p>
          <a:p>
            <a:pPr marL="457200" lvl="1" indent="0">
              <a:buNone/>
            </a:pPr>
            <a:endParaRPr lang="en-US" dirty="0"/>
          </a:p>
          <a:p>
            <a:endParaRPr lang="en-US" dirty="0"/>
          </a:p>
        </p:txBody>
      </p:sp>
      <p:graphicFrame>
        <p:nvGraphicFramePr>
          <p:cNvPr id="4" name="Table 3">
            <a:extLst>
              <a:ext uri="{FF2B5EF4-FFF2-40B4-BE49-F238E27FC236}">
                <a16:creationId xmlns:a16="http://schemas.microsoft.com/office/drawing/2014/main" id="{32518389-941F-C240-AB6F-4DB9606A6789}"/>
              </a:ext>
            </a:extLst>
          </p:cNvPr>
          <p:cNvGraphicFramePr>
            <a:graphicFrameLocks noGrp="1"/>
          </p:cNvGraphicFramePr>
          <p:nvPr/>
        </p:nvGraphicFramePr>
        <p:xfrm>
          <a:off x="723900" y="2371385"/>
          <a:ext cx="10934700" cy="2896804"/>
        </p:xfrm>
        <a:graphic>
          <a:graphicData uri="http://schemas.openxmlformats.org/drawingml/2006/table">
            <a:tbl>
              <a:tblPr firstRow="1" bandRow="1">
                <a:tableStyleId>{073A0DAA-6AF3-43AB-8588-CEC1D06C72B9}</a:tableStyleId>
              </a:tblPr>
              <a:tblGrid>
                <a:gridCol w="2186940">
                  <a:extLst>
                    <a:ext uri="{9D8B030D-6E8A-4147-A177-3AD203B41FA5}">
                      <a16:colId xmlns:a16="http://schemas.microsoft.com/office/drawing/2014/main" val="2397785598"/>
                    </a:ext>
                  </a:extLst>
                </a:gridCol>
                <a:gridCol w="2186940">
                  <a:extLst>
                    <a:ext uri="{9D8B030D-6E8A-4147-A177-3AD203B41FA5}">
                      <a16:colId xmlns:a16="http://schemas.microsoft.com/office/drawing/2014/main" val="1509501751"/>
                    </a:ext>
                  </a:extLst>
                </a:gridCol>
                <a:gridCol w="2186940">
                  <a:extLst>
                    <a:ext uri="{9D8B030D-6E8A-4147-A177-3AD203B41FA5}">
                      <a16:colId xmlns:a16="http://schemas.microsoft.com/office/drawing/2014/main" val="128058721"/>
                    </a:ext>
                  </a:extLst>
                </a:gridCol>
                <a:gridCol w="2186940">
                  <a:extLst>
                    <a:ext uri="{9D8B030D-6E8A-4147-A177-3AD203B41FA5}">
                      <a16:colId xmlns:a16="http://schemas.microsoft.com/office/drawing/2014/main" val="2175548796"/>
                    </a:ext>
                  </a:extLst>
                </a:gridCol>
                <a:gridCol w="2186940">
                  <a:extLst>
                    <a:ext uri="{9D8B030D-6E8A-4147-A177-3AD203B41FA5}">
                      <a16:colId xmlns:a16="http://schemas.microsoft.com/office/drawing/2014/main" val="3107207392"/>
                    </a:ext>
                  </a:extLst>
                </a:gridCol>
              </a:tblGrid>
              <a:tr h="733863">
                <a:tc>
                  <a:txBody>
                    <a:bodyPr/>
                    <a:lstStyle/>
                    <a:p>
                      <a:r>
                        <a:rPr lang="en-US" sz="2700" dirty="0"/>
                        <a:t>Platform</a:t>
                      </a:r>
                    </a:p>
                  </a:txBody>
                  <a:tcPr/>
                </a:tc>
                <a:tc>
                  <a:txBody>
                    <a:bodyPr/>
                    <a:lstStyle/>
                    <a:p>
                      <a:r>
                        <a:rPr lang="en-US" sz="2700" dirty="0"/>
                        <a:t>Origin</a:t>
                      </a:r>
                    </a:p>
                  </a:txBody>
                  <a:tcPr/>
                </a:tc>
                <a:tc>
                  <a:txBody>
                    <a:bodyPr/>
                    <a:lstStyle/>
                    <a:p>
                      <a:r>
                        <a:rPr lang="en-US" sz="2700" dirty="0"/>
                        <a:t># trolls</a:t>
                      </a:r>
                    </a:p>
                  </a:txBody>
                  <a:tcPr/>
                </a:tc>
                <a:tc>
                  <a:txBody>
                    <a:bodyPr/>
                    <a:lstStyle/>
                    <a:p>
                      <a:r>
                        <a:rPr lang="en-US" sz="2700" dirty="0"/>
                        <a:t># trolls posts</a:t>
                      </a:r>
                    </a:p>
                  </a:txBody>
                  <a:tcPr/>
                </a:tc>
                <a:tc>
                  <a:txBody>
                    <a:bodyPr/>
                    <a:lstStyle/>
                    <a:p>
                      <a:r>
                        <a:rPr lang="en-US" sz="2700" dirty="0"/>
                        <a:t># posts</a:t>
                      </a:r>
                    </a:p>
                  </a:txBody>
                  <a:tcPr/>
                </a:tc>
                <a:extLst>
                  <a:ext uri="{0D108BD9-81ED-4DB2-BD59-A6C34878D82A}">
                    <a16:rowId xmlns:a16="http://schemas.microsoft.com/office/drawing/2014/main" val="4249315193"/>
                  </a:ext>
                </a:extLst>
              </a:tr>
              <a:tr h="733863">
                <a:tc>
                  <a:txBody>
                    <a:bodyPr/>
                    <a:lstStyle/>
                    <a:p>
                      <a:r>
                        <a:rPr lang="en-US" sz="2700" dirty="0"/>
                        <a:t>Twitter</a:t>
                      </a:r>
                    </a:p>
                  </a:txBody>
                  <a:tcPr/>
                </a:tc>
                <a:tc>
                  <a:txBody>
                    <a:bodyPr/>
                    <a:lstStyle/>
                    <a:p>
                      <a:r>
                        <a:rPr lang="en-US" sz="2700" dirty="0"/>
                        <a:t>Russia</a:t>
                      </a:r>
                    </a:p>
                  </a:txBody>
                  <a:tcPr/>
                </a:tc>
                <a:tc>
                  <a:txBody>
                    <a:bodyPr/>
                    <a:lstStyle/>
                    <a:p>
                      <a:pPr algn="r"/>
                      <a:r>
                        <a:rPr lang="en-US" sz="2700" dirty="0"/>
                        <a:t>3.83K</a:t>
                      </a:r>
                    </a:p>
                  </a:txBody>
                  <a:tcPr/>
                </a:tc>
                <a:tc>
                  <a:txBody>
                    <a:bodyPr/>
                    <a:lstStyle/>
                    <a:p>
                      <a:pPr algn="r"/>
                      <a:r>
                        <a:rPr lang="en-US" sz="2700" dirty="0"/>
                        <a:t>3.66K</a:t>
                      </a:r>
                    </a:p>
                  </a:txBody>
                  <a:tcPr/>
                </a:tc>
                <a:tc>
                  <a:txBody>
                    <a:bodyPr/>
                    <a:lstStyle/>
                    <a:p>
                      <a:pPr algn="r"/>
                      <a:r>
                        <a:rPr lang="en-US" sz="2700" dirty="0"/>
                        <a:t>9.04M</a:t>
                      </a:r>
                    </a:p>
                  </a:txBody>
                  <a:tcPr/>
                </a:tc>
                <a:extLst>
                  <a:ext uri="{0D108BD9-81ED-4DB2-BD59-A6C34878D82A}">
                    <a16:rowId xmlns:a16="http://schemas.microsoft.com/office/drawing/2014/main" val="2043831693"/>
                  </a:ext>
                </a:extLst>
              </a:tr>
              <a:tr h="695215">
                <a:tc>
                  <a:txBody>
                    <a:bodyPr/>
                    <a:lstStyle/>
                    <a:p>
                      <a:r>
                        <a:rPr lang="en-US" sz="2700" dirty="0"/>
                        <a:t>Twitter</a:t>
                      </a:r>
                    </a:p>
                  </a:txBody>
                  <a:tcPr/>
                </a:tc>
                <a:tc>
                  <a:txBody>
                    <a:bodyPr/>
                    <a:lstStyle/>
                    <a:p>
                      <a:r>
                        <a:rPr lang="en-US" sz="2700" dirty="0"/>
                        <a:t>Iran</a:t>
                      </a:r>
                    </a:p>
                  </a:txBody>
                  <a:tcPr/>
                </a:tc>
                <a:tc>
                  <a:txBody>
                    <a:bodyPr/>
                    <a:lstStyle/>
                    <a:p>
                      <a:pPr algn="r"/>
                      <a:r>
                        <a:rPr lang="en-US" sz="2700" dirty="0"/>
                        <a:t>0.77K</a:t>
                      </a:r>
                    </a:p>
                  </a:txBody>
                  <a:tcPr/>
                </a:tc>
                <a:tc>
                  <a:txBody>
                    <a:bodyPr/>
                    <a:lstStyle/>
                    <a:p>
                      <a:pPr algn="r"/>
                      <a:r>
                        <a:rPr lang="en-US" sz="2700" dirty="0"/>
                        <a:t>0.66K</a:t>
                      </a:r>
                    </a:p>
                  </a:txBody>
                  <a:tcPr/>
                </a:tc>
                <a:tc>
                  <a:txBody>
                    <a:bodyPr/>
                    <a:lstStyle/>
                    <a:p>
                      <a:pPr algn="r"/>
                      <a:r>
                        <a:rPr lang="en-US" sz="2700" dirty="0"/>
                        <a:t>1.12M</a:t>
                      </a:r>
                    </a:p>
                  </a:txBody>
                  <a:tcPr/>
                </a:tc>
                <a:extLst>
                  <a:ext uri="{0D108BD9-81ED-4DB2-BD59-A6C34878D82A}">
                    <a16:rowId xmlns:a16="http://schemas.microsoft.com/office/drawing/2014/main" val="2025495812"/>
                  </a:ext>
                </a:extLst>
              </a:tr>
              <a:tr h="733863">
                <a:tc>
                  <a:txBody>
                    <a:bodyPr/>
                    <a:lstStyle/>
                    <a:p>
                      <a:r>
                        <a:rPr lang="en-US" sz="2700" dirty="0"/>
                        <a:t>Reddit</a:t>
                      </a:r>
                    </a:p>
                  </a:txBody>
                  <a:tcPr/>
                </a:tc>
                <a:tc>
                  <a:txBody>
                    <a:bodyPr/>
                    <a:lstStyle/>
                    <a:p>
                      <a:r>
                        <a:rPr lang="en-US" sz="2700" dirty="0"/>
                        <a:t>Russia</a:t>
                      </a:r>
                    </a:p>
                  </a:txBody>
                  <a:tcPr/>
                </a:tc>
                <a:tc>
                  <a:txBody>
                    <a:bodyPr/>
                    <a:lstStyle/>
                    <a:p>
                      <a:pPr algn="r"/>
                      <a:r>
                        <a:rPr lang="en-US" sz="2700" dirty="0"/>
                        <a:t>0.94K</a:t>
                      </a:r>
                    </a:p>
                  </a:txBody>
                  <a:tcPr/>
                </a:tc>
                <a:tc>
                  <a:txBody>
                    <a:bodyPr/>
                    <a:lstStyle/>
                    <a:p>
                      <a:pPr algn="r"/>
                      <a:r>
                        <a:rPr lang="en-US" sz="2700" dirty="0"/>
                        <a:t>0.33K</a:t>
                      </a:r>
                    </a:p>
                  </a:txBody>
                  <a:tcPr/>
                </a:tc>
                <a:tc>
                  <a:txBody>
                    <a:bodyPr/>
                    <a:lstStyle/>
                    <a:p>
                      <a:pPr algn="r"/>
                      <a:r>
                        <a:rPr lang="en-US" sz="2700" dirty="0"/>
                        <a:t>21.32K</a:t>
                      </a:r>
                    </a:p>
                  </a:txBody>
                  <a:tcPr/>
                </a:tc>
                <a:extLst>
                  <a:ext uri="{0D108BD9-81ED-4DB2-BD59-A6C34878D82A}">
                    <a16:rowId xmlns:a16="http://schemas.microsoft.com/office/drawing/2014/main" val="3659058960"/>
                  </a:ext>
                </a:extLst>
              </a:tr>
            </a:tbl>
          </a:graphicData>
        </a:graphic>
      </p:graphicFrame>
      <p:sp>
        <p:nvSpPr>
          <p:cNvPr id="5" name="Date Placeholder 4">
            <a:extLst>
              <a:ext uri="{FF2B5EF4-FFF2-40B4-BE49-F238E27FC236}">
                <a16:creationId xmlns:a16="http://schemas.microsoft.com/office/drawing/2014/main" id="{197B4DCA-288F-4E71-95E4-E0CA5431839F}"/>
              </a:ext>
            </a:extLst>
          </p:cNvPr>
          <p:cNvSpPr>
            <a:spLocks noGrp="1"/>
          </p:cNvSpPr>
          <p:nvPr>
            <p:ph type="dt" sz="half" idx="10"/>
          </p:nvPr>
        </p:nvSpPr>
        <p:spPr/>
        <p:txBody>
          <a:bodyPr/>
          <a:lstStyle/>
          <a:p>
            <a:r>
              <a:rPr lang="en-US"/>
              <a:t>3/21/2022</a:t>
            </a:r>
          </a:p>
        </p:txBody>
      </p:sp>
      <p:sp>
        <p:nvSpPr>
          <p:cNvPr id="6" name="Slide Number Placeholder 5">
            <a:extLst>
              <a:ext uri="{FF2B5EF4-FFF2-40B4-BE49-F238E27FC236}">
                <a16:creationId xmlns:a16="http://schemas.microsoft.com/office/drawing/2014/main" id="{CDE23D6F-4B1E-48E9-A8D0-DEEA3FB55377}"/>
              </a:ext>
            </a:extLst>
          </p:cNvPr>
          <p:cNvSpPr>
            <a:spLocks noGrp="1"/>
          </p:cNvSpPr>
          <p:nvPr>
            <p:ph type="sldNum" sz="quarter" idx="12"/>
          </p:nvPr>
        </p:nvSpPr>
        <p:spPr/>
        <p:txBody>
          <a:bodyPr/>
          <a:lstStyle/>
          <a:p>
            <a:fld id="{23E03851-EE6D-4063-8020-2321602AFB5A}" type="slidenum">
              <a:rPr lang="en-US" smtClean="0"/>
              <a:t>75</a:t>
            </a:fld>
            <a:endParaRPr lang="en-US"/>
          </a:p>
        </p:txBody>
      </p:sp>
    </p:spTree>
    <p:extLst>
      <p:ext uri="{BB962C8B-B14F-4D97-AF65-F5344CB8AC3E}">
        <p14:creationId xmlns:p14="http://schemas.microsoft.com/office/powerpoint/2010/main" val="17692303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4266A-2E63-1B4F-B431-F685330DC212}"/>
              </a:ext>
            </a:extLst>
          </p:cNvPr>
          <p:cNvSpPr>
            <a:spLocks noGrp="1"/>
          </p:cNvSpPr>
          <p:nvPr>
            <p:ph type="title"/>
          </p:nvPr>
        </p:nvSpPr>
        <p:spPr>
          <a:xfrm>
            <a:off x="640079" y="2053641"/>
            <a:ext cx="3669161" cy="2760098"/>
          </a:xfrm>
        </p:spPr>
        <p:txBody>
          <a:bodyPr>
            <a:normAutofit/>
          </a:bodyPr>
          <a:lstStyle/>
          <a:p>
            <a:r>
              <a:rPr lang="en-US" dirty="0">
                <a:solidFill>
                  <a:schemeClr val="accent1">
                    <a:lumMod val="75000"/>
                  </a:schemeClr>
                </a:solidFill>
              </a:rPr>
              <a:t>Questions</a:t>
            </a:r>
          </a:p>
        </p:txBody>
      </p:sp>
      <p:sp>
        <p:nvSpPr>
          <p:cNvPr id="3" name="Content Placeholder 2">
            <a:extLst>
              <a:ext uri="{FF2B5EF4-FFF2-40B4-BE49-F238E27FC236}">
                <a16:creationId xmlns:a16="http://schemas.microsoft.com/office/drawing/2014/main" id="{7163DC5B-66C7-2A45-A6CB-E453A6CB4559}"/>
              </a:ext>
            </a:extLst>
          </p:cNvPr>
          <p:cNvSpPr>
            <a:spLocks noGrp="1"/>
          </p:cNvSpPr>
          <p:nvPr>
            <p:ph idx="1"/>
          </p:nvPr>
        </p:nvSpPr>
        <p:spPr>
          <a:xfrm>
            <a:off x="6095999" y="501240"/>
            <a:ext cx="5950227" cy="6091289"/>
          </a:xfrm>
        </p:spPr>
        <p:txBody>
          <a:bodyPr anchor="ctr">
            <a:normAutofit/>
          </a:bodyPr>
          <a:lstStyle/>
          <a:p>
            <a:r>
              <a:rPr lang="en-US" sz="3200" dirty="0">
                <a:solidFill>
                  <a:srgbClr val="000000"/>
                </a:solidFill>
              </a:rPr>
              <a:t>How does their behavior change over time?</a:t>
            </a:r>
          </a:p>
          <a:p>
            <a:endParaRPr lang="en-US" sz="3200" dirty="0">
              <a:solidFill>
                <a:srgbClr val="000000"/>
              </a:solidFill>
            </a:endParaRPr>
          </a:p>
          <a:p>
            <a:r>
              <a:rPr lang="en-US" sz="3200" dirty="0">
                <a:solidFill>
                  <a:srgbClr val="000000"/>
                </a:solidFill>
              </a:rPr>
              <a:t>What do they talk about?</a:t>
            </a:r>
          </a:p>
          <a:p>
            <a:pPr marL="0" indent="0">
              <a:buNone/>
            </a:pPr>
            <a:endParaRPr lang="en-US" sz="3200" dirty="0">
              <a:solidFill>
                <a:srgbClr val="000000"/>
              </a:solidFill>
            </a:endParaRPr>
          </a:p>
        </p:txBody>
      </p:sp>
      <p:sp>
        <p:nvSpPr>
          <p:cNvPr id="4" name="Date Placeholder 3">
            <a:extLst>
              <a:ext uri="{FF2B5EF4-FFF2-40B4-BE49-F238E27FC236}">
                <a16:creationId xmlns:a16="http://schemas.microsoft.com/office/drawing/2014/main" id="{80EE1CC6-D401-44B5-BFE0-F5E34DFB2A49}"/>
              </a:ext>
            </a:extLst>
          </p:cNvPr>
          <p:cNvSpPr>
            <a:spLocks noGrp="1"/>
          </p:cNvSpPr>
          <p:nvPr>
            <p:ph type="dt" sz="half" idx="10"/>
          </p:nvPr>
        </p:nvSpPr>
        <p:spPr/>
        <p:txBody>
          <a:bodyPr/>
          <a:lstStyle/>
          <a:p>
            <a:r>
              <a:rPr lang="en-US"/>
              <a:t>3/21/2022</a:t>
            </a:r>
          </a:p>
        </p:txBody>
      </p:sp>
      <p:sp>
        <p:nvSpPr>
          <p:cNvPr id="5" name="Slide Number Placeholder 4">
            <a:extLst>
              <a:ext uri="{FF2B5EF4-FFF2-40B4-BE49-F238E27FC236}">
                <a16:creationId xmlns:a16="http://schemas.microsoft.com/office/drawing/2014/main" id="{CD718BA1-694E-43E2-B37C-6E3C96142641}"/>
              </a:ext>
            </a:extLst>
          </p:cNvPr>
          <p:cNvSpPr>
            <a:spLocks noGrp="1"/>
          </p:cNvSpPr>
          <p:nvPr>
            <p:ph type="sldNum" sz="quarter" idx="12"/>
          </p:nvPr>
        </p:nvSpPr>
        <p:spPr/>
        <p:txBody>
          <a:bodyPr/>
          <a:lstStyle/>
          <a:p>
            <a:fld id="{23E03851-EE6D-4063-8020-2321602AFB5A}" type="slidenum">
              <a:rPr lang="en-US" smtClean="0"/>
              <a:t>76</a:t>
            </a:fld>
            <a:endParaRPr lang="en-US"/>
          </a:p>
        </p:txBody>
      </p:sp>
    </p:spTree>
    <p:extLst>
      <p:ext uri="{BB962C8B-B14F-4D97-AF65-F5344CB8AC3E}">
        <p14:creationId xmlns:p14="http://schemas.microsoft.com/office/powerpoint/2010/main" val="247530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A15796-21BE-AF45-9522-ABDF56067F89}"/>
              </a:ext>
            </a:extLst>
          </p:cNvPr>
          <p:cNvSpPr>
            <a:spLocks noGrp="1"/>
          </p:cNvSpPr>
          <p:nvPr>
            <p:ph type="title"/>
          </p:nvPr>
        </p:nvSpPr>
        <p:spPr/>
        <p:txBody>
          <a:bodyPr/>
          <a:lstStyle/>
          <a:p>
            <a:r>
              <a:rPr lang="en-US" dirty="0"/>
              <a:t>Account Creation</a:t>
            </a:r>
          </a:p>
        </p:txBody>
      </p:sp>
      <p:pic>
        <p:nvPicPr>
          <p:cNvPr id="7" name="Content Placeholder 6">
            <a:extLst>
              <a:ext uri="{FF2B5EF4-FFF2-40B4-BE49-F238E27FC236}">
                <a16:creationId xmlns:a16="http://schemas.microsoft.com/office/drawing/2014/main" id="{5914CD32-0F99-A748-87B7-D26A12E745C2}"/>
              </a:ext>
            </a:extLst>
          </p:cNvPr>
          <p:cNvPicPr>
            <a:picLocks noGrp="1" noChangeAspect="1"/>
          </p:cNvPicPr>
          <p:nvPr>
            <p:ph idx="1"/>
          </p:nvPr>
        </p:nvPicPr>
        <p:blipFill>
          <a:blip r:embed="rId2"/>
          <a:stretch>
            <a:fillRect/>
          </a:stretch>
        </p:blipFill>
        <p:spPr>
          <a:xfrm>
            <a:off x="188261" y="1690688"/>
            <a:ext cx="11815478" cy="4394976"/>
          </a:xfrm>
        </p:spPr>
      </p:pic>
      <p:sp>
        <p:nvSpPr>
          <p:cNvPr id="2" name="Date Placeholder 1">
            <a:extLst>
              <a:ext uri="{FF2B5EF4-FFF2-40B4-BE49-F238E27FC236}">
                <a16:creationId xmlns:a16="http://schemas.microsoft.com/office/drawing/2014/main" id="{40EC77F9-1352-4E03-9008-13351952B49D}"/>
              </a:ext>
            </a:extLst>
          </p:cNvPr>
          <p:cNvSpPr>
            <a:spLocks noGrp="1"/>
          </p:cNvSpPr>
          <p:nvPr>
            <p:ph type="dt" sz="half" idx="10"/>
          </p:nvPr>
        </p:nvSpPr>
        <p:spPr/>
        <p:txBody>
          <a:bodyPr/>
          <a:lstStyle/>
          <a:p>
            <a:r>
              <a:rPr lang="en-US"/>
              <a:t>3/21/2022</a:t>
            </a:r>
          </a:p>
        </p:txBody>
      </p:sp>
      <p:sp>
        <p:nvSpPr>
          <p:cNvPr id="3" name="Slide Number Placeholder 2">
            <a:extLst>
              <a:ext uri="{FF2B5EF4-FFF2-40B4-BE49-F238E27FC236}">
                <a16:creationId xmlns:a16="http://schemas.microsoft.com/office/drawing/2014/main" id="{76B06B55-3C32-417F-B0D5-23B1B732ABD4}"/>
              </a:ext>
            </a:extLst>
          </p:cNvPr>
          <p:cNvSpPr>
            <a:spLocks noGrp="1"/>
          </p:cNvSpPr>
          <p:nvPr>
            <p:ph type="sldNum" sz="quarter" idx="12"/>
          </p:nvPr>
        </p:nvSpPr>
        <p:spPr/>
        <p:txBody>
          <a:bodyPr/>
          <a:lstStyle/>
          <a:p>
            <a:fld id="{23E03851-EE6D-4063-8020-2321602AFB5A}" type="slidenum">
              <a:rPr lang="en-US" smtClean="0"/>
              <a:t>77</a:t>
            </a:fld>
            <a:endParaRPr lang="en-US"/>
          </a:p>
        </p:txBody>
      </p:sp>
    </p:spTree>
    <p:extLst>
      <p:ext uri="{BB962C8B-B14F-4D97-AF65-F5344CB8AC3E}">
        <p14:creationId xmlns:p14="http://schemas.microsoft.com/office/powerpoint/2010/main" val="33991133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A15796-21BE-AF45-9522-ABDF56067F89}"/>
              </a:ext>
            </a:extLst>
          </p:cNvPr>
          <p:cNvSpPr>
            <a:spLocks noGrp="1"/>
          </p:cNvSpPr>
          <p:nvPr>
            <p:ph type="title"/>
          </p:nvPr>
        </p:nvSpPr>
        <p:spPr/>
        <p:txBody>
          <a:bodyPr/>
          <a:lstStyle/>
          <a:p>
            <a:r>
              <a:rPr lang="en-US" dirty="0"/>
              <a:t>Account Creation</a:t>
            </a:r>
          </a:p>
        </p:txBody>
      </p:sp>
      <p:pic>
        <p:nvPicPr>
          <p:cNvPr id="7" name="Content Placeholder 6">
            <a:extLst>
              <a:ext uri="{FF2B5EF4-FFF2-40B4-BE49-F238E27FC236}">
                <a16:creationId xmlns:a16="http://schemas.microsoft.com/office/drawing/2014/main" id="{5914CD32-0F99-A748-87B7-D26A12E745C2}"/>
              </a:ext>
            </a:extLst>
          </p:cNvPr>
          <p:cNvPicPr>
            <a:picLocks noGrp="1" noChangeAspect="1"/>
          </p:cNvPicPr>
          <p:nvPr>
            <p:ph idx="1"/>
          </p:nvPr>
        </p:nvPicPr>
        <p:blipFill>
          <a:blip r:embed="rId2"/>
          <a:stretch>
            <a:fillRect/>
          </a:stretch>
        </p:blipFill>
        <p:spPr>
          <a:xfrm>
            <a:off x="188261" y="1690688"/>
            <a:ext cx="11815478" cy="4394976"/>
          </a:xfrm>
        </p:spPr>
      </p:pic>
      <p:sp>
        <p:nvSpPr>
          <p:cNvPr id="5" name="Explosion 2 4">
            <a:extLst>
              <a:ext uri="{FF2B5EF4-FFF2-40B4-BE49-F238E27FC236}">
                <a16:creationId xmlns:a16="http://schemas.microsoft.com/office/drawing/2014/main" id="{DBB3CD57-92EC-1542-8223-31B4FB2F0B0F}"/>
              </a:ext>
            </a:extLst>
          </p:cNvPr>
          <p:cNvSpPr/>
          <p:nvPr/>
        </p:nvSpPr>
        <p:spPr>
          <a:xfrm>
            <a:off x="685801" y="939143"/>
            <a:ext cx="4161030" cy="2109046"/>
          </a:xfrm>
          <a:prstGeom prst="irregularSeal2">
            <a:avLst/>
          </a:prstGeom>
          <a:solidFill>
            <a:schemeClr val="accent1">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80% of accounts created before 2016</a:t>
            </a:r>
          </a:p>
        </p:txBody>
      </p:sp>
      <p:cxnSp>
        <p:nvCxnSpPr>
          <p:cNvPr id="6" name="Straight Connector 5">
            <a:extLst>
              <a:ext uri="{FF2B5EF4-FFF2-40B4-BE49-F238E27FC236}">
                <a16:creationId xmlns:a16="http://schemas.microsoft.com/office/drawing/2014/main" id="{1886514B-EB1B-BC4C-96D8-E007CE26CD94}"/>
              </a:ext>
            </a:extLst>
          </p:cNvPr>
          <p:cNvCxnSpPr>
            <a:cxnSpLocks/>
          </p:cNvCxnSpPr>
          <p:nvPr/>
        </p:nvCxnSpPr>
        <p:spPr>
          <a:xfrm flipH="1" flipV="1">
            <a:off x="2768600" y="2679700"/>
            <a:ext cx="3934594" cy="1716208"/>
          </a:xfrm>
          <a:prstGeom prst="line">
            <a:avLst/>
          </a:prstGeom>
          <a:ln w="53975">
            <a:solidFill>
              <a:schemeClr val="accent1">
                <a:lumMod val="75000"/>
              </a:schemeClr>
            </a:solidFill>
            <a:prstDash val="sysDot"/>
            <a:headEnd type="triangle"/>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2101A978-7E04-44A1-AB6D-807F99B4D316}"/>
              </a:ext>
            </a:extLst>
          </p:cNvPr>
          <p:cNvSpPr>
            <a:spLocks noGrp="1"/>
          </p:cNvSpPr>
          <p:nvPr>
            <p:ph type="dt" sz="half" idx="10"/>
          </p:nvPr>
        </p:nvSpPr>
        <p:spPr/>
        <p:txBody>
          <a:bodyPr/>
          <a:lstStyle/>
          <a:p>
            <a:r>
              <a:rPr lang="en-US"/>
              <a:t>3/21/2022</a:t>
            </a:r>
          </a:p>
        </p:txBody>
      </p:sp>
      <p:sp>
        <p:nvSpPr>
          <p:cNvPr id="3" name="Slide Number Placeholder 2">
            <a:extLst>
              <a:ext uri="{FF2B5EF4-FFF2-40B4-BE49-F238E27FC236}">
                <a16:creationId xmlns:a16="http://schemas.microsoft.com/office/drawing/2014/main" id="{5E94DA9C-F62D-4FAC-BB43-56BBA8B1205F}"/>
              </a:ext>
            </a:extLst>
          </p:cNvPr>
          <p:cNvSpPr>
            <a:spLocks noGrp="1"/>
          </p:cNvSpPr>
          <p:nvPr>
            <p:ph type="sldNum" sz="quarter" idx="12"/>
          </p:nvPr>
        </p:nvSpPr>
        <p:spPr/>
        <p:txBody>
          <a:bodyPr/>
          <a:lstStyle/>
          <a:p>
            <a:fld id="{23E03851-EE6D-4063-8020-2321602AFB5A}" type="slidenum">
              <a:rPr lang="en-US" smtClean="0"/>
              <a:t>78</a:t>
            </a:fld>
            <a:endParaRPr lang="en-US"/>
          </a:p>
        </p:txBody>
      </p:sp>
    </p:spTree>
    <p:extLst>
      <p:ext uri="{BB962C8B-B14F-4D97-AF65-F5344CB8AC3E}">
        <p14:creationId xmlns:p14="http://schemas.microsoft.com/office/powerpoint/2010/main" val="36536052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A15796-21BE-AF45-9522-ABDF56067F89}"/>
              </a:ext>
            </a:extLst>
          </p:cNvPr>
          <p:cNvSpPr>
            <a:spLocks noGrp="1"/>
          </p:cNvSpPr>
          <p:nvPr>
            <p:ph type="title"/>
          </p:nvPr>
        </p:nvSpPr>
        <p:spPr/>
        <p:txBody>
          <a:bodyPr/>
          <a:lstStyle/>
          <a:p>
            <a:r>
              <a:rPr lang="en-US" dirty="0"/>
              <a:t>Account Creation</a:t>
            </a:r>
          </a:p>
        </p:txBody>
      </p:sp>
      <p:pic>
        <p:nvPicPr>
          <p:cNvPr id="7" name="Content Placeholder 6">
            <a:extLst>
              <a:ext uri="{FF2B5EF4-FFF2-40B4-BE49-F238E27FC236}">
                <a16:creationId xmlns:a16="http://schemas.microsoft.com/office/drawing/2014/main" id="{5914CD32-0F99-A748-87B7-D26A12E745C2}"/>
              </a:ext>
            </a:extLst>
          </p:cNvPr>
          <p:cNvPicPr>
            <a:picLocks noGrp="1" noChangeAspect="1"/>
          </p:cNvPicPr>
          <p:nvPr>
            <p:ph idx="1"/>
          </p:nvPr>
        </p:nvPicPr>
        <p:blipFill>
          <a:blip r:embed="rId2"/>
          <a:stretch>
            <a:fillRect/>
          </a:stretch>
        </p:blipFill>
        <p:spPr>
          <a:xfrm>
            <a:off x="188261" y="1690688"/>
            <a:ext cx="11815478" cy="4394976"/>
          </a:xfrm>
        </p:spPr>
      </p:pic>
      <p:sp>
        <p:nvSpPr>
          <p:cNvPr id="5" name="Explosion 2 4">
            <a:extLst>
              <a:ext uri="{FF2B5EF4-FFF2-40B4-BE49-F238E27FC236}">
                <a16:creationId xmlns:a16="http://schemas.microsoft.com/office/drawing/2014/main" id="{DBB3CD57-92EC-1542-8223-31B4FB2F0B0F}"/>
              </a:ext>
            </a:extLst>
          </p:cNvPr>
          <p:cNvSpPr/>
          <p:nvPr/>
        </p:nvSpPr>
        <p:spPr>
          <a:xfrm>
            <a:off x="685801" y="939143"/>
            <a:ext cx="4161030" cy="2109046"/>
          </a:xfrm>
          <a:prstGeom prst="irregularSeal2">
            <a:avLst/>
          </a:prstGeom>
          <a:solidFill>
            <a:schemeClr val="accent1">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80% of accounts created before 2016</a:t>
            </a:r>
          </a:p>
        </p:txBody>
      </p:sp>
      <p:cxnSp>
        <p:nvCxnSpPr>
          <p:cNvPr id="6" name="Straight Connector 5">
            <a:extLst>
              <a:ext uri="{FF2B5EF4-FFF2-40B4-BE49-F238E27FC236}">
                <a16:creationId xmlns:a16="http://schemas.microsoft.com/office/drawing/2014/main" id="{1886514B-EB1B-BC4C-96D8-E007CE26CD94}"/>
              </a:ext>
            </a:extLst>
          </p:cNvPr>
          <p:cNvCxnSpPr>
            <a:cxnSpLocks/>
          </p:cNvCxnSpPr>
          <p:nvPr/>
        </p:nvCxnSpPr>
        <p:spPr>
          <a:xfrm flipH="1" flipV="1">
            <a:off x="2768600" y="2679700"/>
            <a:ext cx="3934594" cy="1716208"/>
          </a:xfrm>
          <a:prstGeom prst="line">
            <a:avLst/>
          </a:prstGeom>
          <a:ln w="53975">
            <a:solidFill>
              <a:schemeClr val="accent1">
                <a:lumMod val="75000"/>
              </a:schemeClr>
            </a:solidFill>
            <a:prstDash val="sysDot"/>
            <a:headEnd type="triangle"/>
          </a:ln>
        </p:spPr>
        <p:style>
          <a:lnRef idx="1">
            <a:schemeClr val="accent1"/>
          </a:lnRef>
          <a:fillRef idx="0">
            <a:schemeClr val="accent1"/>
          </a:fillRef>
          <a:effectRef idx="0">
            <a:schemeClr val="accent1"/>
          </a:effectRef>
          <a:fontRef idx="minor">
            <a:schemeClr val="tx1"/>
          </a:fontRef>
        </p:style>
      </p:cxnSp>
      <p:sp>
        <p:nvSpPr>
          <p:cNvPr id="8" name="Explosion 2 7">
            <a:extLst>
              <a:ext uri="{FF2B5EF4-FFF2-40B4-BE49-F238E27FC236}">
                <a16:creationId xmlns:a16="http://schemas.microsoft.com/office/drawing/2014/main" id="{F09FE2AF-BF10-6044-8284-69FD65BABA7B}"/>
              </a:ext>
            </a:extLst>
          </p:cNvPr>
          <p:cNvSpPr/>
          <p:nvPr/>
        </p:nvSpPr>
        <p:spPr>
          <a:xfrm>
            <a:off x="5344371" y="-368300"/>
            <a:ext cx="4903823" cy="2553494"/>
          </a:xfrm>
          <a:prstGeom prst="irregularSeal2">
            <a:avLst/>
          </a:prstGeom>
          <a:solidFill>
            <a:schemeClr val="accent1">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57 accounts in July 2016</a:t>
            </a:r>
          </a:p>
          <a:p>
            <a:pPr algn="ctr"/>
            <a:r>
              <a:rPr lang="en-US" dirty="0"/>
              <a:t>(RNC – Trump’s nomination   )</a:t>
            </a:r>
          </a:p>
        </p:txBody>
      </p:sp>
      <p:cxnSp>
        <p:nvCxnSpPr>
          <p:cNvPr id="9" name="Straight Connector 8">
            <a:extLst>
              <a:ext uri="{FF2B5EF4-FFF2-40B4-BE49-F238E27FC236}">
                <a16:creationId xmlns:a16="http://schemas.microsoft.com/office/drawing/2014/main" id="{943B4E66-F4A2-8349-AD1E-90D722D9F1F4}"/>
              </a:ext>
            </a:extLst>
          </p:cNvPr>
          <p:cNvCxnSpPr>
            <a:cxnSpLocks/>
          </p:cNvCxnSpPr>
          <p:nvPr/>
        </p:nvCxnSpPr>
        <p:spPr>
          <a:xfrm flipH="1" flipV="1">
            <a:off x="8039100" y="1677462"/>
            <a:ext cx="1346200" cy="3313638"/>
          </a:xfrm>
          <a:prstGeom prst="line">
            <a:avLst/>
          </a:prstGeom>
          <a:ln w="53975">
            <a:solidFill>
              <a:schemeClr val="accent1">
                <a:lumMod val="75000"/>
              </a:schemeClr>
            </a:solidFill>
            <a:prstDash val="sysDot"/>
            <a:headEnd type="triangle"/>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01C16420-44E4-4FC6-95DB-5769F9BBC2D9}"/>
              </a:ext>
            </a:extLst>
          </p:cNvPr>
          <p:cNvSpPr>
            <a:spLocks noGrp="1"/>
          </p:cNvSpPr>
          <p:nvPr>
            <p:ph type="dt" sz="half" idx="10"/>
          </p:nvPr>
        </p:nvSpPr>
        <p:spPr/>
        <p:txBody>
          <a:bodyPr/>
          <a:lstStyle/>
          <a:p>
            <a:r>
              <a:rPr lang="en-US"/>
              <a:t>3/21/2022</a:t>
            </a:r>
          </a:p>
        </p:txBody>
      </p:sp>
      <p:sp>
        <p:nvSpPr>
          <p:cNvPr id="3" name="Slide Number Placeholder 2">
            <a:extLst>
              <a:ext uri="{FF2B5EF4-FFF2-40B4-BE49-F238E27FC236}">
                <a16:creationId xmlns:a16="http://schemas.microsoft.com/office/drawing/2014/main" id="{B2482A01-46B0-4E28-B064-FE60780F7DE0}"/>
              </a:ext>
            </a:extLst>
          </p:cNvPr>
          <p:cNvSpPr>
            <a:spLocks noGrp="1"/>
          </p:cNvSpPr>
          <p:nvPr>
            <p:ph type="sldNum" sz="quarter" idx="12"/>
          </p:nvPr>
        </p:nvSpPr>
        <p:spPr/>
        <p:txBody>
          <a:bodyPr/>
          <a:lstStyle/>
          <a:p>
            <a:fld id="{23E03851-EE6D-4063-8020-2321602AFB5A}" type="slidenum">
              <a:rPr lang="en-US" smtClean="0"/>
              <a:t>79</a:t>
            </a:fld>
            <a:endParaRPr lang="en-US"/>
          </a:p>
        </p:txBody>
      </p:sp>
    </p:spTree>
    <p:extLst>
      <p:ext uri="{BB962C8B-B14F-4D97-AF65-F5344CB8AC3E}">
        <p14:creationId xmlns:p14="http://schemas.microsoft.com/office/powerpoint/2010/main" val="3224484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84B89-F6F8-405B-9D25-E98F3E663C2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A57021D-B65F-411F-999B-7C4EDE0C38B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6FD33DF-6A51-42DE-9490-5888B417D100}"/>
              </a:ext>
            </a:extLst>
          </p:cNvPr>
          <p:cNvPicPr>
            <a:picLocks noChangeAspect="1"/>
          </p:cNvPicPr>
          <p:nvPr/>
        </p:nvPicPr>
        <p:blipFill>
          <a:blip r:embed="rId2"/>
          <a:stretch>
            <a:fillRect/>
          </a:stretch>
        </p:blipFill>
        <p:spPr>
          <a:xfrm>
            <a:off x="134166" y="0"/>
            <a:ext cx="11060068" cy="3686689"/>
          </a:xfrm>
          <a:prstGeom prst="rect">
            <a:avLst/>
          </a:prstGeom>
        </p:spPr>
      </p:pic>
      <p:sp>
        <p:nvSpPr>
          <p:cNvPr id="6" name="Date Placeholder 5">
            <a:extLst>
              <a:ext uri="{FF2B5EF4-FFF2-40B4-BE49-F238E27FC236}">
                <a16:creationId xmlns:a16="http://schemas.microsoft.com/office/drawing/2014/main" id="{BDBEB458-B82F-46EB-AC34-B2D4DE5C3538}"/>
              </a:ext>
            </a:extLst>
          </p:cNvPr>
          <p:cNvSpPr>
            <a:spLocks noGrp="1"/>
          </p:cNvSpPr>
          <p:nvPr>
            <p:ph type="dt" sz="half" idx="10"/>
          </p:nvPr>
        </p:nvSpPr>
        <p:spPr/>
        <p:txBody>
          <a:bodyPr/>
          <a:lstStyle/>
          <a:p>
            <a:r>
              <a:rPr lang="en-US"/>
              <a:t>3/21/2022</a:t>
            </a:r>
          </a:p>
        </p:txBody>
      </p:sp>
      <p:sp>
        <p:nvSpPr>
          <p:cNvPr id="7" name="Slide Number Placeholder 6">
            <a:extLst>
              <a:ext uri="{FF2B5EF4-FFF2-40B4-BE49-F238E27FC236}">
                <a16:creationId xmlns:a16="http://schemas.microsoft.com/office/drawing/2014/main" id="{1CEF86B6-4F7B-498C-AEEE-362EE2700F72}"/>
              </a:ext>
            </a:extLst>
          </p:cNvPr>
          <p:cNvSpPr>
            <a:spLocks noGrp="1"/>
          </p:cNvSpPr>
          <p:nvPr>
            <p:ph type="sldNum" sz="quarter" idx="12"/>
          </p:nvPr>
        </p:nvSpPr>
        <p:spPr/>
        <p:txBody>
          <a:bodyPr/>
          <a:lstStyle/>
          <a:p>
            <a:fld id="{23E03851-EE6D-4063-8020-2321602AFB5A}" type="slidenum">
              <a:rPr lang="en-US" smtClean="0"/>
              <a:t>8</a:t>
            </a:fld>
            <a:endParaRPr lang="en-US"/>
          </a:p>
        </p:txBody>
      </p:sp>
    </p:spTree>
    <p:extLst>
      <p:ext uri="{BB962C8B-B14F-4D97-AF65-F5344CB8AC3E}">
        <p14:creationId xmlns:p14="http://schemas.microsoft.com/office/powerpoint/2010/main" val="23155421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A15796-21BE-AF45-9522-ABDF56067F89}"/>
              </a:ext>
            </a:extLst>
          </p:cNvPr>
          <p:cNvSpPr>
            <a:spLocks noGrp="1"/>
          </p:cNvSpPr>
          <p:nvPr>
            <p:ph type="title"/>
          </p:nvPr>
        </p:nvSpPr>
        <p:spPr/>
        <p:txBody>
          <a:bodyPr/>
          <a:lstStyle/>
          <a:p>
            <a:r>
              <a:rPr lang="en-US" dirty="0"/>
              <a:t>Account Creation</a:t>
            </a:r>
          </a:p>
        </p:txBody>
      </p:sp>
      <p:pic>
        <p:nvPicPr>
          <p:cNvPr id="7" name="Content Placeholder 6">
            <a:extLst>
              <a:ext uri="{FF2B5EF4-FFF2-40B4-BE49-F238E27FC236}">
                <a16:creationId xmlns:a16="http://schemas.microsoft.com/office/drawing/2014/main" id="{5914CD32-0F99-A748-87B7-D26A12E745C2}"/>
              </a:ext>
            </a:extLst>
          </p:cNvPr>
          <p:cNvPicPr>
            <a:picLocks noGrp="1" noChangeAspect="1"/>
          </p:cNvPicPr>
          <p:nvPr>
            <p:ph idx="1"/>
          </p:nvPr>
        </p:nvPicPr>
        <p:blipFill>
          <a:blip r:embed="rId2"/>
          <a:stretch>
            <a:fillRect/>
          </a:stretch>
        </p:blipFill>
        <p:spPr>
          <a:xfrm>
            <a:off x="188261" y="1690688"/>
            <a:ext cx="11815478" cy="4394976"/>
          </a:xfrm>
        </p:spPr>
      </p:pic>
      <p:sp>
        <p:nvSpPr>
          <p:cNvPr id="5" name="Explosion 2 4">
            <a:extLst>
              <a:ext uri="{FF2B5EF4-FFF2-40B4-BE49-F238E27FC236}">
                <a16:creationId xmlns:a16="http://schemas.microsoft.com/office/drawing/2014/main" id="{DBB3CD57-92EC-1542-8223-31B4FB2F0B0F}"/>
              </a:ext>
            </a:extLst>
          </p:cNvPr>
          <p:cNvSpPr/>
          <p:nvPr/>
        </p:nvSpPr>
        <p:spPr>
          <a:xfrm>
            <a:off x="685801" y="939143"/>
            <a:ext cx="4161030" cy="2109046"/>
          </a:xfrm>
          <a:prstGeom prst="irregularSeal2">
            <a:avLst/>
          </a:prstGeom>
          <a:solidFill>
            <a:schemeClr val="accent1">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80% of accounts created before 2016</a:t>
            </a:r>
          </a:p>
        </p:txBody>
      </p:sp>
      <p:cxnSp>
        <p:nvCxnSpPr>
          <p:cNvPr id="6" name="Straight Connector 5">
            <a:extLst>
              <a:ext uri="{FF2B5EF4-FFF2-40B4-BE49-F238E27FC236}">
                <a16:creationId xmlns:a16="http://schemas.microsoft.com/office/drawing/2014/main" id="{1886514B-EB1B-BC4C-96D8-E007CE26CD94}"/>
              </a:ext>
            </a:extLst>
          </p:cNvPr>
          <p:cNvCxnSpPr>
            <a:cxnSpLocks/>
          </p:cNvCxnSpPr>
          <p:nvPr/>
        </p:nvCxnSpPr>
        <p:spPr>
          <a:xfrm flipH="1" flipV="1">
            <a:off x="2768600" y="2679700"/>
            <a:ext cx="3934594" cy="1716208"/>
          </a:xfrm>
          <a:prstGeom prst="line">
            <a:avLst/>
          </a:prstGeom>
          <a:ln w="53975">
            <a:solidFill>
              <a:schemeClr val="accent1">
                <a:lumMod val="75000"/>
              </a:schemeClr>
            </a:solidFill>
            <a:prstDash val="sysDot"/>
            <a:headEnd type="triangle"/>
          </a:ln>
        </p:spPr>
        <p:style>
          <a:lnRef idx="1">
            <a:schemeClr val="accent1"/>
          </a:lnRef>
          <a:fillRef idx="0">
            <a:schemeClr val="accent1"/>
          </a:fillRef>
          <a:effectRef idx="0">
            <a:schemeClr val="accent1"/>
          </a:effectRef>
          <a:fontRef idx="minor">
            <a:schemeClr val="tx1"/>
          </a:fontRef>
        </p:style>
      </p:cxnSp>
      <p:sp>
        <p:nvSpPr>
          <p:cNvPr id="8" name="Explosion 2 7">
            <a:extLst>
              <a:ext uri="{FF2B5EF4-FFF2-40B4-BE49-F238E27FC236}">
                <a16:creationId xmlns:a16="http://schemas.microsoft.com/office/drawing/2014/main" id="{F09FE2AF-BF10-6044-8284-69FD65BABA7B}"/>
              </a:ext>
            </a:extLst>
          </p:cNvPr>
          <p:cNvSpPr/>
          <p:nvPr/>
        </p:nvSpPr>
        <p:spPr>
          <a:xfrm>
            <a:off x="5344371" y="-368300"/>
            <a:ext cx="4903823" cy="2553494"/>
          </a:xfrm>
          <a:prstGeom prst="irregularSeal2">
            <a:avLst/>
          </a:prstGeom>
          <a:solidFill>
            <a:schemeClr val="accent1">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57 accounts in July 2016</a:t>
            </a:r>
          </a:p>
          <a:p>
            <a:pPr algn="ctr"/>
            <a:r>
              <a:rPr lang="en-US" dirty="0"/>
              <a:t>(RNC – Trump’s nomination   )</a:t>
            </a:r>
          </a:p>
        </p:txBody>
      </p:sp>
      <p:cxnSp>
        <p:nvCxnSpPr>
          <p:cNvPr id="9" name="Straight Connector 8">
            <a:extLst>
              <a:ext uri="{FF2B5EF4-FFF2-40B4-BE49-F238E27FC236}">
                <a16:creationId xmlns:a16="http://schemas.microsoft.com/office/drawing/2014/main" id="{943B4E66-F4A2-8349-AD1E-90D722D9F1F4}"/>
              </a:ext>
            </a:extLst>
          </p:cNvPr>
          <p:cNvCxnSpPr>
            <a:cxnSpLocks/>
          </p:cNvCxnSpPr>
          <p:nvPr/>
        </p:nvCxnSpPr>
        <p:spPr>
          <a:xfrm flipH="1" flipV="1">
            <a:off x="8039100" y="1677462"/>
            <a:ext cx="1346200" cy="3313638"/>
          </a:xfrm>
          <a:prstGeom prst="line">
            <a:avLst/>
          </a:prstGeom>
          <a:ln w="53975">
            <a:solidFill>
              <a:schemeClr val="accent1">
                <a:lumMod val="75000"/>
              </a:schemeClr>
            </a:solidFill>
            <a:prstDash val="sysDot"/>
            <a:headEnd type="triangle"/>
          </a:ln>
        </p:spPr>
        <p:style>
          <a:lnRef idx="1">
            <a:schemeClr val="accent1"/>
          </a:lnRef>
          <a:fillRef idx="0">
            <a:schemeClr val="accent1"/>
          </a:fillRef>
          <a:effectRef idx="0">
            <a:schemeClr val="accent1"/>
          </a:effectRef>
          <a:fontRef idx="minor">
            <a:schemeClr val="tx1"/>
          </a:fontRef>
        </p:style>
      </p:cxnSp>
      <p:sp>
        <p:nvSpPr>
          <p:cNvPr id="10" name="Explosion 2 9">
            <a:extLst>
              <a:ext uri="{FF2B5EF4-FFF2-40B4-BE49-F238E27FC236}">
                <a16:creationId xmlns:a16="http://schemas.microsoft.com/office/drawing/2014/main" id="{0E858A6D-017B-1F44-8FB5-A7DA609F258A}"/>
              </a:ext>
            </a:extLst>
          </p:cNvPr>
          <p:cNvSpPr/>
          <p:nvPr/>
        </p:nvSpPr>
        <p:spPr>
          <a:xfrm>
            <a:off x="9283532" y="228600"/>
            <a:ext cx="3949867" cy="3268931"/>
          </a:xfrm>
          <a:prstGeom prst="irregularSeal2">
            <a:avLst/>
          </a:prstGeom>
          <a:solidFill>
            <a:schemeClr val="accent1">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190 accounts in July and August, 2017</a:t>
            </a:r>
          </a:p>
          <a:p>
            <a:pPr algn="ctr"/>
            <a:r>
              <a:rPr lang="en-US" dirty="0"/>
              <a:t>(close to Charlottesville rally)</a:t>
            </a:r>
          </a:p>
        </p:txBody>
      </p:sp>
      <p:cxnSp>
        <p:nvCxnSpPr>
          <p:cNvPr id="11" name="Straight Connector 10">
            <a:extLst>
              <a:ext uri="{FF2B5EF4-FFF2-40B4-BE49-F238E27FC236}">
                <a16:creationId xmlns:a16="http://schemas.microsoft.com/office/drawing/2014/main" id="{57ECC5D6-EF08-8D4C-A807-76FE37DBD305}"/>
              </a:ext>
            </a:extLst>
          </p:cNvPr>
          <p:cNvCxnSpPr>
            <a:cxnSpLocks/>
          </p:cNvCxnSpPr>
          <p:nvPr/>
        </p:nvCxnSpPr>
        <p:spPr>
          <a:xfrm flipV="1">
            <a:off x="10464800" y="3001964"/>
            <a:ext cx="120565" cy="1957655"/>
          </a:xfrm>
          <a:prstGeom prst="line">
            <a:avLst/>
          </a:prstGeom>
          <a:ln w="53975">
            <a:solidFill>
              <a:schemeClr val="accent1">
                <a:lumMod val="75000"/>
              </a:schemeClr>
            </a:solidFill>
            <a:prstDash val="sysDot"/>
            <a:headEnd type="triangle"/>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09143CCC-85E9-4091-B8CF-950EFD6E8683}"/>
              </a:ext>
            </a:extLst>
          </p:cNvPr>
          <p:cNvSpPr>
            <a:spLocks noGrp="1"/>
          </p:cNvSpPr>
          <p:nvPr>
            <p:ph type="dt" sz="half" idx="10"/>
          </p:nvPr>
        </p:nvSpPr>
        <p:spPr/>
        <p:txBody>
          <a:bodyPr/>
          <a:lstStyle/>
          <a:p>
            <a:r>
              <a:rPr lang="en-US"/>
              <a:t>3/21/2022</a:t>
            </a:r>
          </a:p>
        </p:txBody>
      </p:sp>
      <p:sp>
        <p:nvSpPr>
          <p:cNvPr id="3" name="Slide Number Placeholder 2">
            <a:extLst>
              <a:ext uri="{FF2B5EF4-FFF2-40B4-BE49-F238E27FC236}">
                <a16:creationId xmlns:a16="http://schemas.microsoft.com/office/drawing/2014/main" id="{90FC0E2F-FCCB-481A-9E64-DBEBF22E4540}"/>
              </a:ext>
            </a:extLst>
          </p:cNvPr>
          <p:cNvSpPr>
            <a:spLocks noGrp="1"/>
          </p:cNvSpPr>
          <p:nvPr>
            <p:ph type="sldNum" sz="quarter" idx="12"/>
          </p:nvPr>
        </p:nvSpPr>
        <p:spPr/>
        <p:txBody>
          <a:bodyPr/>
          <a:lstStyle/>
          <a:p>
            <a:fld id="{23E03851-EE6D-4063-8020-2321602AFB5A}" type="slidenum">
              <a:rPr lang="en-US" smtClean="0"/>
              <a:t>80</a:t>
            </a:fld>
            <a:endParaRPr lang="en-US"/>
          </a:p>
        </p:txBody>
      </p:sp>
    </p:spTree>
    <p:extLst>
      <p:ext uri="{BB962C8B-B14F-4D97-AF65-F5344CB8AC3E}">
        <p14:creationId xmlns:p14="http://schemas.microsoft.com/office/powerpoint/2010/main" val="18123445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A15796-21BE-AF45-9522-ABDF56067F89}"/>
              </a:ext>
            </a:extLst>
          </p:cNvPr>
          <p:cNvSpPr>
            <a:spLocks noGrp="1"/>
          </p:cNvSpPr>
          <p:nvPr>
            <p:ph type="title"/>
          </p:nvPr>
        </p:nvSpPr>
        <p:spPr/>
        <p:txBody>
          <a:bodyPr/>
          <a:lstStyle/>
          <a:p>
            <a:r>
              <a:rPr lang="en-US" dirty="0"/>
              <a:t>Account Creation</a:t>
            </a:r>
          </a:p>
        </p:txBody>
      </p:sp>
      <p:pic>
        <p:nvPicPr>
          <p:cNvPr id="7" name="Content Placeholder 6">
            <a:extLst>
              <a:ext uri="{FF2B5EF4-FFF2-40B4-BE49-F238E27FC236}">
                <a16:creationId xmlns:a16="http://schemas.microsoft.com/office/drawing/2014/main" id="{5914CD32-0F99-A748-87B7-D26A12E745C2}"/>
              </a:ext>
            </a:extLst>
          </p:cNvPr>
          <p:cNvPicPr>
            <a:picLocks noGrp="1" noChangeAspect="1"/>
          </p:cNvPicPr>
          <p:nvPr>
            <p:ph idx="1"/>
          </p:nvPr>
        </p:nvPicPr>
        <p:blipFill>
          <a:blip r:embed="rId2"/>
          <a:stretch>
            <a:fillRect/>
          </a:stretch>
        </p:blipFill>
        <p:spPr>
          <a:xfrm>
            <a:off x="188261" y="1690688"/>
            <a:ext cx="11815478" cy="4394976"/>
          </a:xfrm>
        </p:spPr>
      </p:pic>
      <p:sp>
        <p:nvSpPr>
          <p:cNvPr id="8" name="Explosion 2 7">
            <a:extLst>
              <a:ext uri="{FF2B5EF4-FFF2-40B4-BE49-F238E27FC236}">
                <a16:creationId xmlns:a16="http://schemas.microsoft.com/office/drawing/2014/main" id="{F09FE2AF-BF10-6044-8284-69FD65BABA7B}"/>
              </a:ext>
            </a:extLst>
          </p:cNvPr>
          <p:cNvSpPr/>
          <p:nvPr/>
        </p:nvSpPr>
        <p:spPr>
          <a:xfrm>
            <a:off x="645371" y="908447"/>
            <a:ext cx="4903823" cy="2553494"/>
          </a:xfrm>
          <a:prstGeom prst="irregularSeal2">
            <a:avLst/>
          </a:prstGeom>
          <a:solidFill>
            <a:schemeClr val="accent1">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70% of the accounts created in a single burst in May 2015</a:t>
            </a:r>
          </a:p>
        </p:txBody>
      </p:sp>
      <p:cxnSp>
        <p:nvCxnSpPr>
          <p:cNvPr id="9" name="Straight Connector 8">
            <a:extLst>
              <a:ext uri="{FF2B5EF4-FFF2-40B4-BE49-F238E27FC236}">
                <a16:creationId xmlns:a16="http://schemas.microsoft.com/office/drawing/2014/main" id="{943B4E66-F4A2-8349-AD1E-90D722D9F1F4}"/>
              </a:ext>
            </a:extLst>
          </p:cNvPr>
          <p:cNvCxnSpPr>
            <a:cxnSpLocks/>
          </p:cNvCxnSpPr>
          <p:nvPr/>
        </p:nvCxnSpPr>
        <p:spPr>
          <a:xfrm flipH="1" flipV="1">
            <a:off x="4114800" y="2579162"/>
            <a:ext cx="3898900" cy="1309014"/>
          </a:xfrm>
          <a:prstGeom prst="line">
            <a:avLst/>
          </a:prstGeom>
          <a:ln w="53975">
            <a:solidFill>
              <a:schemeClr val="accent1">
                <a:lumMod val="75000"/>
              </a:schemeClr>
            </a:solidFill>
            <a:prstDash val="sysDot"/>
            <a:headEnd type="triangle"/>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E49DFD5D-7A41-4412-9FF4-2B3BCB8DEB13}"/>
              </a:ext>
            </a:extLst>
          </p:cNvPr>
          <p:cNvSpPr>
            <a:spLocks noGrp="1"/>
          </p:cNvSpPr>
          <p:nvPr>
            <p:ph type="dt" sz="half" idx="10"/>
          </p:nvPr>
        </p:nvSpPr>
        <p:spPr/>
        <p:txBody>
          <a:bodyPr/>
          <a:lstStyle/>
          <a:p>
            <a:r>
              <a:rPr lang="en-US"/>
              <a:t>3/21/2022</a:t>
            </a:r>
          </a:p>
        </p:txBody>
      </p:sp>
      <p:sp>
        <p:nvSpPr>
          <p:cNvPr id="3" name="Slide Number Placeholder 2">
            <a:extLst>
              <a:ext uri="{FF2B5EF4-FFF2-40B4-BE49-F238E27FC236}">
                <a16:creationId xmlns:a16="http://schemas.microsoft.com/office/drawing/2014/main" id="{B09D3D90-5929-441E-96FC-03F61F98B667}"/>
              </a:ext>
            </a:extLst>
          </p:cNvPr>
          <p:cNvSpPr>
            <a:spLocks noGrp="1"/>
          </p:cNvSpPr>
          <p:nvPr>
            <p:ph type="sldNum" sz="quarter" idx="12"/>
          </p:nvPr>
        </p:nvSpPr>
        <p:spPr/>
        <p:txBody>
          <a:bodyPr/>
          <a:lstStyle/>
          <a:p>
            <a:fld id="{23E03851-EE6D-4063-8020-2321602AFB5A}" type="slidenum">
              <a:rPr lang="en-US" smtClean="0"/>
              <a:t>81</a:t>
            </a:fld>
            <a:endParaRPr lang="en-US"/>
          </a:p>
        </p:txBody>
      </p:sp>
    </p:spTree>
    <p:extLst>
      <p:ext uri="{BB962C8B-B14F-4D97-AF65-F5344CB8AC3E}">
        <p14:creationId xmlns:p14="http://schemas.microsoft.com/office/powerpoint/2010/main" val="33303971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A15796-21BE-AF45-9522-ABDF56067F89}"/>
              </a:ext>
            </a:extLst>
          </p:cNvPr>
          <p:cNvSpPr>
            <a:spLocks noGrp="1"/>
          </p:cNvSpPr>
          <p:nvPr>
            <p:ph type="title"/>
          </p:nvPr>
        </p:nvSpPr>
        <p:spPr/>
        <p:txBody>
          <a:bodyPr/>
          <a:lstStyle/>
          <a:p>
            <a:r>
              <a:rPr lang="en-US" dirty="0"/>
              <a:t>Account Creation</a:t>
            </a:r>
          </a:p>
        </p:txBody>
      </p:sp>
      <p:pic>
        <p:nvPicPr>
          <p:cNvPr id="7" name="Content Placeholder 6">
            <a:extLst>
              <a:ext uri="{FF2B5EF4-FFF2-40B4-BE49-F238E27FC236}">
                <a16:creationId xmlns:a16="http://schemas.microsoft.com/office/drawing/2014/main" id="{5914CD32-0F99-A748-87B7-D26A12E745C2}"/>
              </a:ext>
            </a:extLst>
          </p:cNvPr>
          <p:cNvPicPr>
            <a:picLocks noGrp="1" noChangeAspect="1"/>
          </p:cNvPicPr>
          <p:nvPr>
            <p:ph idx="1"/>
          </p:nvPr>
        </p:nvPicPr>
        <p:blipFill>
          <a:blip r:embed="rId2"/>
          <a:stretch>
            <a:fillRect/>
          </a:stretch>
        </p:blipFill>
        <p:spPr>
          <a:xfrm>
            <a:off x="188261" y="1690688"/>
            <a:ext cx="11815478" cy="4394976"/>
          </a:xfrm>
        </p:spPr>
      </p:pic>
      <p:sp>
        <p:nvSpPr>
          <p:cNvPr id="8" name="Explosion 2 7">
            <a:extLst>
              <a:ext uri="{FF2B5EF4-FFF2-40B4-BE49-F238E27FC236}">
                <a16:creationId xmlns:a16="http://schemas.microsoft.com/office/drawing/2014/main" id="{F09FE2AF-BF10-6044-8284-69FD65BABA7B}"/>
              </a:ext>
            </a:extLst>
          </p:cNvPr>
          <p:cNvSpPr/>
          <p:nvPr/>
        </p:nvSpPr>
        <p:spPr>
          <a:xfrm>
            <a:off x="645371" y="908447"/>
            <a:ext cx="4903823" cy="2553494"/>
          </a:xfrm>
          <a:prstGeom prst="irregularSeal2">
            <a:avLst/>
          </a:prstGeom>
          <a:solidFill>
            <a:schemeClr val="accent1">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70% of the accounts created in a single burst in May 2015</a:t>
            </a:r>
          </a:p>
        </p:txBody>
      </p:sp>
      <p:cxnSp>
        <p:nvCxnSpPr>
          <p:cNvPr id="9" name="Straight Connector 8">
            <a:extLst>
              <a:ext uri="{FF2B5EF4-FFF2-40B4-BE49-F238E27FC236}">
                <a16:creationId xmlns:a16="http://schemas.microsoft.com/office/drawing/2014/main" id="{943B4E66-F4A2-8349-AD1E-90D722D9F1F4}"/>
              </a:ext>
            </a:extLst>
          </p:cNvPr>
          <p:cNvCxnSpPr>
            <a:cxnSpLocks/>
          </p:cNvCxnSpPr>
          <p:nvPr/>
        </p:nvCxnSpPr>
        <p:spPr>
          <a:xfrm flipH="1" flipV="1">
            <a:off x="4114800" y="2579162"/>
            <a:ext cx="3898900" cy="1309014"/>
          </a:xfrm>
          <a:prstGeom prst="line">
            <a:avLst/>
          </a:prstGeom>
          <a:ln w="53975">
            <a:solidFill>
              <a:schemeClr val="accent1">
                <a:lumMod val="75000"/>
              </a:schemeClr>
            </a:solidFill>
            <a:prstDash val="sysDot"/>
            <a:headEnd type="triangle"/>
          </a:ln>
        </p:spPr>
        <p:style>
          <a:lnRef idx="1">
            <a:schemeClr val="accent1"/>
          </a:lnRef>
          <a:fillRef idx="0">
            <a:schemeClr val="accent1"/>
          </a:fillRef>
          <a:effectRef idx="0">
            <a:schemeClr val="accent1"/>
          </a:effectRef>
          <a:fontRef idx="minor">
            <a:schemeClr val="tx1"/>
          </a:fontRef>
        </p:style>
      </p:cxnSp>
      <p:sp>
        <p:nvSpPr>
          <p:cNvPr id="6" name="Explosion 2 5">
            <a:extLst>
              <a:ext uri="{FF2B5EF4-FFF2-40B4-BE49-F238E27FC236}">
                <a16:creationId xmlns:a16="http://schemas.microsoft.com/office/drawing/2014/main" id="{45291169-6F47-1841-BB66-F89F75A7028A}"/>
              </a:ext>
            </a:extLst>
          </p:cNvPr>
          <p:cNvSpPr/>
          <p:nvPr/>
        </p:nvSpPr>
        <p:spPr>
          <a:xfrm>
            <a:off x="7023101" y="-571500"/>
            <a:ext cx="5305608" cy="2756694"/>
          </a:xfrm>
          <a:prstGeom prst="irregularSeal2">
            <a:avLst/>
          </a:prstGeom>
          <a:solidFill>
            <a:schemeClr val="accent1">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substantial bursts in account creation for Iranian trolls</a:t>
            </a:r>
          </a:p>
        </p:txBody>
      </p:sp>
      <p:cxnSp>
        <p:nvCxnSpPr>
          <p:cNvPr id="10" name="Straight Connector 9">
            <a:extLst>
              <a:ext uri="{FF2B5EF4-FFF2-40B4-BE49-F238E27FC236}">
                <a16:creationId xmlns:a16="http://schemas.microsoft.com/office/drawing/2014/main" id="{1418A363-35E4-B94F-87DA-C2D2059EA8D7}"/>
              </a:ext>
            </a:extLst>
          </p:cNvPr>
          <p:cNvCxnSpPr>
            <a:cxnSpLocks/>
          </p:cNvCxnSpPr>
          <p:nvPr/>
        </p:nvCxnSpPr>
        <p:spPr>
          <a:xfrm flipH="1" flipV="1">
            <a:off x="9715500" y="1690688"/>
            <a:ext cx="1351054" cy="3478212"/>
          </a:xfrm>
          <a:prstGeom prst="line">
            <a:avLst/>
          </a:prstGeom>
          <a:ln w="53975">
            <a:solidFill>
              <a:schemeClr val="accent1">
                <a:lumMod val="75000"/>
              </a:schemeClr>
            </a:solidFill>
            <a:prstDash val="sysDot"/>
            <a:headEnd type="triangle"/>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DBBAC626-FE31-45B0-BAC7-C861E08B76F9}"/>
              </a:ext>
            </a:extLst>
          </p:cNvPr>
          <p:cNvSpPr>
            <a:spLocks noGrp="1"/>
          </p:cNvSpPr>
          <p:nvPr>
            <p:ph type="dt" sz="half" idx="10"/>
          </p:nvPr>
        </p:nvSpPr>
        <p:spPr/>
        <p:txBody>
          <a:bodyPr/>
          <a:lstStyle/>
          <a:p>
            <a:r>
              <a:rPr lang="en-US"/>
              <a:t>3/21/2022</a:t>
            </a:r>
          </a:p>
        </p:txBody>
      </p:sp>
      <p:sp>
        <p:nvSpPr>
          <p:cNvPr id="3" name="Slide Number Placeholder 2">
            <a:extLst>
              <a:ext uri="{FF2B5EF4-FFF2-40B4-BE49-F238E27FC236}">
                <a16:creationId xmlns:a16="http://schemas.microsoft.com/office/drawing/2014/main" id="{CBBA2464-84BF-46A0-AAB6-AC02C48AA542}"/>
              </a:ext>
            </a:extLst>
          </p:cNvPr>
          <p:cNvSpPr>
            <a:spLocks noGrp="1"/>
          </p:cNvSpPr>
          <p:nvPr>
            <p:ph type="sldNum" sz="quarter" idx="12"/>
          </p:nvPr>
        </p:nvSpPr>
        <p:spPr/>
        <p:txBody>
          <a:bodyPr/>
          <a:lstStyle/>
          <a:p>
            <a:fld id="{23E03851-EE6D-4063-8020-2321602AFB5A}" type="slidenum">
              <a:rPr lang="en-US" smtClean="0"/>
              <a:t>82</a:t>
            </a:fld>
            <a:endParaRPr lang="en-US"/>
          </a:p>
        </p:txBody>
      </p:sp>
    </p:spTree>
    <p:extLst>
      <p:ext uri="{BB962C8B-B14F-4D97-AF65-F5344CB8AC3E}">
        <p14:creationId xmlns:p14="http://schemas.microsoft.com/office/powerpoint/2010/main" val="40452834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E0A14-CE0B-FA45-8CD1-0D6A82BB9F68}"/>
              </a:ext>
            </a:extLst>
          </p:cNvPr>
          <p:cNvSpPr>
            <a:spLocks noGrp="1"/>
          </p:cNvSpPr>
          <p:nvPr>
            <p:ph type="title"/>
          </p:nvPr>
        </p:nvSpPr>
        <p:spPr/>
        <p:txBody>
          <a:bodyPr/>
          <a:lstStyle/>
          <a:p>
            <a:r>
              <a:rPr lang="en-US" dirty="0"/>
              <a:t>Unique accounts active over time</a:t>
            </a:r>
          </a:p>
        </p:txBody>
      </p:sp>
      <p:pic>
        <p:nvPicPr>
          <p:cNvPr id="5" name="Content Placeholder 4">
            <a:extLst>
              <a:ext uri="{FF2B5EF4-FFF2-40B4-BE49-F238E27FC236}">
                <a16:creationId xmlns:a16="http://schemas.microsoft.com/office/drawing/2014/main" id="{CA220562-4928-554C-B7E6-9D18BB9B2DA5}"/>
              </a:ext>
            </a:extLst>
          </p:cNvPr>
          <p:cNvPicPr>
            <a:picLocks noGrp="1" noChangeAspect="1"/>
          </p:cNvPicPr>
          <p:nvPr>
            <p:ph idx="1"/>
          </p:nvPr>
        </p:nvPicPr>
        <p:blipFill>
          <a:blip r:embed="rId2"/>
          <a:stretch>
            <a:fillRect/>
          </a:stretch>
        </p:blipFill>
        <p:spPr>
          <a:xfrm>
            <a:off x="209149" y="2123767"/>
            <a:ext cx="11773702" cy="4439265"/>
          </a:xfrm>
        </p:spPr>
      </p:pic>
      <p:sp>
        <p:nvSpPr>
          <p:cNvPr id="3" name="Date Placeholder 2">
            <a:extLst>
              <a:ext uri="{FF2B5EF4-FFF2-40B4-BE49-F238E27FC236}">
                <a16:creationId xmlns:a16="http://schemas.microsoft.com/office/drawing/2014/main" id="{E0814295-28A3-4F0F-B3F9-F50C434CBBFF}"/>
              </a:ext>
            </a:extLst>
          </p:cNvPr>
          <p:cNvSpPr>
            <a:spLocks noGrp="1"/>
          </p:cNvSpPr>
          <p:nvPr>
            <p:ph type="dt" sz="half" idx="10"/>
          </p:nvPr>
        </p:nvSpPr>
        <p:spPr/>
        <p:txBody>
          <a:bodyPr/>
          <a:lstStyle/>
          <a:p>
            <a:r>
              <a:rPr lang="en-US"/>
              <a:t>3/21/2022</a:t>
            </a:r>
          </a:p>
        </p:txBody>
      </p:sp>
      <p:sp>
        <p:nvSpPr>
          <p:cNvPr id="4" name="Slide Number Placeholder 3">
            <a:extLst>
              <a:ext uri="{FF2B5EF4-FFF2-40B4-BE49-F238E27FC236}">
                <a16:creationId xmlns:a16="http://schemas.microsoft.com/office/drawing/2014/main" id="{8CD1E811-5568-433C-BA13-713D3FB118A3}"/>
              </a:ext>
            </a:extLst>
          </p:cNvPr>
          <p:cNvSpPr>
            <a:spLocks noGrp="1"/>
          </p:cNvSpPr>
          <p:nvPr>
            <p:ph type="sldNum" sz="quarter" idx="12"/>
          </p:nvPr>
        </p:nvSpPr>
        <p:spPr/>
        <p:txBody>
          <a:bodyPr/>
          <a:lstStyle/>
          <a:p>
            <a:fld id="{23E03851-EE6D-4063-8020-2321602AFB5A}" type="slidenum">
              <a:rPr lang="en-US" smtClean="0"/>
              <a:t>83</a:t>
            </a:fld>
            <a:endParaRPr lang="en-US"/>
          </a:p>
        </p:txBody>
      </p:sp>
    </p:spTree>
    <p:extLst>
      <p:ext uri="{BB962C8B-B14F-4D97-AF65-F5344CB8AC3E}">
        <p14:creationId xmlns:p14="http://schemas.microsoft.com/office/powerpoint/2010/main" val="36957049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E0A14-CE0B-FA45-8CD1-0D6A82BB9F68}"/>
              </a:ext>
            </a:extLst>
          </p:cNvPr>
          <p:cNvSpPr>
            <a:spLocks noGrp="1"/>
          </p:cNvSpPr>
          <p:nvPr>
            <p:ph type="title"/>
          </p:nvPr>
        </p:nvSpPr>
        <p:spPr/>
        <p:txBody>
          <a:bodyPr/>
          <a:lstStyle/>
          <a:p>
            <a:r>
              <a:rPr lang="en-US" dirty="0"/>
              <a:t>Unique accounts active over time</a:t>
            </a:r>
          </a:p>
        </p:txBody>
      </p:sp>
      <p:pic>
        <p:nvPicPr>
          <p:cNvPr id="5" name="Content Placeholder 4">
            <a:extLst>
              <a:ext uri="{FF2B5EF4-FFF2-40B4-BE49-F238E27FC236}">
                <a16:creationId xmlns:a16="http://schemas.microsoft.com/office/drawing/2014/main" id="{CA220562-4928-554C-B7E6-9D18BB9B2DA5}"/>
              </a:ext>
            </a:extLst>
          </p:cNvPr>
          <p:cNvPicPr>
            <a:picLocks noGrp="1" noChangeAspect="1"/>
          </p:cNvPicPr>
          <p:nvPr>
            <p:ph idx="1"/>
          </p:nvPr>
        </p:nvPicPr>
        <p:blipFill>
          <a:blip r:embed="rId2"/>
          <a:stretch>
            <a:fillRect/>
          </a:stretch>
        </p:blipFill>
        <p:spPr>
          <a:xfrm>
            <a:off x="209149" y="2123767"/>
            <a:ext cx="11773702" cy="4439265"/>
          </a:xfrm>
        </p:spPr>
      </p:pic>
      <p:sp>
        <p:nvSpPr>
          <p:cNvPr id="7" name="Explosion 2 6">
            <a:extLst>
              <a:ext uri="{FF2B5EF4-FFF2-40B4-BE49-F238E27FC236}">
                <a16:creationId xmlns:a16="http://schemas.microsoft.com/office/drawing/2014/main" id="{D8830D31-8D0A-4C41-848B-E50278CCBC2F}"/>
              </a:ext>
            </a:extLst>
          </p:cNvPr>
          <p:cNvSpPr/>
          <p:nvPr/>
        </p:nvSpPr>
        <p:spPr>
          <a:xfrm>
            <a:off x="0" y="2815937"/>
            <a:ext cx="5330986" cy="2804210"/>
          </a:xfrm>
          <a:prstGeom prst="irregularSeal2">
            <a:avLst/>
          </a:prstGeom>
          <a:solidFill>
            <a:schemeClr val="accent1">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Large percentage of active account between May 2014 – end of 2015</a:t>
            </a:r>
          </a:p>
          <a:p>
            <a:pPr algn="ctr"/>
            <a:r>
              <a:rPr lang="en-US" dirty="0"/>
              <a:t>(Ukrainian conflict)</a:t>
            </a:r>
          </a:p>
        </p:txBody>
      </p:sp>
      <p:cxnSp>
        <p:nvCxnSpPr>
          <p:cNvPr id="8" name="Straight Connector 7">
            <a:extLst>
              <a:ext uri="{FF2B5EF4-FFF2-40B4-BE49-F238E27FC236}">
                <a16:creationId xmlns:a16="http://schemas.microsoft.com/office/drawing/2014/main" id="{01D9F94B-94FA-E542-8A85-C59517FB554B}"/>
              </a:ext>
            </a:extLst>
          </p:cNvPr>
          <p:cNvCxnSpPr>
            <a:cxnSpLocks/>
          </p:cNvCxnSpPr>
          <p:nvPr/>
        </p:nvCxnSpPr>
        <p:spPr>
          <a:xfrm flipH="1">
            <a:off x="3782291" y="3241964"/>
            <a:ext cx="1974273" cy="436418"/>
          </a:xfrm>
          <a:prstGeom prst="line">
            <a:avLst/>
          </a:prstGeom>
          <a:ln w="53975">
            <a:solidFill>
              <a:schemeClr val="accent1">
                <a:lumMod val="75000"/>
              </a:schemeClr>
            </a:solidFill>
            <a:prstDash val="sysDot"/>
            <a:headEnd type="triangle"/>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5526F856-48A1-4A66-90C1-6EBCFC9AFB1D}"/>
              </a:ext>
            </a:extLst>
          </p:cNvPr>
          <p:cNvSpPr>
            <a:spLocks noGrp="1"/>
          </p:cNvSpPr>
          <p:nvPr>
            <p:ph type="dt" sz="half" idx="10"/>
          </p:nvPr>
        </p:nvSpPr>
        <p:spPr/>
        <p:txBody>
          <a:bodyPr/>
          <a:lstStyle/>
          <a:p>
            <a:r>
              <a:rPr lang="en-US"/>
              <a:t>3/21/2022</a:t>
            </a:r>
          </a:p>
        </p:txBody>
      </p:sp>
      <p:sp>
        <p:nvSpPr>
          <p:cNvPr id="4" name="Slide Number Placeholder 3">
            <a:extLst>
              <a:ext uri="{FF2B5EF4-FFF2-40B4-BE49-F238E27FC236}">
                <a16:creationId xmlns:a16="http://schemas.microsoft.com/office/drawing/2014/main" id="{60B0EE13-C3E0-4703-9A14-4F4C5BA562D7}"/>
              </a:ext>
            </a:extLst>
          </p:cNvPr>
          <p:cNvSpPr>
            <a:spLocks noGrp="1"/>
          </p:cNvSpPr>
          <p:nvPr>
            <p:ph type="sldNum" sz="quarter" idx="12"/>
          </p:nvPr>
        </p:nvSpPr>
        <p:spPr/>
        <p:txBody>
          <a:bodyPr/>
          <a:lstStyle/>
          <a:p>
            <a:fld id="{23E03851-EE6D-4063-8020-2321602AFB5A}" type="slidenum">
              <a:rPr lang="en-US" smtClean="0"/>
              <a:t>84</a:t>
            </a:fld>
            <a:endParaRPr lang="en-US"/>
          </a:p>
        </p:txBody>
      </p:sp>
    </p:spTree>
    <p:extLst>
      <p:ext uri="{BB962C8B-B14F-4D97-AF65-F5344CB8AC3E}">
        <p14:creationId xmlns:p14="http://schemas.microsoft.com/office/powerpoint/2010/main" val="4143106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E0A14-CE0B-FA45-8CD1-0D6A82BB9F68}"/>
              </a:ext>
            </a:extLst>
          </p:cNvPr>
          <p:cNvSpPr>
            <a:spLocks noGrp="1"/>
          </p:cNvSpPr>
          <p:nvPr>
            <p:ph type="title"/>
          </p:nvPr>
        </p:nvSpPr>
        <p:spPr/>
        <p:txBody>
          <a:bodyPr/>
          <a:lstStyle/>
          <a:p>
            <a:r>
              <a:rPr lang="en-US" dirty="0"/>
              <a:t>Unique accounts active over time</a:t>
            </a:r>
          </a:p>
        </p:txBody>
      </p:sp>
      <p:pic>
        <p:nvPicPr>
          <p:cNvPr id="5" name="Content Placeholder 4">
            <a:extLst>
              <a:ext uri="{FF2B5EF4-FFF2-40B4-BE49-F238E27FC236}">
                <a16:creationId xmlns:a16="http://schemas.microsoft.com/office/drawing/2014/main" id="{CA220562-4928-554C-B7E6-9D18BB9B2DA5}"/>
              </a:ext>
            </a:extLst>
          </p:cNvPr>
          <p:cNvPicPr>
            <a:picLocks noGrp="1" noChangeAspect="1"/>
          </p:cNvPicPr>
          <p:nvPr>
            <p:ph idx="1"/>
          </p:nvPr>
        </p:nvPicPr>
        <p:blipFill>
          <a:blip r:embed="rId2"/>
          <a:stretch>
            <a:fillRect/>
          </a:stretch>
        </p:blipFill>
        <p:spPr>
          <a:xfrm>
            <a:off x="209149" y="2123767"/>
            <a:ext cx="11773702" cy="4439265"/>
          </a:xfrm>
        </p:spPr>
      </p:pic>
      <p:sp>
        <p:nvSpPr>
          <p:cNvPr id="7" name="Explosion 2 6">
            <a:extLst>
              <a:ext uri="{FF2B5EF4-FFF2-40B4-BE49-F238E27FC236}">
                <a16:creationId xmlns:a16="http://schemas.microsoft.com/office/drawing/2014/main" id="{D8830D31-8D0A-4C41-848B-E50278CCBC2F}"/>
              </a:ext>
            </a:extLst>
          </p:cNvPr>
          <p:cNvSpPr/>
          <p:nvPr/>
        </p:nvSpPr>
        <p:spPr>
          <a:xfrm>
            <a:off x="0" y="2815937"/>
            <a:ext cx="5330986" cy="2804210"/>
          </a:xfrm>
          <a:prstGeom prst="irregularSeal2">
            <a:avLst/>
          </a:prstGeom>
          <a:solidFill>
            <a:schemeClr val="accent1">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Large percentage of active account between May 2014 – end of 2015</a:t>
            </a:r>
          </a:p>
          <a:p>
            <a:pPr algn="ctr"/>
            <a:r>
              <a:rPr lang="en-US" dirty="0"/>
              <a:t>(Ukrainian conflict)</a:t>
            </a:r>
          </a:p>
        </p:txBody>
      </p:sp>
      <p:cxnSp>
        <p:nvCxnSpPr>
          <p:cNvPr id="8" name="Straight Connector 7">
            <a:extLst>
              <a:ext uri="{FF2B5EF4-FFF2-40B4-BE49-F238E27FC236}">
                <a16:creationId xmlns:a16="http://schemas.microsoft.com/office/drawing/2014/main" id="{01D9F94B-94FA-E542-8A85-C59517FB554B}"/>
              </a:ext>
            </a:extLst>
          </p:cNvPr>
          <p:cNvCxnSpPr>
            <a:cxnSpLocks/>
          </p:cNvCxnSpPr>
          <p:nvPr/>
        </p:nvCxnSpPr>
        <p:spPr>
          <a:xfrm flipH="1">
            <a:off x="3782291" y="3241964"/>
            <a:ext cx="1974273" cy="436418"/>
          </a:xfrm>
          <a:prstGeom prst="line">
            <a:avLst/>
          </a:prstGeom>
          <a:ln w="53975">
            <a:solidFill>
              <a:schemeClr val="accent1">
                <a:lumMod val="75000"/>
              </a:schemeClr>
            </a:solidFill>
            <a:prstDash val="sysDot"/>
            <a:headEnd type="triangle"/>
          </a:ln>
        </p:spPr>
        <p:style>
          <a:lnRef idx="1">
            <a:schemeClr val="accent1"/>
          </a:lnRef>
          <a:fillRef idx="0">
            <a:schemeClr val="accent1"/>
          </a:fillRef>
          <a:effectRef idx="0">
            <a:schemeClr val="accent1"/>
          </a:effectRef>
          <a:fontRef idx="minor">
            <a:schemeClr val="tx1"/>
          </a:fontRef>
        </p:style>
      </p:cxnSp>
      <p:sp>
        <p:nvSpPr>
          <p:cNvPr id="9" name="Explosion 2 8">
            <a:extLst>
              <a:ext uri="{FF2B5EF4-FFF2-40B4-BE49-F238E27FC236}">
                <a16:creationId xmlns:a16="http://schemas.microsoft.com/office/drawing/2014/main" id="{F03A8AD0-3700-2B48-A7C3-922768984AC3}"/>
              </a:ext>
            </a:extLst>
          </p:cNvPr>
          <p:cNvSpPr/>
          <p:nvPr/>
        </p:nvSpPr>
        <p:spPr>
          <a:xfrm>
            <a:off x="7282248" y="11727"/>
            <a:ext cx="5330986" cy="2804210"/>
          </a:xfrm>
          <a:prstGeom prst="irregularSeal2">
            <a:avLst/>
          </a:prstGeom>
          <a:solidFill>
            <a:schemeClr val="accent1">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lot of accounts become inactive after the end of Ukrainian conflict</a:t>
            </a:r>
          </a:p>
        </p:txBody>
      </p:sp>
      <p:cxnSp>
        <p:nvCxnSpPr>
          <p:cNvPr id="10" name="Straight Connector 9">
            <a:extLst>
              <a:ext uri="{FF2B5EF4-FFF2-40B4-BE49-F238E27FC236}">
                <a16:creationId xmlns:a16="http://schemas.microsoft.com/office/drawing/2014/main" id="{3EBAE251-BFD6-5D44-BFB2-6FA2847E9767}"/>
              </a:ext>
            </a:extLst>
          </p:cNvPr>
          <p:cNvCxnSpPr>
            <a:cxnSpLocks/>
          </p:cNvCxnSpPr>
          <p:nvPr/>
        </p:nvCxnSpPr>
        <p:spPr>
          <a:xfrm flipV="1">
            <a:off x="7439891" y="2381190"/>
            <a:ext cx="1007918" cy="2419410"/>
          </a:xfrm>
          <a:prstGeom prst="line">
            <a:avLst/>
          </a:prstGeom>
          <a:ln w="53975">
            <a:solidFill>
              <a:schemeClr val="accent1">
                <a:lumMod val="75000"/>
              </a:schemeClr>
            </a:solidFill>
            <a:prstDash val="sysDot"/>
            <a:headEnd type="triangle"/>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97178DEB-2BF1-4039-B803-275C92D30CBE}"/>
              </a:ext>
            </a:extLst>
          </p:cNvPr>
          <p:cNvSpPr>
            <a:spLocks noGrp="1"/>
          </p:cNvSpPr>
          <p:nvPr>
            <p:ph type="dt" sz="half" idx="10"/>
          </p:nvPr>
        </p:nvSpPr>
        <p:spPr/>
        <p:txBody>
          <a:bodyPr/>
          <a:lstStyle/>
          <a:p>
            <a:r>
              <a:rPr lang="en-US"/>
              <a:t>3/21/2022</a:t>
            </a:r>
          </a:p>
        </p:txBody>
      </p:sp>
      <p:sp>
        <p:nvSpPr>
          <p:cNvPr id="4" name="Slide Number Placeholder 3">
            <a:extLst>
              <a:ext uri="{FF2B5EF4-FFF2-40B4-BE49-F238E27FC236}">
                <a16:creationId xmlns:a16="http://schemas.microsoft.com/office/drawing/2014/main" id="{8B246AF3-1F93-4485-8FC8-D207C93537F7}"/>
              </a:ext>
            </a:extLst>
          </p:cNvPr>
          <p:cNvSpPr>
            <a:spLocks noGrp="1"/>
          </p:cNvSpPr>
          <p:nvPr>
            <p:ph type="sldNum" sz="quarter" idx="12"/>
          </p:nvPr>
        </p:nvSpPr>
        <p:spPr/>
        <p:txBody>
          <a:bodyPr/>
          <a:lstStyle/>
          <a:p>
            <a:fld id="{23E03851-EE6D-4063-8020-2321602AFB5A}" type="slidenum">
              <a:rPr lang="en-US" smtClean="0"/>
              <a:t>85</a:t>
            </a:fld>
            <a:endParaRPr lang="en-US"/>
          </a:p>
        </p:txBody>
      </p:sp>
    </p:spTree>
    <p:extLst>
      <p:ext uri="{BB962C8B-B14F-4D97-AF65-F5344CB8AC3E}">
        <p14:creationId xmlns:p14="http://schemas.microsoft.com/office/powerpoint/2010/main" val="28900512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E0A14-CE0B-FA45-8CD1-0D6A82BB9F68}"/>
              </a:ext>
            </a:extLst>
          </p:cNvPr>
          <p:cNvSpPr>
            <a:spLocks noGrp="1"/>
          </p:cNvSpPr>
          <p:nvPr>
            <p:ph type="title"/>
          </p:nvPr>
        </p:nvSpPr>
        <p:spPr/>
        <p:txBody>
          <a:bodyPr/>
          <a:lstStyle/>
          <a:p>
            <a:r>
              <a:rPr lang="en-US" dirty="0"/>
              <a:t>Unique accounts active over time</a:t>
            </a:r>
          </a:p>
        </p:txBody>
      </p:sp>
      <p:pic>
        <p:nvPicPr>
          <p:cNvPr id="5" name="Content Placeholder 4">
            <a:extLst>
              <a:ext uri="{FF2B5EF4-FFF2-40B4-BE49-F238E27FC236}">
                <a16:creationId xmlns:a16="http://schemas.microsoft.com/office/drawing/2014/main" id="{CA220562-4928-554C-B7E6-9D18BB9B2DA5}"/>
              </a:ext>
            </a:extLst>
          </p:cNvPr>
          <p:cNvPicPr>
            <a:picLocks noGrp="1" noChangeAspect="1"/>
          </p:cNvPicPr>
          <p:nvPr>
            <p:ph idx="1"/>
          </p:nvPr>
        </p:nvPicPr>
        <p:blipFill>
          <a:blip r:embed="rId3"/>
          <a:stretch>
            <a:fillRect/>
          </a:stretch>
        </p:blipFill>
        <p:spPr>
          <a:xfrm>
            <a:off x="209149" y="2123767"/>
            <a:ext cx="11773702" cy="4439265"/>
          </a:xfrm>
        </p:spPr>
      </p:pic>
      <p:cxnSp>
        <p:nvCxnSpPr>
          <p:cNvPr id="6" name="Straight Connector 5">
            <a:extLst>
              <a:ext uri="{FF2B5EF4-FFF2-40B4-BE49-F238E27FC236}">
                <a16:creationId xmlns:a16="http://schemas.microsoft.com/office/drawing/2014/main" id="{0F8672C4-E65C-8740-8507-3230BD04737C}"/>
              </a:ext>
            </a:extLst>
          </p:cNvPr>
          <p:cNvCxnSpPr>
            <a:cxnSpLocks/>
          </p:cNvCxnSpPr>
          <p:nvPr/>
        </p:nvCxnSpPr>
        <p:spPr>
          <a:xfrm flipV="1">
            <a:off x="6411191" y="2286000"/>
            <a:ext cx="0" cy="3543301"/>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7" name="Explosion 2 6">
            <a:extLst>
              <a:ext uri="{FF2B5EF4-FFF2-40B4-BE49-F238E27FC236}">
                <a16:creationId xmlns:a16="http://schemas.microsoft.com/office/drawing/2014/main" id="{D16B8A3A-A422-394F-8A71-71E78A12B75C}"/>
              </a:ext>
            </a:extLst>
          </p:cNvPr>
          <p:cNvSpPr/>
          <p:nvPr/>
        </p:nvSpPr>
        <p:spPr>
          <a:xfrm>
            <a:off x="621675" y="2744536"/>
            <a:ext cx="5330986" cy="2804210"/>
          </a:xfrm>
          <a:prstGeom prst="irregularSeal2">
            <a:avLst/>
          </a:prstGeom>
          <a:solidFill>
            <a:schemeClr val="accent1">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Major increase coincide with the account creation burst</a:t>
            </a:r>
          </a:p>
        </p:txBody>
      </p:sp>
      <p:cxnSp>
        <p:nvCxnSpPr>
          <p:cNvPr id="8" name="Straight Connector 7">
            <a:extLst>
              <a:ext uri="{FF2B5EF4-FFF2-40B4-BE49-F238E27FC236}">
                <a16:creationId xmlns:a16="http://schemas.microsoft.com/office/drawing/2014/main" id="{09365F48-BD97-6A4C-8C30-E1317E9D93EB}"/>
              </a:ext>
            </a:extLst>
          </p:cNvPr>
          <p:cNvCxnSpPr>
            <a:cxnSpLocks/>
          </p:cNvCxnSpPr>
          <p:nvPr/>
        </p:nvCxnSpPr>
        <p:spPr>
          <a:xfrm flipH="1">
            <a:off x="1787236" y="4914900"/>
            <a:ext cx="4623955" cy="199100"/>
          </a:xfrm>
          <a:prstGeom prst="line">
            <a:avLst/>
          </a:prstGeom>
          <a:ln w="53975">
            <a:solidFill>
              <a:schemeClr val="accent1">
                <a:lumMod val="75000"/>
              </a:schemeClr>
            </a:solidFill>
            <a:prstDash val="sysDot"/>
            <a:headEnd type="triangle"/>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678D35B7-BCB4-4A24-9DE3-C3945C6E41C0}"/>
              </a:ext>
            </a:extLst>
          </p:cNvPr>
          <p:cNvSpPr>
            <a:spLocks noGrp="1"/>
          </p:cNvSpPr>
          <p:nvPr>
            <p:ph type="dt" sz="half" idx="10"/>
          </p:nvPr>
        </p:nvSpPr>
        <p:spPr/>
        <p:txBody>
          <a:bodyPr/>
          <a:lstStyle/>
          <a:p>
            <a:r>
              <a:rPr lang="en-US"/>
              <a:t>3/21/2022</a:t>
            </a:r>
          </a:p>
        </p:txBody>
      </p:sp>
      <p:sp>
        <p:nvSpPr>
          <p:cNvPr id="4" name="Slide Number Placeholder 3">
            <a:extLst>
              <a:ext uri="{FF2B5EF4-FFF2-40B4-BE49-F238E27FC236}">
                <a16:creationId xmlns:a16="http://schemas.microsoft.com/office/drawing/2014/main" id="{47BD558B-AEAA-4BF7-85B1-181D19DD2B09}"/>
              </a:ext>
            </a:extLst>
          </p:cNvPr>
          <p:cNvSpPr>
            <a:spLocks noGrp="1"/>
          </p:cNvSpPr>
          <p:nvPr>
            <p:ph type="sldNum" sz="quarter" idx="12"/>
          </p:nvPr>
        </p:nvSpPr>
        <p:spPr/>
        <p:txBody>
          <a:bodyPr/>
          <a:lstStyle/>
          <a:p>
            <a:fld id="{23E03851-EE6D-4063-8020-2321602AFB5A}" type="slidenum">
              <a:rPr lang="en-US" smtClean="0"/>
              <a:t>86</a:t>
            </a:fld>
            <a:endParaRPr lang="en-US"/>
          </a:p>
        </p:txBody>
      </p:sp>
    </p:spTree>
    <p:extLst>
      <p:ext uri="{BB962C8B-B14F-4D97-AF65-F5344CB8AC3E}">
        <p14:creationId xmlns:p14="http://schemas.microsoft.com/office/powerpoint/2010/main" val="37670216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E0A14-CE0B-FA45-8CD1-0D6A82BB9F68}"/>
              </a:ext>
            </a:extLst>
          </p:cNvPr>
          <p:cNvSpPr>
            <a:spLocks noGrp="1"/>
          </p:cNvSpPr>
          <p:nvPr>
            <p:ph type="title"/>
          </p:nvPr>
        </p:nvSpPr>
        <p:spPr/>
        <p:txBody>
          <a:bodyPr/>
          <a:lstStyle/>
          <a:p>
            <a:r>
              <a:rPr lang="en-US" dirty="0"/>
              <a:t>Unique accounts active over time</a:t>
            </a:r>
          </a:p>
        </p:txBody>
      </p:sp>
      <p:pic>
        <p:nvPicPr>
          <p:cNvPr id="5" name="Content Placeholder 4">
            <a:extLst>
              <a:ext uri="{FF2B5EF4-FFF2-40B4-BE49-F238E27FC236}">
                <a16:creationId xmlns:a16="http://schemas.microsoft.com/office/drawing/2014/main" id="{CA220562-4928-554C-B7E6-9D18BB9B2DA5}"/>
              </a:ext>
            </a:extLst>
          </p:cNvPr>
          <p:cNvPicPr>
            <a:picLocks noGrp="1" noChangeAspect="1"/>
          </p:cNvPicPr>
          <p:nvPr>
            <p:ph idx="1"/>
          </p:nvPr>
        </p:nvPicPr>
        <p:blipFill>
          <a:blip r:embed="rId3"/>
          <a:stretch>
            <a:fillRect/>
          </a:stretch>
        </p:blipFill>
        <p:spPr>
          <a:xfrm>
            <a:off x="209149" y="2123767"/>
            <a:ext cx="11773702" cy="4439265"/>
          </a:xfrm>
        </p:spPr>
      </p:pic>
      <p:cxnSp>
        <p:nvCxnSpPr>
          <p:cNvPr id="6" name="Straight Connector 5">
            <a:extLst>
              <a:ext uri="{FF2B5EF4-FFF2-40B4-BE49-F238E27FC236}">
                <a16:creationId xmlns:a16="http://schemas.microsoft.com/office/drawing/2014/main" id="{0F8672C4-E65C-8740-8507-3230BD04737C}"/>
              </a:ext>
            </a:extLst>
          </p:cNvPr>
          <p:cNvCxnSpPr>
            <a:cxnSpLocks/>
          </p:cNvCxnSpPr>
          <p:nvPr/>
        </p:nvCxnSpPr>
        <p:spPr>
          <a:xfrm flipV="1">
            <a:off x="6411191" y="2286000"/>
            <a:ext cx="0" cy="3543301"/>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7" name="Explosion 2 6">
            <a:extLst>
              <a:ext uri="{FF2B5EF4-FFF2-40B4-BE49-F238E27FC236}">
                <a16:creationId xmlns:a16="http://schemas.microsoft.com/office/drawing/2014/main" id="{D16B8A3A-A422-394F-8A71-71E78A12B75C}"/>
              </a:ext>
            </a:extLst>
          </p:cNvPr>
          <p:cNvSpPr/>
          <p:nvPr/>
        </p:nvSpPr>
        <p:spPr>
          <a:xfrm>
            <a:off x="621675" y="2744536"/>
            <a:ext cx="5330986" cy="2804210"/>
          </a:xfrm>
          <a:prstGeom prst="irregularSeal2">
            <a:avLst/>
          </a:prstGeom>
          <a:solidFill>
            <a:schemeClr val="accent1">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Major increase coincide with the account creation burst</a:t>
            </a:r>
          </a:p>
        </p:txBody>
      </p:sp>
      <p:cxnSp>
        <p:nvCxnSpPr>
          <p:cNvPr id="8" name="Straight Connector 7">
            <a:extLst>
              <a:ext uri="{FF2B5EF4-FFF2-40B4-BE49-F238E27FC236}">
                <a16:creationId xmlns:a16="http://schemas.microsoft.com/office/drawing/2014/main" id="{09365F48-BD97-6A4C-8C30-E1317E9D93EB}"/>
              </a:ext>
            </a:extLst>
          </p:cNvPr>
          <p:cNvCxnSpPr>
            <a:cxnSpLocks/>
          </p:cNvCxnSpPr>
          <p:nvPr/>
        </p:nvCxnSpPr>
        <p:spPr>
          <a:xfrm flipH="1">
            <a:off x="1787236" y="4914900"/>
            <a:ext cx="4623955" cy="199100"/>
          </a:xfrm>
          <a:prstGeom prst="line">
            <a:avLst/>
          </a:prstGeom>
          <a:ln w="53975">
            <a:solidFill>
              <a:schemeClr val="accent1">
                <a:lumMod val="75000"/>
              </a:schemeClr>
            </a:solidFill>
            <a:prstDash val="sysDot"/>
            <a:headEnd type="triangle"/>
          </a:ln>
        </p:spPr>
        <p:style>
          <a:lnRef idx="1">
            <a:schemeClr val="accent1"/>
          </a:lnRef>
          <a:fillRef idx="0">
            <a:schemeClr val="accent1"/>
          </a:fillRef>
          <a:effectRef idx="0">
            <a:schemeClr val="accent1"/>
          </a:effectRef>
          <a:fontRef idx="minor">
            <a:schemeClr val="tx1"/>
          </a:fontRef>
        </p:style>
      </p:cxnSp>
      <p:sp>
        <p:nvSpPr>
          <p:cNvPr id="9" name="Explosion 2 8">
            <a:extLst>
              <a:ext uri="{FF2B5EF4-FFF2-40B4-BE49-F238E27FC236}">
                <a16:creationId xmlns:a16="http://schemas.microsoft.com/office/drawing/2014/main" id="{CF268482-0475-304A-BE68-370F1E7F8AA4}"/>
              </a:ext>
            </a:extLst>
          </p:cNvPr>
          <p:cNvSpPr/>
          <p:nvPr/>
        </p:nvSpPr>
        <p:spPr>
          <a:xfrm>
            <a:off x="6823717" y="365125"/>
            <a:ext cx="5330986" cy="2804210"/>
          </a:xfrm>
          <a:prstGeom prst="irregularSeal2">
            <a:avLst/>
          </a:prstGeom>
          <a:solidFill>
            <a:schemeClr val="accent1">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Iranian trolls slowly building their troll army</a:t>
            </a:r>
          </a:p>
        </p:txBody>
      </p:sp>
      <p:cxnSp>
        <p:nvCxnSpPr>
          <p:cNvPr id="10" name="Straight Connector 9">
            <a:extLst>
              <a:ext uri="{FF2B5EF4-FFF2-40B4-BE49-F238E27FC236}">
                <a16:creationId xmlns:a16="http://schemas.microsoft.com/office/drawing/2014/main" id="{84D1A863-A2BD-604C-B241-8D1361C57C58}"/>
              </a:ext>
            </a:extLst>
          </p:cNvPr>
          <p:cNvCxnSpPr>
            <a:cxnSpLocks/>
          </p:cNvCxnSpPr>
          <p:nvPr/>
        </p:nvCxnSpPr>
        <p:spPr>
          <a:xfrm flipH="1" flipV="1">
            <a:off x="8620991" y="2744536"/>
            <a:ext cx="1135809" cy="1100100"/>
          </a:xfrm>
          <a:prstGeom prst="line">
            <a:avLst/>
          </a:prstGeom>
          <a:ln w="53975">
            <a:solidFill>
              <a:schemeClr val="accent1">
                <a:lumMod val="75000"/>
              </a:schemeClr>
            </a:solidFill>
            <a:prstDash val="sysDot"/>
            <a:headEnd type="triangle"/>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8EF6268A-6D0B-4D2C-9196-516E9164E4AD}"/>
              </a:ext>
            </a:extLst>
          </p:cNvPr>
          <p:cNvSpPr>
            <a:spLocks noGrp="1"/>
          </p:cNvSpPr>
          <p:nvPr>
            <p:ph type="dt" sz="half" idx="10"/>
          </p:nvPr>
        </p:nvSpPr>
        <p:spPr/>
        <p:txBody>
          <a:bodyPr/>
          <a:lstStyle/>
          <a:p>
            <a:r>
              <a:rPr lang="en-US"/>
              <a:t>3/21/2022</a:t>
            </a:r>
          </a:p>
        </p:txBody>
      </p:sp>
      <p:sp>
        <p:nvSpPr>
          <p:cNvPr id="4" name="Slide Number Placeholder 3">
            <a:extLst>
              <a:ext uri="{FF2B5EF4-FFF2-40B4-BE49-F238E27FC236}">
                <a16:creationId xmlns:a16="http://schemas.microsoft.com/office/drawing/2014/main" id="{F11A6371-7E18-45C6-A954-C034BC192F64}"/>
              </a:ext>
            </a:extLst>
          </p:cNvPr>
          <p:cNvSpPr>
            <a:spLocks noGrp="1"/>
          </p:cNvSpPr>
          <p:nvPr>
            <p:ph type="sldNum" sz="quarter" idx="12"/>
          </p:nvPr>
        </p:nvSpPr>
        <p:spPr/>
        <p:txBody>
          <a:bodyPr/>
          <a:lstStyle/>
          <a:p>
            <a:fld id="{23E03851-EE6D-4063-8020-2321602AFB5A}" type="slidenum">
              <a:rPr lang="en-US" smtClean="0"/>
              <a:t>87</a:t>
            </a:fld>
            <a:endParaRPr lang="en-US"/>
          </a:p>
        </p:txBody>
      </p:sp>
    </p:spTree>
    <p:extLst>
      <p:ext uri="{BB962C8B-B14F-4D97-AF65-F5344CB8AC3E}">
        <p14:creationId xmlns:p14="http://schemas.microsoft.com/office/powerpoint/2010/main" val="1492168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75B2E-273A-D84B-8129-F6AB4BE30902}"/>
              </a:ext>
            </a:extLst>
          </p:cNvPr>
          <p:cNvSpPr>
            <a:spLocks noGrp="1"/>
          </p:cNvSpPr>
          <p:nvPr>
            <p:ph type="title"/>
          </p:nvPr>
        </p:nvSpPr>
        <p:spPr/>
        <p:txBody>
          <a:bodyPr/>
          <a:lstStyle/>
          <a:p>
            <a:r>
              <a:rPr lang="en-US" dirty="0"/>
              <a:t>Use of language – Russian trolls (Twitter)</a:t>
            </a:r>
          </a:p>
        </p:txBody>
      </p:sp>
      <p:pic>
        <p:nvPicPr>
          <p:cNvPr id="5" name="Content Placeholder 4">
            <a:extLst>
              <a:ext uri="{FF2B5EF4-FFF2-40B4-BE49-F238E27FC236}">
                <a16:creationId xmlns:a16="http://schemas.microsoft.com/office/drawing/2014/main" id="{C9430A52-4D78-D940-AB2C-11353CD71F24}"/>
              </a:ext>
            </a:extLst>
          </p:cNvPr>
          <p:cNvPicPr>
            <a:picLocks noGrp="1" noChangeAspect="1"/>
          </p:cNvPicPr>
          <p:nvPr>
            <p:ph idx="1"/>
          </p:nvPr>
        </p:nvPicPr>
        <p:blipFill>
          <a:blip r:embed="rId3"/>
          <a:stretch>
            <a:fillRect/>
          </a:stretch>
        </p:blipFill>
        <p:spPr>
          <a:xfrm>
            <a:off x="162232" y="1902542"/>
            <a:ext cx="12001026" cy="4476058"/>
          </a:xfrm>
        </p:spPr>
      </p:pic>
      <p:cxnSp>
        <p:nvCxnSpPr>
          <p:cNvPr id="7" name="Straight Connector 6">
            <a:extLst>
              <a:ext uri="{FF2B5EF4-FFF2-40B4-BE49-F238E27FC236}">
                <a16:creationId xmlns:a16="http://schemas.microsoft.com/office/drawing/2014/main" id="{BB7455D0-EBBD-DD4A-A4FB-A276AC8B3498}"/>
              </a:ext>
            </a:extLst>
          </p:cNvPr>
          <p:cNvCxnSpPr>
            <a:cxnSpLocks/>
          </p:cNvCxnSpPr>
          <p:nvPr/>
        </p:nvCxnSpPr>
        <p:spPr>
          <a:xfrm flipV="1">
            <a:off x="7585363" y="2067791"/>
            <a:ext cx="0" cy="3564083"/>
          </a:xfrm>
          <a:prstGeom prst="line">
            <a:avLst/>
          </a:prstGeom>
          <a:ln w="412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16008F1-61E7-8240-8D93-6099843E0405}"/>
              </a:ext>
            </a:extLst>
          </p:cNvPr>
          <p:cNvSpPr txBox="1"/>
          <p:nvPr/>
        </p:nvSpPr>
        <p:spPr>
          <a:xfrm>
            <a:off x="7488495" y="1417718"/>
            <a:ext cx="2208746" cy="646331"/>
          </a:xfrm>
          <a:prstGeom prst="rect">
            <a:avLst/>
          </a:prstGeom>
          <a:noFill/>
        </p:spPr>
        <p:txBody>
          <a:bodyPr wrap="none" rtlCol="0">
            <a:spAutoFit/>
          </a:bodyPr>
          <a:lstStyle/>
          <a:p>
            <a:r>
              <a:rPr lang="en-US" dirty="0"/>
              <a:t>A lot of Russian trolls </a:t>
            </a:r>
          </a:p>
          <a:p>
            <a:r>
              <a:rPr lang="en-US" dirty="0"/>
              <a:t>became inactive</a:t>
            </a:r>
          </a:p>
        </p:txBody>
      </p:sp>
      <p:sp>
        <p:nvSpPr>
          <p:cNvPr id="3" name="Date Placeholder 2">
            <a:extLst>
              <a:ext uri="{FF2B5EF4-FFF2-40B4-BE49-F238E27FC236}">
                <a16:creationId xmlns:a16="http://schemas.microsoft.com/office/drawing/2014/main" id="{DC0FB38C-C791-4CCD-9DD0-0AA0FACF5907}"/>
              </a:ext>
            </a:extLst>
          </p:cNvPr>
          <p:cNvSpPr>
            <a:spLocks noGrp="1"/>
          </p:cNvSpPr>
          <p:nvPr>
            <p:ph type="dt" sz="half" idx="10"/>
          </p:nvPr>
        </p:nvSpPr>
        <p:spPr/>
        <p:txBody>
          <a:bodyPr/>
          <a:lstStyle/>
          <a:p>
            <a:r>
              <a:rPr lang="en-US"/>
              <a:t>3/21/2022</a:t>
            </a:r>
          </a:p>
        </p:txBody>
      </p:sp>
      <p:sp>
        <p:nvSpPr>
          <p:cNvPr id="4" name="Slide Number Placeholder 3">
            <a:extLst>
              <a:ext uri="{FF2B5EF4-FFF2-40B4-BE49-F238E27FC236}">
                <a16:creationId xmlns:a16="http://schemas.microsoft.com/office/drawing/2014/main" id="{9F479B1D-D9C4-4BAF-BA46-5DB1D61CAD15}"/>
              </a:ext>
            </a:extLst>
          </p:cNvPr>
          <p:cNvSpPr>
            <a:spLocks noGrp="1"/>
          </p:cNvSpPr>
          <p:nvPr>
            <p:ph type="sldNum" sz="quarter" idx="12"/>
          </p:nvPr>
        </p:nvSpPr>
        <p:spPr/>
        <p:txBody>
          <a:bodyPr/>
          <a:lstStyle/>
          <a:p>
            <a:fld id="{23E03851-EE6D-4063-8020-2321602AFB5A}" type="slidenum">
              <a:rPr lang="en-US" smtClean="0"/>
              <a:t>88</a:t>
            </a:fld>
            <a:endParaRPr lang="en-US"/>
          </a:p>
        </p:txBody>
      </p:sp>
    </p:spTree>
    <p:extLst>
      <p:ext uri="{BB962C8B-B14F-4D97-AF65-F5344CB8AC3E}">
        <p14:creationId xmlns:p14="http://schemas.microsoft.com/office/powerpoint/2010/main" val="2948768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DC7EC-C2DB-E84E-BA43-0DA52B5B3685}"/>
              </a:ext>
            </a:extLst>
          </p:cNvPr>
          <p:cNvSpPr>
            <a:spLocks noGrp="1"/>
          </p:cNvSpPr>
          <p:nvPr>
            <p:ph type="title"/>
          </p:nvPr>
        </p:nvSpPr>
        <p:spPr/>
        <p:txBody>
          <a:bodyPr/>
          <a:lstStyle/>
          <a:p>
            <a:r>
              <a:rPr lang="en-US" dirty="0"/>
              <a:t>Use of language – Iranian trolls (Twitter)</a:t>
            </a:r>
          </a:p>
        </p:txBody>
      </p:sp>
      <p:pic>
        <p:nvPicPr>
          <p:cNvPr id="5" name="Content Placeholder 4">
            <a:extLst>
              <a:ext uri="{FF2B5EF4-FFF2-40B4-BE49-F238E27FC236}">
                <a16:creationId xmlns:a16="http://schemas.microsoft.com/office/drawing/2014/main" id="{AAF16762-E47E-0D4D-9189-E180772473CD}"/>
              </a:ext>
            </a:extLst>
          </p:cNvPr>
          <p:cNvPicPr>
            <a:picLocks noGrp="1" noChangeAspect="1"/>
          </p:cNvPicPr>
          <p:nvPr>
            <p:ph idx="1"/>
          </p:nvPr>
        </p:nvPicPr>
        <p:blipFill>
          <a:blip r:embed="rId3"/>
          <a:stretch>
            <a:fillRect/>
          </a:stretch>
        </p:blipFill>
        <p:spPr>
          <a:xfrm>
            <a:off x="201413" y="1932039"/>
            <a:ext cx="11789173" cy="4397043"/>
          </a:xfrm>
        </p:spPr>
      </p:pic>
      <p:cxnSp>
        <p:nvCxnSpPr>
          <p:cNvPr id="6" name="Straight Connector 5">
            <a:extLst>
              <a:ext uri="{FF2B5EF4-FFF2-40B4-BE49-F238E27FC236}">
                <a16:creationId xmlns:a16="http://schemas.microsoft.com/office/drawing/2014/main" id="{2BCF1CB9-43DF-D241-8904-B5758D13C693}"/>
              </a:ext>
            </a:extLst>
          </p:cNvPr>
          <p:cNvCxnSpPr>
            <a:cxnSpLocks/>
          </p:cNvCxnSpPr>
          <p:nvPr/>
        </p:nvCxnSpPr>
        <p:spPr>
          <a:xfrm flipV="1">
            <a:off x="3958935" y="2047009"/>
            <a:ext cx="0" cy="3564083"/>
          </a:xfrm>
          <a:prstGeom prst="line">
            <a:avLst/>
          </a:prstGeom>
          <a:ln w="412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C7A75D4-04AE-1E43-86D2-E921ADC89EC8}"/>
              </a:ext>
            </a:extLst>
          </p:cNvPr>
          <p:cNvSpPr txBox="1"/>
          <p:nvPr/>
        </p:nvSpPr>
        <p:spPr>
          <a:xfrm>
            <a:off x="3820759" y="1403351"/>
            <a:ext cx="3301160" cy="646331"/>
          </a:xfrm>
          <a:prstGeom prst="rect">
            <a:avLst/>
          </a:prstGeom>
          <a:noFill/>
        </p:spPr>
        <p:txBody>
          <a:bodyPr wrap="none" rtlCol="0">
            <a:spAutoFit/>
          </a:bodyPr>
          <a:lstStyle/>
          <a:p>
            <a:r>
              <a:rPr lang="en-US" dirty="0"/>
              <a:t>France blocked deal</a:t>
            </a:r>
          </a:p>
          <a:p>
            <a:r>
              <a:rPr lang="en-US" dirty="0"/>
              <a:t>related to Iran’s nuclear program</a:t>
            </a:r>
          </a:p>
        </p:txBody>
      </p:sp>
      <p:cxnSp>
        <p:nvCxnSpPr>
          <p:cNvPr id="8" name="Straight Connector 7">
            <a:extLst>
              <a:ext uri="{FF2B5EF4-FFF2-40B4-BE49-F238E27FC236}">
                <a16:creationId xmlns:a16="http://schemas.microsoft.com/office/drawing/2014/main" id="{693D3D82-D525-CA46-9836-97ECB835EA8A}"/>
              </a:ext>
            </a:extLst>
          </p:cNvPr>
          <p:cNvCxnSpPr>
            <a:cxnSpLocks/>
          </p:cNvCxnSpPr>
          <p:nvPr/>
        </p:nvCxnSpPr>
        <p:spPr>
          <a:xfrm flipV="1">
            <a:off x="7342908" y="2047009"/>
            <a:ext cx="0" cy="3564083"/>
          </a:xfrm>
          <a:prstGeom prst="line">
            <a:avLst/>
          </a:prstGeom>
          <a:ln w="412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5F695F4-0849-D541-8C97-70346ECB256C}"/>
              </a:ext>
            </a:extLst>
          </p:cNvPr>
          <p:cNvSpPr txBox="1"/>
          <p:nvPr/>
        </p:nvSpPr>
        <p:spPr>
          <a:xfrm>
            <a:off x="7163325" y="1343193"/>
            <a:ext cx="4645695" cy="646331"/>
          </a:xfrm>
          <a:prstGeom prst="rect">
            <a:avLst/>
          </a:prstGeom>
          <a:noFill/>
        </p:spPr>
        <p:txBody>
          <a:bodyPr wrap="none" rtlCol="0">
            <a:spAutoFit/>
          </a:bodyPr>
          <a:lstStyle/>
          <a:p>
            <a:r>
              <a:rPr lang="en-US" dirty="0"/>
              <a:t>Attack on Saudi Embassy In Tehran </a:t>
            </a:r>
          </a:p>
          <a:p>
            <a:r>
              <a:rPr lang="en-US" dirty="0"/>
              <a:t>(ended diplomatic relations between countries)</a:t>
            </a:r>
          </a:p>
        </p:txBody>
      </p:sp>
      <p:sp>
        <p:nvSpPr>
          <p:cNvPr id="3" name="Date Placeholder 2">
            <a:extLst>
              <a:ext uri="{FF2B5EF4-FFF2-40B4-BE49-F238E27FC236}">
                <a16:creationId xmlns:a16="http://schemas.microsoft.com/office/drawing/2014/main" id="{7E436728-8D4B-4E6B-B2AF-BB0647760128}"/>
              </a:ext>
            </a:extLst>
          </p:cNvPr>
          <p:cNvSpPr>
            <a:spLocks noGrp="1"/>
          </p:cNvSpPr>
          <p:nvPr>
            <p:ph type="dt" sz="half" idx="10"/>
          </p:nvPr>
        </p:nvSpPr>
        <p:spPr/>
        <p:txBody>
          <a:bodyPr/>
          <a:lstStyle/>
          <a:p>
            <a:r>
              <a:rPr lang="en-US"/>
              <a:t>3/21/2022</a:t>
            </a:r>
          </a:p>
        </p:txBody>
      </p:sp>
      <p:sp>
        <p:nvSpPr>
          <p:cNvPr id="4" name="Slide Number Placeholder 3">
            <a:extLst>
              <a:ext uri="{FF2B5EF4-FFF2-40B4-BE49-F238E27FC236}">
                <a16:creationId xmlns:a16="http://schemas.microsoft.com/office/drawing/2014/main" id="{D6012F7C-D3D9-4863-8217-1AA9EC53785D}"/>
              </a:ext>
            </a:extLst>
          </p:cNvPr>
          <p:cNvSpPr>
            <a:spLocks noGrp="1"/>
          </p:cNvSpPr>
          <p:nvPr>
            <p:ph type="sldNum" sz="quarter" idx="12"/>
          </p:nvPr>
        </p:nvSpPr>
        <p:spPr/>
        <p:txBody>
          <a:bodyPr/>
          <a:lstStyle/>
          <a:p>
            <a:fld id="{23E03851-EE6D-4063-8020-2321602AFB5A}" type="slidenum">
              <a:rPr lang="en-US" smtClean="0"/>
              <a:t>89</a:t>
            </a:fld>
            <a:endParaRPr lang="en-US"/>
          </a:p>
        </p:txBody>
      </p:sp>
    </p:spTree>
    <p:extLst>
      <p:ext uri="{BB962C8B-B14F-4D97-AF65-F5344CB8AC3E}">
        <p14:creationId xmlns:p14="http://schemas.microsoft.com/office/powerpoint/2010/main" val="2785394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84B89-F6F8-405B-9D25-E98F3E663C2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A57021D-B65F-411F-999B-7C4EDE0C38B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6FD33DF-6A51-42DE-9490-5888B417D100}"/>
              </a:ext>
            </a:extLst>
          </p:cNvPr>
          <p:cNvPicPr>
            <a:picLocks noChangeAspect="1"/>
          </p:cNvPicPr>
          <p:nvPr/>
        </p:nvPicPr>
        <p:blipFill>
          <a:blip r:embed="rId2"/>
          <a:stretch>
            <a:fillRect/>
          </a:stretch>
        </p:blipFill>
        <p:spPr>
          <a:xfrm>
            <a:off x="134166" y="0"/>
            <a:ext cx="11060068" cy="3686689"/>
          </a:xfrm>
          <a:prstGeom prst="rect">
            <a:avLst/>
          </a:prstGeom>
        </p:spPr>
      </p:pic>
      <p:pic>
        <p:nvPicPr>
          <p:cNvPr id="6" name="Picture 5">
            <a:extLst>
              <a:ext uri="{FF2B5EF4-FFF2-40B4-BE49-F238E27FC236}">
                <a16:creationId xmlns:a16="http://schemas.microsoft.com/office/drawing/2014/main" id="{96E2D0E6-BA98-4D21-B199-E90845478414}"/>
              </a:ext>
            </a:extLst>
          </p:cNvPr>
          <p:cNvPicPr>
            <a:picLocks noChangeAspect="1"/>
          </p:cNvPicPr>
          <p:nvPr/>
        </p:nvPicPr>
        <p:blipFill>
          <a:blip r:embed="rId3"/>
          <a:stretch>
            <a:fillRect/>
          </a:stretch>
        </p:blipFill>
        <p:spPr>
          <a:xfrm>
            <a:off x="4239967" y="3686689"/>
            <a:ext cx="7817867" cy="6858000"/>
          </a:xfrm>
          <a:prstGeom prst="rect">
            <a:avLst/>
          </a:prstGeom>
        </p:spPr>
      </p:pic>
      <p:sp>
        <p:nvSpPr>
          <p:cNvPr id="4" name="Date Placeholder 3">
            <a:extLst>
              <a:ext uri="{FF2B5EF4-FFF2-40B4-BE49-F238E27FC236}">
                <a16:creationId xmlns:a16="http://schemas.microsoft.com/office/drawing/2014/main" id="{1F83FA86-884F-45B8-B0D0-EA50F2823339}"/>
              </a:ext>
            </a:extLst>
          </p:cNvPr>
          <p:cNvSpPr>
            <a:spLocks noGrp="1"/>
          </p:cNvSpPr>
          <p:nvPr>
            <p:ph type="dt" sz="half" idx="10"/>
          </p:nvPr>
        </p:nvSpPr>
        <p:spPr/>
        <p:txBody>
          <a:bodyPr/>
          <a:lstStyle/>
          <a:p>
            <a:r>
              <a:rPr lang="en-US"/>
              <a:t>3/21/2022</a:t>
            </a:r>
          </a:p>
        </p:txBody>
      </p:sp>
      <p:sp>
        <p:nvSpPr>
          <p:cNvPr id="7" name="Slide Number Placeholder 6">
            <a:extLst>
              <a:ext uri="{FF2B5EF4-FFF2-40B4-BE49-F238E27FC236}">
                <a16:creationId xmlns:a16="http://schemas.microsoft.com/office/drawing/2014/main" id="{2905C743-9A2A-4D7E-AB5A-DD854D365C23}"/>
              </a:ext>
            </a:extLst>
          </p:cNvPr>
          <p:cNvSpPr>
            <a:spLocks noGrp="1"/>
          </p:cNvSpPr>
          <p:nvPr>
            <p:ph type="sldNum" sz="quarter" idx="12"/>
          </p:nvPr>
        </p:nvSpPr>
        <p:spPr/>
        <p:txBody>
          <a:bodyPr/>
          <a:lstStyle/>
          <a:p>
            <a:fld id="{23E03851-EE6D-4063-8020-2321602AFB5A}" type="slidenum">
              <a:rPr lang="en-US" smtClean="0"/>
              <a:t>9</a:t>
            </a:fld>
            <a:endParaRPr lang="en-US"/>
          </a:p>
        </p:txBody>
      </p:sp>
    </p:spTree>
    <p:extLst>
      <p:ext uri="{BB962C8B-B14F-4D97-AF65-F5344CB8AC3E}">
        <p14:creationId xmlns:p14="http://schemas.microsoft.com/office/powerpoint/2010/main" val="40022496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DC7EC-C2DB-E84E-BA43-0DA52B5B3685}"/>
              </a:ext>
            </a:extLst>
          </p:cNvPr>
          <p:cNvSpPr>
            <a:spLocks noGrp="1"/>
          </p:cNvSpPr>
          <p:nvPr>
            <p:ph type="title"/>
          </p:nvPr>
        </p:nvSpPr>
        <p:spPr/>
        <p:txBody>
          <a:bodyPr/>
          <a:lstStyle/>
          <a:p>
            <a:r>
              <a:rPr lang="en-US" dirty="0"/>
              <a:t>Use of language – Iranian trolls (Twitter)</a:t>
            </a:r>
          </a:p>
        </p:txBody>
      </p:sp>
      <p:pic>
        <p:nvPicPr>
          <p:cNvPr id="5" name="Content Placeholder 4">
            <a:extLst>
              <a:ext uri="{FF2B5EF4-FFF2-40B4-BE49-F238E27FC236}">
                <a16:creationId xmlns:a16="http://schemas.microsoft.com/office/drawing/2014/main" id="{AAF16762-E47E-0D4D-9189-E180772473CD}"/>
              </a:ext>
            </a:extLst>
          </p:cNvPr>
          <p:cNvPicPr>
            <a:picLocks noGrp="1" noChangeAspect="1"/>
          </p:cNvPicPr>
          <p:nvPr>
            <p:ph idx="1"/>
          </p:nvPr>
        </p:nvPicPr>
        <p:blipFill>
          <a:blip r:embed="rId3"/>
          <a:stretch>
            <a:fillRect/>
          </a:stretch>
        </p:blipFill>
        <p:spPr>
          <a:xfrm>
            <a:off x="201413" y="1932039"/>
            <a:ext cx="11789173" cy="4397043"/>
          </a:xfrm>
        </p:spPr>
      </p:pic>
      <p:cxnSp>
        <p:nvCxnSpPr>
          <p:cNvPr id="6" name="Straight Connector 5">
            <a:extLst>
              <a:ext uri="{FF2B5EF4-FFF2-40B4-BE49-F238E27FC236}">
                <a16:creationId xmlns:a16="http://schemas.microsoft.com/office/drawing/2014/main" id="{2BCF1CB9-43DF-D241-8904-B5758D13C693}"/>
              </a:ext>
            </a:extLst>
          </p:cNvPr>
          <p:cNvCxnSpPr>
            <a:cxnSpLocks/>
          </p:cNvCxnSpPr>
          <p:nvPr/>
        </p:nvCxnSpPr>
        <p:spPr>
          <a:xfrm flipV="1">
            <a:off x="3958935" y="2047009"/>
            <a:ext cx="0" cy="3564083"/>
          </a:xfrm>
          <a:prstGeom prst="line">
            <a:avLst/>
          </a:prstGeom>
          <a:ln w="412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C7A75D4-04AE-1E43-86D2-E921ADC89EC8}"/>
              </a:ext>
            </a:extLst>
          </p:cNvPr>
          <p:cNvSpPr txBox="1"/>
          <p:nvPr/>
        </p:nvSpPr>
        <p:spPr>
          <a:xfrm>
            <a:off x="3820759" y="1403351"/>
            <a:ext cx="3301160" cy="646331"/>
          </a:xfrm>
          <a:prstGeom prst="rect">
            <a:avLst/>
          </a:prstGeom>
          <a:noFill/>
        </p:spPr>
        <p:txBody>
          <a:bodyPr wrap="none" rtlCol="0">
            <a:spAutoFit/>
          </a:bodyPr>
          <a:lstStyle/>
          <a:p>
            <a:r>
              <a:rPr lang="en-US" dirty="0"/>
              <a:t>France blocked deal</a:t>
            </a:r>
          </a:p>
          <a:p>
            <a:r>
              <a:rPr lang="en-US" dirty="0"/>
              <a:t>Related to Iran’s nuclear program</a:t>
            </a:r>
          </a:p>
        </p:txBody>
      </p:sp>
      <p:cxnSp>
        <p:nvCxnSpPr>
          <p:cNvPr id="8" name="Straight Connector 7">
            <a:extLst>
              <a:ext uri="{FF2B5EF4-FFF2-40B4-BE49-F238E27FC236}">
                <a16:creationId xmlns:a16="http://schemas.microsoft.com/office/drawing/2014/main" id="{693D3D82-D525-CA46-9836-97ECB835EA8A}"/>
              </a:ext>
            </a:extLst>
          </p:cNvPr>
          <p:cNvCxnSpPr>
            <a:cxnSpLocks/>
          </p:cNvCxnSpPr>
          <p:nvPr/>
        </p:nvCxnSpPr>
        <p:spPr>
          <a:xfrm flipV="1">
            <a:off x="7342908" y="2047009"/>
            <a:ext cx="0" cy="3564083"/>
          </a:xfrm>
          <a:prstGeom prst="line">
            <a:avLst/>
          </a:prstGeom>
          <a:ln w="412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5F695F4-0849-D541-8C97-70346ECB256C}"/>
              </a:ext>
            </a:extLst>
          </p:cNvPr>
          <p:cNvSpPr txBox="1"/>
          <p:nvPr/>
        </p:nvSpPr>
        <p:spPr>
          <a:xfrm>
            <a:off x="7163325" y="1343193"/>
            <a:ext cx="4645695" cy="646331"/>
          </a:xfrm>
          <a:prstGeom prst="rect">
            <a:avLst/>
          </a:prstGeom>
          <a:noFill/>
        </p:spPr>
        <p:txBody>
          <a:bodyPr wrap="none" rtlCol="0">
            <a:spAutoFit/>
          </a:bodyPr>
          <a:lstStyle/>
          <a:p>
            <a:r>
              <a:rPr lang="en-US" dirty="0"/>
              <a:t>Attack on Saudi Embassy In Tehran </a:t>
            </a:r>
          </a:p>
          <a:p>
            <a:r>
              <a:rPr lang="en-US" dirty="0"/>
              <a:t>(ended diplomatic relations between countries)</a:t>
            </a:r>
          </a:p>
        </p:txBody>
      </p:sp>
      <p:sp>
        <p:nvSpPr>
          <p:cNvPr id="10" name="Explosion 2 9">
            <a:extLst>
              <a:ext uri="{FF2B5EF4-FFF2-40B4-BE49-F238E27FC236}">
                <a16:creationId xmlns:a16="http://schemas.microsoft.com/office/drawing/2014/main" id="{09F4B518-9C94-1643-9E6C-0D2793EFA6BE}"/>
              </a:ext>
            </a:extLst>
          </p:cNvPr>
          <p:cNvSpPr/>
          <p:nvPr/>
        </p:nvSpPr>
        <p:spPr>
          <a:xfrm>
            <a:off x="621674" y="176645"/>
            <a:ext cx="11368911" cy="5372101"/>
          </a:xfrm>
          <a:prstGeom prst="irregularSeal2">
            <a:avLst/>
          </a:prstGeom>
          <a:solidFill>
            <a:schemeClr val="accent1">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Overall, these findings highlight that their behavior is highly influenced by real-world events in conjunction with the ideology/agenda of their government.</a:t>
            </a:r>
          </a:p>
        </p:txBody>
      </p:sp>
      <p:sp>
        <p:nvSpPr>
          <p:cNvPr id="3" name="Date Placeholder 2">
            <a:extLst>
              <a:ext uri="{FF2B5EF4-FFF2-40B4-BE49-F238E27FC236}">
                <a16:creationId xmlns:a16="http://schemas.microsoft.com/office/drawing/2014/main" id="{BA1BF417-9666-4B02-9144-9C84D9FA0A68}"/>
              </a:ext>
            </a:extLst>
          </p:cNvPr>
          <p:cNvSpPr>
            <a:spLocks noGrp="1"/>
          </p:cNvSpPr>
          <p:nvPr>
            <p:ph type="dt" sz="half" idx="10"/>
          </p:nvPr>
        </p:nvSpPr>
        <p:spPr/>
        <p:txBody>
          <a:bodyPr/>
          <a:lstStyle/>
          <a:p>
            <a:r>
              <a:rPr lang="en-US"/>
              <a:t>3/21/2022</a:t>
            </a:r>
          </a:p>
        </p:txBody>
      </p:sp>
      <p:sp>
        <p:nvSpPr>
          <p:cNvPr id="4" name="Slide Number Placeholder 3">
            <a:extLst>
              <a:ext uri="{FF2B5EF4-FFF2-40B4-BE49-F238E27FC236}">
                <a16:creationId xmlns:a16="http://schemas.microsoft.com/office/drawing/2014/main" id="{2968662A-F494-4972-9276-15057BC2D568}"/>
              </a:ext>
            </a:extLst>
          </p:cNvPr>
          <p:cNvSpPr>
            <a:spLocks noGrp="1"/>
          </p:cNvSpPr>
          <p:nvPr>
            <p:ph type="sldNum" sz="quarter" idx="12"/>
          </p:nvPr>
        </p:nvSpPr>
        <p:spPr/>
        <p:txBody>
          <a:bodyPr/>
          <a:lstStyle/>
          <a:p>
            <a:fld id="{23E03851-EE6D-4063-8020-2321602AFB5A}" type="slidenum">
              <a:rPr lang="en-US" smtClean="0"/>
              <a:t>90</a:t>
            </a:fld>
            <a:endParaRPr lang="en-US"/>
          </a:p>
        </p:txBody>
      </p:sp>
    </p:spTree>
    <p:extLst>
      <p:ext uri="{BB962C8B-B14F-4D97-AF65-F5344CB8AC3E}">
        <p14:creationId xmlns:p14="http://schemas.microsoft.com/office/powerpoint/2010/main" val="41310899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1B503D-92B9-2F49-A6F2-1EC631428F61}"/>
              </a:ext>
            </a:extLst>
          </p:cNvPr>
          <p:cNvSpPr>
            <a:spLocks noGrp="1"/>
          </p:cNvSpPr>
          <p:nvPr>
            <p:ph type="title"/>
          </p:nvPr>
        </p:nvSpPr>
        <p:spPr>
          <a:xfrm>
            <a:off x="863029" y="1012004"/>
            <a:ext cx="3416158" cy="4795408"/>
          </a:xfrm>
        </p:spPr>
        <p:txBody>
          <a:bodyPr>
            <a:normAutofit/>
          </a:bodyPr>
          <a:lstStyle/>
          <a:p>
            <a:r>
              <a:rPr lang="en-US" dirty="0">
                <a:solidFill>
                  <a:schemeClr val="accent1">
                    <a:lumMod val="75000"/>
                  </a:schemeClr>
                </a:solidFill>
              </a:rPr>
              <a:t>Content Analysis</a:t>
            </a:r>
          </a:p>
        </p:txBody>
      </p:sp>
      <p:graphicFrame>
        <p:nvGraphicFramePr>
          <p:cNvPr id="7" name="Content Placeholder 4">
            <a:extLst>
              <a:ext uri="{FF2B5EF4-FFF2-40B4-BE49-F238E27FC236}">
                <a16:creationId xmlns:a16="http://schemas.microsoft.com/office/drawing/2014/main" id="{9F134556-5ECC-4D5D-848D-B1CDCE6F9DE8}"/>
              </a:ext>
            </a:extLst>
          </p:cNvPr>
          <p:cNvGraphicFramePr>
            <a:graphicFrameLocks noGrp="1"/>
          </p:cNvGraphicFramePr>
          <p:nvPr>
            <p:ph idx="1"/>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Date Placeholder 1">
            <a:extLst>
              <a:ext uri="{FF2B5EF4-FFF2-40B4-BE49-F238E27FC236}">
                <a16:creationId xmlns:a16="http://schemas.microsoft.com/office/drawing/2014/main" id="{51503FFF-5441-4733-9837-79AC323CA7D0}"/>
              </a:ext>
            </a:extLst>
          </p:cNvPr>
          <p:cNvSpPr>
            <a:spLocks noGrp="1"/>
          </p:cNvSpPr>
          <p:nvPr>
            <p:ph type="dt" sz="half" idx="10"/>
          </p:nvPr>
        </p:nvSpPr>
        <p:spPr/>
        <p:txBody>
          <a:bodyPr/>
          <a:lstStyle/>
          <a:p>
            <a:r>
              <a:rPr lang="en-US"/>
              <a:t>3/21/2022</a:t>
            </a:r>
          </a:p>
        </p:txBody>
      </p:sp>
      <p:sp>
        <p:nvSpPr>
          <p:cNvPr id="3" name="Slide Number Placeholder 2">
            <a:extLst>
              <a:ext uri="{FF2B5EF4-FFF2-40B4-BE49-F238E27FC236}">
                <a16:creationId xmlns:a16="http://schemas.microsoft.com/office/drawing/2014/main" id="{02479465-A6E4-4D0F-9B99-0CF067BACC9E}"/>
              </a:ext>
            </a:extLst>
          </p:cNvPr>
          <p:cNvSpPr>
            <a:spLocks noGrp="1"/>
          </p:cNvSpPr>
          <p:nvPr>
            <p:ph type="sldNum" sz="quarter" idx="12"/>
          </p:nvPr>
        </p:nvSpPr>
        <p:spPr/>
        <p:txBody>
          <a:bodyPr/>
          <a:lstStyle/>
          <a:p>
            <a:fld id="{23E03851-EE6D-4063-8020-2321602AFB5A}" type="slidenum">
              <a:rPr lang="en-US" smtClean="0"/>
              <a:t>91</a:t>
            </a:fld>
            <a:endParaRPr lang="en-US"/>
          </a:p>
        </p:txBody>
      </p:sp>
    </p:spTree>
    <p:extLst>
      <p:ext uri="{BB962C8B-B14F-4D97-AF65-F5344CB8AC3E}">
        <p14:creationId xmlns:p14="http://schemas.microsoft.com/office/powerpoint/2010/main" val="20512508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FB6A7-CD67-B24D-A019-AA65F5F06BC0}"/>
              </a:ext>
            </a:extLst>
          </p:cNvPr>
          <p:cNvSpPr>
            <a:spLocks noGrp="1"/>
          </p:cNvSpPr>
          <p:nvPr>
            <p:ph type="title"/>
          </p:nvPr>
        </p:nvSpPr>
        <p:spPr/>
        <p:txBody>
          <a:bodyPr/>
          <a:lstStyle/>
          <a:p>
            <a:r>
              <a:rPr lang="en-US" dirty="0"/>
              <a:t>An example with the word “</a:t>
            </a:r>
            <a:r>
              <a:rPr lang="en-US" dirty="0" err="1"/>
              <a:t>maga</a:t>
            </a:r>
            <a:r>
              <a:rPr lang="en-US" dirty="0"/>
              <a:t>”</a:t>
            </a:r>
          </a:p>
        </p:txBody>
      </p:sp>
      <p:graphicFrame>
        <p:nvGraphicFramePr>
          <p:cNvPr id="4" name="Content Placeholder 3">
            <a:extLst>
              <a:ext uri="{FF2B5EF4-FFF2-40B4-BE49-F238E27FC236}">
                <a16:creationId xmlns:a16="http://schemas.microsoft.com/office/drawing/2014/main" id="{FEB9885E-56DA-AE44-A74A-7679F1D4B7D2}"/>
              </a:ext>
            </a:extLst>
          </p:cNvPr>
          <p:cNvGraphicFramePr>
            <a:graphicFrameLocks noGrp="1"/>
          </p:cNvGraphicFramePr>
          <p:nvPr>
            <p:ph idx="1"/>
          </p:nvPr>
        </p:nvGraphicFramePr>
        <p:xfrm>
          <a:off x="1245705" y="1586284"/>
          <a:ext cx="9700590" cy="4907280"/>
        </p:xfrm>
        <a:graphic>
          <a:graphicData uri="http://schemas.openxmlformats.org/drawingml/2006/table">
            <a:tbl>
              <a:tblPr firstRow="1" bandRow="1">
                <a:tableStyleId>{073A0DAA-6AF3-43AB-8588-CEC1D06C72B9}</a:tableStyleId>
              </a:tblPr>
              <a:tblGrid>
                <a:gridCol w="2835966">
                  <a:extLst>
                    <a:ext uri="{9D8B030D-6E8A-4147-A177-3AD203B41FA5}">
                      <a16:colId xmlns:a16="http://schemas.microsoft.com/office/drawing/2014/main" val="3616236364"/>
                    </a:ext>
                  </a:extLst>
                </a:gridCol>
                <a:gridCol w="2100452">
                  <a:extLst>
                    <a:ext uri="{9D8B030D-6E8A-4147-A177-3AD203B41FA5}">
                      <a16:colId xmlns:a16="http://schemas.microsoft.com/office/drawing/2014/main" val="1607038878"/>
                    </a:ext>
                  </a:extLst>
                </a:gridCol>
                <a:gridCol w="2448052">
                  <a:extLst>
                    <a:ext uri="{9D8B030D-6E8A-4147-A177-3AD203B41FA5}">
                      <a16:colId xmlns:a16="http://schemas.microsoft.com/office/drawing/2014/main" val="1405719208"/>
                    </a:ext>
                  </a:extLst>
                </a:gridCol>
                <a:gridCol w="2316120">
                  <a:extLst>
                    <a:ext uri="{9D8B030D-6E8A-4147-A177-3AD203B41FA5}">
                      <a16:colId xmlns:a16="http://schemas.microsoft.com/office/drawing/2014/main" val="892924152"/>
                    </a:ext>
                  </a:extLst>
                </a:gridCol>
              </a:tblGrid>
              <a:tr h="370840">
                <a:tc gridSpan="2">
                  <a:txBody>
                    <a:bodyPr/>
                    <a:lstStyle/>
                    <a:p>
                      <a:r>
                        <a:rPr lang="en-US" sz="2000" dirty="0"/>
                        <a:t>Russian trolls on Twitter</a:t>
                      </a:r>
                    </a:p>
                  </a:txBody>
                  <a:tcPr/>
                </a:tc>
                <a:tc hMerge="1">
                  <a:txBody>
                    <a:bodyPr/>
                    <a:lstStyle/>
                    <a:p>
                      <a:endParaRPr lang="en-US" dirty="0"/>
                    </a:p>
                  </a:txBody>
                  <a:tcPr/>
                </a:tc>
                <a:tc gridSpan="2">
                  <a:txBody>
                    <a:bodyPr/>
                    <a:lstStyle/>
                    <a:p>
                      <a:r>
                        <a:rPr lang="en-US" sz="2000" dirty="0"/>
                        <a:t>Iranian trolls on Twitter</a:t>
                      </a:r>
                    </a:p>
                  </a:txBody>
                  <a:tcPr/>
                </a:tc>
                <a:tc hMerge="1">
                  <a:txBody>
                    <a:bodyPr/>
                    <a:lstStyle/>
                    <a:p>
                      <a:endParaRPr lang="en-US" dirty="0"/>
                    </a:p>
                  </a:txBody>
                  <a:tcPr/>
                </a:tc>
                <a:extLst>
                  <a:ext uri="{0D108BD9-81ED-4DB2-BD59-A6C34878D82A}">
                    <a16:rowId xmlns:a16="http://schemas.microsoft.com/office/drawing/2014/main" val="3903064556"/>
                  </a:ext>
                </a:extLst>
              </a:tr>
              <a:tr h="370840">
                <a:tc>
                  <a:txBody>
                    <a:bodyPr/>
                    <a:lstStyle/>
                    <a:p>
                      <a:r>
                        <a:rPr lang="en-US" sz="2000" dirty="0"/>
                        <a:t>Word</a:t>
                      </a:r>
                    </a:p>
                  </a:txBody>
                  <a:tcPr>
                    <a:lnB w="12700" cap="flat" cmpd="sng" algn="ctr">
                      <a:solidFill>
                        <a:schemeClr val="tx1"/>
                      </a:solidFill>
                      <a:prstDash val="solid"/>
                      <a:round/>
                      <a:headEnd type="none" w="med" len="med"/>
                      <a:tailEnd type="none" w="med" len="med"/>
                    </a:lnB>
                  </a:tcPr>
                </a:tc>
                <a:tc>
                  <a:txBody>
                    <a:bodyPr/>
                    <a:lstStyle/>
                    <a:p>
                      <a:r>
                        <a:rPr lang="en-US" sz="2000" dirty="0"/>
                        <a:t>Cosine Similarity</a:t>
                      </a:r>
                    </a:p>
                  </a:txBody>
                  <a:tcPr>
                    <a:lnB w="12700" cap="flat" cmpd="sng" algn="ctr">
                      <a:solidFill>
                        <a:schemeClr val="tx1"/>
                      </a:solidFill>
                      <a:prstDash val="solid"/>
                      <a:round/>
                      <a:headEnd type="none" w="med" len="med"/>
                      <a:tailEnd type="none" w="med" len="med"/>
                    </a:lnB>
                  </a:tcPr>
                </a:tc>
                <a:tc>
                  <a:txBody>
                    <a:bodyPr/>
                    <a:lstStyle/>
                    <a:p>
                      <a:r>
                        <a:rPr lang="en-US" sz="2000" dirty="0"/>
                        <a:t>Word</a:t>
                      </a:r>
                    </a:p>
                  </a:txBody>
                  <a:tcPr>
                    <a:lnB w="12700" cap="flat" cmpd="sng" algn="ctr">
                      <a:solidFill>
                        <a:schemeClr val="tx1"/>
                      </a:solidFill>
                      <a:prstDash val="solid"/>
                      <a:round/>
                      <a:headEnd type="none" w="med" len="med"/>
                      <a:tailEnd type="none" w="med" len="med"/>
                    </a:lnB>
                  </a:tcPr>
                </a:tc>
                <a:tc>
                  <a:txBody>
                    <a:bodyPr/>
                    <a:lstStyle/>
                    <a:p>
                      <a:r>
                        <a:rPr lang="en-US" sz="2000" dirty="0"/>
                        <a:t>Cosine Similarity</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0606378"/>
                  </a:ext>
                </a:extLst>
              </a:tr>
              <a:tr h="370840">
                <a:tc>
                  <a:txBody>
                    <a:bodyPr/>
                    <a:lstStyle/>
                    <a:p>
                      <a:r>
                        <a:rPr lang="en-US" sz="2100" dirty="0" err="1"/>
                        <a:t>trumparmi</a:t>
                      </a:r>
                      <a:endParaRPr lang="en-US" sz="2100" dirty="0"/>
                    </a:p>
                  </a:txBody>
                  <a:tcPr>
                    <a:lnT w="12700" cap="flat" cmpd="sng" algn="ctr">
                      <a:solidFill>
                        <a:schemeClr val="tx1"/>
                      </a:solidFill>
                      <a:prstDash val="solid"/>
                      <a:round/>
                      <a:headEnd type="none" w="med" len="med"/>
                      <a:tailEnd type="none" w="med" len="med"/>
                    </a:lnT>
                  </a:tcPr>
                </a:tc>
                <a:tc>
                  <a:txBody>
                    <a:bodyPr/>
                    <a:lstStyle/>
                    <a:p>
                      <a:pPr algn="r"/>
                      <a:r>
                        <a:rPr lang="en-US" sz="2100" dirty="0"/>
                        <a:t>0.68</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sz="2100" dirty="0" err="1"/>
                        <a:t>impeachtrump</a:t>
                      </a:r>
                      <a:endParaRPr lang="en-US" sz="21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r"/>
                      <a:r>
                        <a:rPr lang="en-US" sz="2100" dirty="0"/>
                        <a:t>0.81</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08548715"/>
                  </a:ext>
                </a:extLst>
              </a:tr>
              <a:tr h="370840">
                <a:tc>
                  <a:txBody>
                    <a:bodyPr/>
                    <a:lstStyle/>
                    <a:p>
                      <a:r>
                        <a:rPr lang="en-US" sz="2100" dirty="0" err="1"/>
                        <a:t>trumptrain</a:t>
                      </a:r>
                      <a:endParaRPr lang="en-US" sz="2100" dirty="0"/>
                    </a:p>
                  </a:txBody>
                  <a:tcPr/>
                </a:tc>
                <a:tc>
                  <a:txBody>
                    <a:bodyPr/>
                    <a:lstStyle/>
                    <a:p>
                      <a:pPr algn="r"/>
                      <a:r>
                        <a:rPr lang="en-US" sz="2100" dirty="0"/>
                        <a:t>0.67</a:t>
                      </a:r>
                    </a:p>
                  </a:txBody>
                  <a:tcPr>
                    <a:lnR w="12700" cap="flat" cmpd="sng" algn="ctr">
                      <a:solidFill>
                        <a:schemeClr val="tx1"/>
                      </a:solidFill>
                      <a:prstDash val="solid"/>
                      <a:round/>
                      <a:headEnd type="none" w="med" len="med"/>
                      <a:tailEnd type="none" w="med" len="med"/>
                    </a:lnR>
                  </a:tcPr>
                </a:tc>
                <a:tc>
                  <a:txBody>
                    <a:bodyPr/>
                    <a:lstStyle/>
                    <a:p>
                      <a:r>
                        <a:rPr lang="en-US" sz="2100" dirty="0" err="1"/>
                        <a:t>stoptrump</a:t>
                      </a:r>
                      <a:endParaRPr lang="en-US" sz="2100" dirty="0"/>
                    </a:p>
                  </a:txBody>
                  <a:tcPr>
                    <a:lnL w="12700" cap="flat" cmpd="sng" algn="ctr">
                      <a:solidFill>
                        <a:schemeClr val="tx1"/>
                      </a:solidFill>
                      <a:prstDash val="solid"/>
                      <a:round/>
                      <a:headEnd type="none" w="med" len="med"/>
                      <a:tailEnd type="none" w="med" len="med"/>
                    </a:lnL>
                  </a:tcPr>
                </a:tc>
                <a:tc>
                  <a:txBody>
                    <a:bodyPr/>
                    <a:lstStyle/>
                    <a:p>
                      <a:pPr algn="r"/>
                      <a:r>
                        <a:rPr lang="en-US" sz="2100" dirty="0"/>
                        <a:t>0.80</a:t>
                      </a:r>
                    </a:p>
                  </a:txBody>
                  <a:tcPr/>
                </a:tc>
                <a:extLst>
                  <a:ext uri="{0D108BD9-81ED-4DB2-BD59-A6C34878D82A}">
                    <a16:rowId xmlns:a16="http://schemas.microsoft.com/office/drawing/2014/main" val="319141938"/>
                  </a:ext>
                </a:extLst>
              </a:tr>
              <a:tr h="370840">
                <a:tc>
                  <a:txBody>
                    <a:bodyPr/>
                    <a:lstStyle/>
                    <a:p>
                      <a:r>
                        <a:rPr lang="en-US" sz="2100" dirty="0" err="1"/>
                        <a:t>votetrump</a:t>
                      </a:r>
                      <a:endParaRPr lang="en-US" sz="2100" dirty="0"/>
                    </a:p>
                  </a:txBody>
                  <a:tcPr/>
                </a:tc>
                <a:tc>
                  <a:txBody>
                    <a:bodyPr/>
                    <a:lstStyle/>
                    <a:p>
                      <a:pPr algn="r"/>
                      <a:r>
                        <a:rPr lang="en-US" sz="2100" dirty="0"/>
                        <a:t>0.65</a:t>
                      </a:r>
                    </a:p>
                  </a:txBody>
                  <a:tcPr>
                    <a:lnR w="12700" cap="flat" cmpd="sng" algn="ctr">
                      <a:solidFill>
                        <a:schemeClr val="tx1"/>
                      </a:solidFill>
                      <a:prstDash val="solid"/>
                      <a:round/>
                      <a:headEnd type="none" w="med" len="med"/>
                      <a:tailEnd type="none" w="med" len="med"/>
                    </a:lnR>
                  </a:tcPr>
                </a:tc>
                <a:tc>
                  <a:txBody>
                    <a:bodyPr/>
                    <a:lstStyle/>
                    <a:p>
                      <a:r>
                        <a:rPr lang="en-US" sz="2100" dirty="0" err="1"/>
                        <a:t>fucktrump</a:t>
                      </a:r>
                      <a:endParaRPr lang="en-US" sz="2100" dirty="0"/>
                    </a:p>
                  </a:txBody>
                  <a:tcPr>
                    <a:lnL w="12700" cap="flat" cmpd="sng" algn="ctr">
                      <a:solidFill>
                        <a:schemeClr val="tx1"/>
                      </a:solidFill>
                      <a:prstDash val="solid"/>
                      <a:round/>
                      <a:headEnd type="none" w="med" len="med"/>
                      <a:tailEnd type="none" w="med" len="med"/>
                    </a:lnL>
                  </a:tcPr>
                </a:tc>
                <a:tc>
                  <a:txBody>
                    <a:bodyPr/>
                    <a:lstStyle/>
                    <a:p>
                      <a:pPr algn="r"/>
                      <a:r>
                        <a:rPr lang="en-US" sz="2100" dirty="0"/>
                        <a:t>0.79</a:t>
                      </a:r>
                    </a:p>
                  </a:txBody>
                  <a:tcPr/>
                </a:tc>
                <a:extLst>
                  <a:ext uri="{0D108BD9-81ED-4DB2-BD59-A6C34878D82A}">
                    <a16:rowId xmlns:a16="http://schemas.microsoft.com/office/drawing/2014/main" val="2781854532"/>
                  </a:ext>
                </a:extLst>
              </a:tr>
              <a:tr h="370840">
                <a:tc>
                  <a:txBody>
                    <a:bodyPr/>
                    <a:lstStyle/>
                    <a:p>
                      <a:r>
                        <a:rPr lang="en-US" sz="2100" dirty="0" err="1"/>
                        <a:t>makeamericagreatagain</a:t>
                      </a:r>
                      <a:endParaRPr lang="en-US" sz="2100" dirty="0"/>
                    </a:p>
                  </a:txBody>
                  <a:tcPr/>
                </a:tc>
                <a:tc>
                  <a:txBody>
                    <a:bodyPr/>
                    <a:lstStyle/>
                    <a:p>
                      <a:pPr algn="r"/>
                      <a:r>
                        <a:rPr lang="en-US" sz="2100" dirty="0"/>
                        <a:t>0.65</a:t>
                      </a:r>
                    </a:p>
                  </a:txBody>
                  <a:tcPr>
                    <a:lnR w="12700" cap="flat" cmpd="sng" algn="ctr">
                      <a:solidFill>
                        <a:schemeClr val="tx1"/>
                      </a:solidFill>
                      <a:prstDash val="solid"/>
                      <a:round/>
                      <a:headEnd type="none" w="med" len="med"/>
                      <a:tailEnd type="none" w="med" len="med"/>
                    </a:lnR>
                  </a:tcPr>
                </a:tc>
                <a:tc>
                  <a:txBody>
                    <a:bodyPr/>
                    <a:lstStyle/>
                    <a:p>
                      <a:r>
                        <a:rPr lang="en-US" sz="2100" dirty="0" err="1"/>
                        <a:t>trumpisamoron</a:t>
                      </a:r>
                      <a:endParaRPr lang="en-US" sz="2100" dirty="0"/>
                    </a:p>
                  </a:txBody>
                  <a:tcPr>
                    <a:lnL w="12700" cap="flat" cmpd="sng" algn="ctr">
                      <a:solidFill>
                        <a:schemeClr val="tx1"/>
                      </a:solidFill>
                      <a:prstDash val="solid"/>
                      <a:round/>
                      <a:headEnd type="none" w="med" len="med"/>
                      <a:tailEnd type="none" w="med" len="med"/>
                    </a:lnL>
                  </a:tcPr>
                </a:tc>
                <a:tc>
                  <a:txBody>
                    <a:bodyPr/>
                    <a:lstStyle/>
                    <a:p>
                      <a:pPr algn="r"/>
                      <a:r>
                        <a:rPr lang="en-US" sz="2100" dirty="0"/>
                        <a:t>0.79</a:t>
                      </a:r>
                    </a:p>
                  </a:txBody>
                  <a:tcPr/>
                </a:tc>
                <a:extLst>
                  <a:ext uri="{0D108BD9-81ED-4DB2-BD59-A6C34878D82A}">
                    <a16:rowId xmlns:a16="http://schemas.microsoft.com/office/drawing/2014/main" val="2669573501"/>
                  </a:ext>
                </a:extLst>
              </a:tr>
              <a:tr h="370840">
                <a:tc>
                  <a:txBody>
                    <a:bodyPr/>
                    <a:lstStyle/>
                    <a:p>
                      <a:r>
                        <a:rPr lang="en-US" sz="2100" dirty="0" err="1"/>
                        <a:t>draintheswamp</a:t>
                      </a:r>
                      <a:endParaRPr lang="en-US" sz="2100" dirty="0"/>
                    </a:p>
                  </a:txBody>
                  <a:tcPr/>
                </a:tc>
                <a:tc>
                  <a:txBody>
                    <a:bodyPr/>
                    <a:lstStyle/>
                    <a:p>
                      <a:pPr algn="r"/>
                      <a:r>
                        <a:rPr lang="en-US" sz="2100" dirty="0"/>
                        <a:t>0.62</a:t>
                      </a:r>
                    </a:p>
                  </a:txBody>
                  <a:tcPr>
                    <a:lnR w="12700" cap="flat" cmpd="sng" algn="ctr">
                      <a:solidFill>
                        <a:schemeClr val="tx1"/>
                      </a:solidFill>
                      <a:prstDash val="solid"/>
                      <a:round/>
                      <a:headEnd type="none" w="med" len="med"/>
                      <a:tailEnd type="none" w="med" len="med"/>
                    </a:lnR>
                  </a:tcPr>
                </a:tc>
                <a:tc>
                  <a:txBody>
                    <a:bodyPr/>
                    <a:lstStyle/>
                    <a:p>
                      <a:r>
                        <a:rPr lang="en-US" sz="2100" dirty="0" err="1"/>
                        <a:t>dumptrump</a:t>
                      </a:r>
                      <a:endParaRPr lang="en-US" sz="2100" dirty="0"/>
                    </a:p>
                  </a:txBody>
                  <a:tcPr>
                    <a:lnL w="12700" cap="flat" cmpd="sng" algn="ctr">
                      <a:solidFill>
                        <a:schemeClr val="tx1"/>
                      </a:solidFill>
                      <a:prstDash val="solid"/>
                      <a:round/>
                      <a:headEnd type="none" w="med" len="med"/>
                      <a:tailEnd type="none" w="med" len="med"/>
                    </a:lnL>
                  </a:tcPr>
                </a:tc>
                <a:tc>
                  <a:txBody>
                    <a:bodyPr/>
                    <a:lstStyle/>
                    <a:p>
                      <a:pPr algn="r"/>
                      <a:r>
                        <a:rPr lang="en-US" sz="2100" dirty="0"/>
                        <a:t>0.79</a:t>
                      </a:r>
                    </a:p>
                  </a:txBody>
                  <a:tcPr/>
                </a:tc>
                <a:extLst>
                  <a:ext uri="{0D108BD9-81ED-4DB2-BD59-A6C34878D82A}">
                    <a16:rowId xmlns:a16="http://schemas.microsoft.com/office/drawing/2014/main" val="2919850777"/>
                  </a:ext>
                </a:extLst>
              </a:tr>
              <a:tr h="370840">
                <a:tc>
                  <a:txBody>
                    <a:bodyPr/>
                    <a:lstStyle/>
                    <a:p>
                      <a:r>
                        <a:rPr lang="en-US" sz="2100" dirty="0" err="1"/>
                        <a:t>trumppenc</a:t>
                      </a:r>
                      <a:endParaRPr lang="en-US" sz="2100" dirty="0"/>
                    </a:p>
                  </a:txBody>
                  <a:tcPr/>
                </a:tc>
                <a:tc>
                  <a:txBody>
                    <a:bodyPr/>
                    <a:lstStyle/>
                    <a:p>
                      <a:pPr algn="r"/>
                      <a:r>
                        <a:rPr lang="en-US" sz="2100" dirty="0"/>
                        <a:t>0.61</a:t>
                      </a:r>
                    </a:p>
                  </a:txBody>
                  <a:tcPr>
                    <a:lnR w="12700" cap="flat" cmpd="sng" algn="ctr">
                      <a:solidFill>
                        <a:schemeClr val="tx1"/>
                      </a:solidFill>
                      <a:prstDash val="solid"/>
                      <a:round/>
                      <a:headEnd type="none" w="med" len="med"/>
                      <a:tailEnd type="none" w="med" len="med"/>
                    </a:lnR>
                  </a:tcPr>
                </a:tc>
                <a:tc>
                  <a:txBody>
                    <a:bodyPr/>
                    <a:lstStyle/>
                    <a:p>
                      <a:r>
                        <a:rPr lang="en-US" sz="2100" dirty="0" err="1"/>
                        <a:t>ivankatrump</a:t>
                      </a:r>
                      <a:endParaRPr lang="en-US" sz="2100" dirty="0"/>
                    </a:p>
                  </a:txBody>
                  <a:tcPr>
                    <a:lnL w="12700" cap="flat" cmpd="sng" algn="ctr">
                      <a:solidFill>
                        <a:schemeClr val="tx1"/>
                      </a:solidFill>
                      <a:prstDash val="solid"/>
                      <a:round/>
                      <a:headEnd type="none" w="med" len="med"/>
                      <a:tailEnd type="none" w="med" len="med"/>
                    </a:lnL>
                  </a:tcPr>
                </a:tc>
                <a:tc>
                  <a:txBody>
                    <a:bodyPr/>
                    <a:lstStyle/>
                    <a:p>
                      <a:pPr algn="r"/>
                      <a:r>
                        <a:rPr lang="en-US" sz="2100" dirty="0"/>
                        <a:t>0.77</a:t>
                      </a:r>
                    </a:p>
                  </a:txBody>
                  <a:tcPr/>
                </a:tc>
                <a:extLst>
                  <a:ext uri="{0D108BD9-81ED-4DB2-BD59-A6C34878D82A}">
                    <a16:rowId xmlns:a16="http://schemas.microsoft.com/office/drawing/2014/main" val="1210028260"/>
                  </a:ext>
                </a:extLst>
              </a:tr>
              <a:tr h="370840">
                <a:tc>
                  <a:txBody>
                    <a:bodyPr/>
                    <a:lstStyle/>
                    <a:p>
                      <a:r>
                        <a:rPr lang="en-US" sz="2100" dirty="0" err="1"/>
                        <a:t>wakeupamerica</a:t>
                      </a:r>
                      <a:endParaRPr lang="en-US" sz="2100" dirty="0"/>
                    </a:p>
                  </a:txBody>
                  <a:tcPr/>
                </a:tc>
                <a:tc>
                  <a:txBody>
                    <a:bodyPr/>
                    <a:lstStyle/>
                    <a:p>
                      <a:pPr algn="r"/>
                      <a:r>
                        <a:rPr lang="en-US" sz="2100" dirty="0"/>
                        <a:t>0.59</a:t>
                      </a:r>
                    </a:p>
                  </a:txBody>
                  <a:tcPr>
                    <a:lnR w="12700" cap="flat" cmpd="sng" algn="ctr">
                      <a:solidFill>
                        <a:schemeClr val="tx1"/>
                      </a:solidFill>
                      <a:prstDash val="solid"/>
                      <a:round/>
                      <a:headEnd type="none" w="med" len="med"/>
                      <a:tailEnd type="none" w="med" len="med"/>
                    </a:lnR>
                  </a:tcPr>
                </a:tc>
                <a:tc>
                  <a:txBody>
                    <a:bodyPr/>
                    <a:lstStyle/>
                    <a:p>
                      <a:r>
                        <a:rPr lang="en-US" sz="2100" dirty="0" err="1"/>
                        <a:t>theresist</a:t>
                      </a:r>
                      <a:endParaRPr lang="en-US" sz="2100" dirty="0"/>
                    </a:p>
                  </a:txBody>
                  <a:tcPr>
                    <a:lnL w="12700" cap="flat" cmpd="sng" algn="ctr">
                      <a:solidFill>
                        <a:schemeClr val="tx1"/>
                      </a:solidFill>
                      <a:prstDash val="solid"/>
                      <a:round/>
                      <a:headEnd type="none" w="med" len="med"/>
                      <a:tailEnd type="none" w="med" len="med"/>
                    </a:lnL>
                  </a:tcPr>
                </a:tc>
                <a:tc>
                  <a:txBody>
                    <a:bodyPr/>
                    <a:lstStyle/>
                    <a:p>
                      <a:pPr algn="r"/>
                      <a:r>
                        <a:rPr lang="en-US" sz="2100" dirty="0"/>
                        <a:t>0.76</a:t>
                      </a:r>
                    </a:p>
                  </a:txBody>
                  <a:tcPr/>
                </a:tc>
                <a:extLst>
                  <a:ext uri="{0D108BD9-81ED-4DB2-BD59-A6C34878D82A}">
                    <a16:rowId xmlns:a16="http://schemas.microsoft.com/office/drawing/2014/main" val="2505957567"/>
                  </a:ext>
                </a:extLst>
              </a:tr>
              <a:tr h="370840">
                <a:tc>
                  <a:txBody>
                    <a:bodyPr/>
                    <a:lstStyle/>
                    <a:p>
                      <a:r>
                        <a:rPr lang="en-US" sz="2100" dirty="0"/>
                        <a:t>@</a:t>
                      </a:r>
                      <a:r>
                        <a:rPr lang="en-US" sz="2100" dirty="0" err="1"/>
                        <a:t>realdonaldtrump</a:t>
                      </a:r>
                      <a:endParaRPr lang="en-US" sz="2100" dirty="0"/>
                    </a:p>
                  </a:txBody>
                  <a:tcPr/>
                </a:tc>
                <a:tc>
                  <a:txBody>
                    <a:bodyPr/>
                    <a:lstStyle/>
                    <a:p>
                      <a:pPr algn="r"/>
                      <a:r>
                        <a:rPr lang="en-US" sz="2100" dirty="0"/>
                        <a:t>0.58</a:t>
                      </a:r>
                    </a:p>
                  </a:txBody>
                  <a:tcPr>
                    <a:lnR w="12700" cap="flat" cmpd="sng" algn="ctr">
                      <a:solidFill>
                        <a:schemeClr val="tx1"/>
                      </a:solidFill>
                      <a:prstDash val="solid"/>
                      <a:round/>
                      <a:headEnd type="none" w="med" len="med"/>
                      <a:tailEnd type="none" w="med" len="med"/>
                    </a:lnR>
                  </a:tcPr>
                </a:tc>
                <a:tc>
                  <a:txBody>
                    <a:bodyPr/>
                    <a:lstStyle/>
                    <a:p>
                      <a:r>
                        <a:rPr lang="en-US" sz="2100" dirty="0" err="1"/>
                        <a:t>trumpresign</a:t>
                      </a:r>
                      <a:endParaRPr lang="en-US" sz="2100" dirty="0"/>
                    </a:p>
                  </a:txBody>
                  <a:tcPr>
                    <a:lnL w="12700" cap="flat" cmpd="sng" algn="ctr">
                      <a:solidFill>
                        <a:schemeClr val="tx1"/>
                      </a:solidFill>
                      <a:prstDash val="solid"/>
                      <a:round/>
                      <a:headEnd type="none" w="med" len="med"/>
                      <a:tailEnd type="none" w="med" len="med"/>
                    </a:lnL>
                  </a:tcPr>
                </a:tc>
                <a:tc>
                  <a:txBody>
                    <a:bodyPr/>
                    <a:lstStyle/>
                    <a:p>
                      <a:pPr algn="r"/>
                      <a:r>
                        <a:rPr lang="en-US" sz="2100" dirty="0"/>
                        <a:t>0.76</a:t>
                      </a:r>
                    </a:p>
                  </a:txBody>
                  <a:tcPr/>
                </a:tc>
                <a:extLst>
                  <a:ext uri="{0D108BD9-81ED-4DB2-BD59-A6C34878D82A}">
                    <a16:rowId xmlns:a16="http://schemas.microsoft.com/office/drawing/2014/main" val="761367858"/>
                  </a:ext>
                </a:extLst>
              </a:tr>
              <a:tr h="370840">
                <a:tc>
                  <a:txBody>
                    <a:bodyPr/>
                    <a:lstStyle/>
                    <a:p>
                      <a:r>
                        <a:rPr lang="en-US" sz="2100" dirty="0" err="1"/>
                        <a:t>thursdaythought</a:t>
                      </a:r>
                      <a:endParaRPr lang="en-US" sz="2100" dirty="0"/>
                    </a:p>
                  </a:txBody>
                  <a:tcPr/>
                </a:tc>
                <a:tc>
                  <a:txBody>
                    <a:bodyPr/>
                    <a:lstStyle/>
                    <a:p>
                      <a:pPr algn="r"/>
                      <a:r>
                        <a:rPr lang="en-US" sz="2100" dirty="0"/>
                        <a:t>0.57</a:t>
                      </a:r>
                    </a:p>
                  </a:txBody>
                  <a:tcPr>
                    <a:lnR w="12700" cap="flat" cmpd="sng" algn="ctr">
                      <a:solidFill>
                        <a:schemeClr val="tx1"/>
                      </a:solidFill>
                      <a:prstDash val="solid"/>
                      <a:round/>
                      <a:headEnd type="none" w="med" len="med"/>
                      <a:tailEnd type="none" w="med" len="med"/>
                    </a:lnR>
                  </a:tcPr>
                </a:tc>
                <a:tc>
                  <a:txBody>
                    <a:bodyPr/>
                    <a:lstStyle/>
                    <a:p>
                      <a:r>
                        <a:rPr lang="en-US" sz="2100" dirty="0" err="1"/>
                        <a:t>notmypresid</a:t>
                      </a:r>
                      <a:endParaRPr lang="en-US" sz="2100" dirty="0"/>
                    </a:p>
                  </a:txBody>
                  <a:tcPr>
                    <a:lnL w="12700" cap="flat" cmpd="sng" algn="ctr">
                      <a:solidFill>
                        <a:schemeClr val="tx1"/>
                      </a:solidFill>
                      <a:prstDash val="solid"/>
                      <a:round/>
                      <a:headEnd type="none" w="med" len="med"/>
                      <a:tailEnd type="none" w="med" len="med"/>
                    </a:lnL>
                  </a:tcPr>
                </a:tc>
                <a:tc>
                  <a:txBody>
                    <a:bodyPr/>
                    <a:lstStyle/>
                    <a:p>
                      <a:pPr algn="r"/>
                      <a:r>
                        <a:rPr lang="en-US" sz="2100" dirty="0"/>
                        <a:t>0.76</a:t>
                      </a:r>
                    </a:p>
                  </a:txBody>
                  <a:tcPr/>
                </a:tc>
                <a:extLst>
                  <a:ext uri="{0D108BD9-81ED-4DB2-BD59-A6C34878D82A}">
                    <a16:rowId xmlns:a16="http://schemas.microsoft.com/office/drawing/2014/main" val="2995059609"/>
                  </a:ext>
                </a:extLst>
              </a:tr>
              <a:tr h="370840">
                <a:tc>
                  <a:txBody>
                    <a:bodyPr/>
                    <a:lstStyle/>
                    <a:p>
                      <a:r>
                        <a:rPr lang="en-US" sz="2100" dirty="0" err="1"/>
                        <a:t>realdonaldtrump</a:t>
                      </a:r>
                      <a:endParaRPr lang="en-US" sz="2100" dirty="0"/>
                    </a:p>
                  </a:txBody>
                  <a:tcPr/>
                </a:tc>
                <a:tc>
                  <a:txBody>
                    <a:bodyPr/>
                    <a:lstStyle/>
                    <a:p>
                      <a:pPr algn="r"/>
                      <a:r>
                        <a:rPr lang="en-US" sz="2100" dirty="0"/>
                        <a:t>0.57</a:t>
                      </a:r>
                    </a:p>
                  </a:txBody>
                  <a:tcPr>
                    <a:lnR w="12700" cap="flat" cmpd="sng" algn="ctr">
                      <a:solidFill>
                        <a:schemeClr val="tx1"/>
                      </a:solidFill>
                      <a:prstDash val="solid"/>
                      <a:round/>
                      <a:headEnd type="none" w="med" len="med"/>
                      <a:tailEnd type="none" w="med" len="med"/>
                    </a:lnR>
                  </a:tcPr>
                </a:tc>
                <a:tc>
                  <a:txBody>
                    <a:bodyPr/>
                    <a:lstStyle/>
                    <a:p>
                      <a:r>
                        <a:rPr lang="en-US" sz="2100" dirty="0" err="1"/>
                        <a:t>worstpresidentev</a:t>
                      </a:r>
                      <a:endParaRPr lang="en-US" sz="2100" dirty="0"/>
                    </a:p>
                  </a:txBody>
                  <a:tcPr>
                    <a:lnL w="12700" cap="flat" cmpd="sng" algn="ctr">
                      <a:solidFill>
                        <a:schemeClr val="tx1"/>
                      </a:solidFill>
                      <a:prstDash val="solid"/>
                      <a:round/>
                      <a:headEnd type="none" w="med" len="med"/>
                      <a:tailEnd type="none" w="med" len="med"/>
                    </a:lnL>
                  </a:tcPr>
                </a:tc>
                <a:tc>
                  <a:txBody>
                    <a:bodyPr/>
                    <a:lstStyle/>
                    <a:p>
                      <a:pPr algn="r"/>
                      <a:r>
                        <a:rPr lang="en-US" sz="2100" dirty="0"/>
                        <a:t>0.75</a:t>
                      </a:r>
                    </a:p>
                  </a:txBody>
                  <a:tcPr/>
                </a:tc>
                <a:extLst>
                  <a:ext uri="{0D108BD9-81ED-4DB2-BD59-A6C34878D82A}">
                    <a16:rowId xmlns:a16="http://schemas.microsoft.com/office/drawing/2014/main" val="403292854"/>
                  </a:ext>
                </a:extLst>
              </a:tr>
            </a:tbl>
          </a:graphicData>
        </a:graphic>
      </p:graphicFrame>
      <p:sp>
        <p:nvSpPr>
          <p:cNvPr id="3" name="Date Placeholder 2">
            <a:extLst>
              <a:ext uri="{FF2B5EF4-FFF2-40B4-BE49-F238E27FC236}">
                <a16:creationId xmlns:a16="http://schemas.microsoft.com/office/drawing/2014/main" id="{C408D915-F696-48EF-9DB9-87B96831B691}"/>
              </a:ext>
            </a:extLst>
          </p:cNvPr>
          <p:cNvSpPr>
            <a:spLocks noGrp="1"/>
          </p:cNvSpPr>
          <p:nvPr>
            <p:ph type="dt" sz="half" idx="10"/>
          </p:nvPr>
        </p:nvSpPr>
        <p:spPr/>
        <p:txBody>
          <a:bodyPr/>
          <a:lstStyle/>
          <a:p>
            <a:r>
              <a:rPr lang="en-US"/>
              <a:t>3/21/2022</a:t>
            </a:r>
          </a:p>
        </p:txBody>
      </p:sp>
      <p:sp>
        <p:nvSpPr>
          <p:cNvPr id="5" name="Slide Number Placeholder 4">
            <a:extLst>
              <a:ext uri="{FF2B5EF4-FFF2-40B4-BE49-F238E27FC236}">
                <a16:creationId xmlns:a16="http://schemas.microsoft.com/office/drawing/2014/main" id="{8AB627F1-15E2-4FA2-A99E-39655F64A6C1}"/>
              </a:ext>
            </a:extLst>
          </p:cNvPr>
          <p:cNvSpPr>
            <a:spLocks noGrp="1"/>
          </p:cNvSpPr>
          <p:nvPr>
            <p:ph type="sldNum" sz="quarter" idx="12"/>
          </p:nvPr>
        </p:nvSpPr>
        <p:spPr/>
        <p:txBody>
          <a:bodyPr/>
          <a:lstStyle/>
          <a:p>
            <a:fld id="{23E03851-EE6D-4063-8020-2321602AFB5A}" type="slidenum">
              <a:rPr lang="en-US" smtClean="0"/>
              <a:t>92</a:t>
            </a:fld>
            <a:endParaRPr lang="en-US"/>
          </a:p>
        </p:txBody>
      </p:sp>
    </p:spTree>
    <p:extLst>
      <p:ext uri="{BB962C8B-B14F-4D97-AF65-F5344CB8AC3E}">
        <p14:creationId xmlns:p14="http://schemas.microsoft.com/office/powerpoint/2010/main" val="13390854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7A86B-A3AA-414B-B6B0-DB5FAD321738}"/>
              </a:ext>
            </a:extLst>
          </p:cNvPr>
          <p:cNvSpPr>
            <a:spLocks noGrp="1"/>
          </p:cNvSpPr>
          <p:nvPr>
            <p:ph type="title"/>
          </p:nvPr>
        </p:nvSpPr>
        <p:spPr/>
        <p:txBody>
          <a:bodyPr/>
          <a:lstStyle/>
          <a:p>
            <a:r>
              <a:rPr lang="en-US" dirty="0"/>
              <a:t>Next, we look into hashtags…</a:t>
            </a:r>
          </a:p>
        </p:txBody>
      </p:sp>
      <p:graphicFrame>
        <p:nvGraphicFramePr>
          <p:cNvPr id="7" name="Content Placeholder 6">
            <a:extLst>
              <a:ext uri="{FF2B5EF4-FFF2-40B4-BE49-F238E27FC236}">
                <a16:creationId xmlns:a16="http://schemas.microsoft.com/office/drawing/2014/main" id="{24306C42-5A02-9A40-ABB8-B317DE6D5FF6}"/>
              </a:ext>
            </a:extLst>
          </p:cNvPr>
          <p:cNvGraphicFramePr>
            <a:graphicFrameLocks noGrp="1"/>
          </p:cNvGraphicFramePr>
          <p:nvPr>
            <p:ph idx="1"/>
          </p:nvPr>
        </p:nvGraphicFramePr>
        <p:xfrm>
          <a:off x="322118" y="1825625"/>
          <a:ext cx="11627424" cy="4561840"/>
        </p:xfrm>
        <a:graphic>
          <a:graphicData uri="http://schemas.openxmlformats.org/drawingml/2006/table">
            <a:tbl>
              <a:tblPr firstRow="1" bandRow="1">
                <a:tableStyleId>{073A0DAA-6AF3-43AB-8588-CEC1D06C72B9}</a:tableStyleId>
              </a:tblPr>
              <a:tblGrid>
                <a:gridCol w="1773221">
                  <a:extLst>
                    <a:ext uri="{9D8B030D-6E8A-4147-A177-3AD203B41FA5}">
                      <a16:colId xmlns:a16="http://schemas.microsoft.com/office/drawing/2014/main" val="1059381626"/>
                    </a:ext>
                  </a:extLst>
                </a:gridCol>
                <a:gridCol w="730988">
                  <a:extLst>
                    <a:ext uri="{9D8B030D-6E8A-4147-A177-3AD203B41FA5}">
                      <a16:colId xmlns:a16="http://schemas.microsoft.com/office/drawing/2014/main" val="284544863"/>
                    </a:ext>
                  </a:extLst>
                </a:gridCol>
                <a:gridCol w="1953491">
                  <a:extLst>
                    <a:ext uri="{9D8B030D-6E8A-4147-A177-3AD203B41FA5}">
                      <a16:colId xmlns:a16="http://schemas.microsoft.com/office/drawing/2014/main" val="2825121279"/>
                    </a:ext>
                  </a:extLst>
                </a:gridCol>
                <a:gridCol w="675409">
                  <a:extLst>
                    <a:ext uri="{9D8B030D-6E8A-4147-A177-3AD203B41FA5}">
                      <a16:colId xmlns:a16="http://schemas.microsoft.com/office/drawing/2014/main" val="1890729594"/>
                    </a:ext>
                  </a:extLst>
                </a:gridCol>
                <a:gridCol w="1963882">
                  <a:extLst>
                    <a:ext uri="{9D8B030D-6E8A-4147-A177-3AD203B41FA5}">
                      <a16:colId xmlns:a16="http://schemas.microsoft.com/office/drawing/2014/main" val="3731950785"/>
                    </a:ext>
                  </a:extLst>
                </a:gridCol>
                <a:gridCol w="841664">
                  <a:extLst>
                    <a:ext uri="{9D8B030D-6E8A-4147-A177-3AD203B41FA5}">
                      <a16:colId xmlns:a16="http://schemas.microsoft.com/office/drawing/2014/main" val="4007388882"/>
                    </a:ext>
                  </a:extLst>
                </a:gridCol>
                <a:gridCol w="2826327">
                  <a:extLst>
                    <a:ext uri="{9D8B030D-6E8A-4147-A177-3AD203B41FA5}">
                      <a16:colId xmlns:a16="http://schemas.microsoft.com/office/drawing/2014/main" val="3580851600"/>
                    </a:ext>
                  </a:extLst>
                </a:gridCol>
                <a:gridCol w="862442">
                  <a:extLst>
                    <a:ext uri="{9D8B030D-6E8A-4147-A177-3AD203B41FA5}">
                      <a16:colId xmlns:a16="http://schemas.microsoft.com/office/drawing/2014/main" val="2880816128"/>
                    </a:ext>
                  </a:extLst>
                </a:gridCol>
              </a:tblGrid>
              <a:tr h="370840">
                <a:tc gridSpan="4">
                  <a:txBody>
                    <a:bodyPr/>
                    <a:lstStyle/>
                    <a:p>
                      <a:pPr algn="ctr"/>
                      <a:r>
                        <a:rPr lang="en-US" dirty="0"/>
                        <a:t>Russian trolls on Twitter</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gridSpan="4">
                  <a:txBody>
                    <a:bodyPr/>
                    <a:lstStyle/>
                    <a:p>
                      <a:pPr algn="ctr"/>
                      <a:r>
                        <a:rPr lang="en-US" dirty="0"/>
                        <a:t>Iranian trolls on Twitter</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78579176"/>
                  </a:ext>
                </a:extLst>
              </a:tr>
              <a:tr h="370840">
                <a:tc>
                  <a:txBody>
                    <a:bodyPr/>
                    <a:lstStyle/>
                    <a:p>
                      <a:r>
                        <a:rPr lang="en-US" sz="1900" b="1" dirty="0"/>
                        <a:t>Hashtag</a:t>
                      </a:r>
                    </a:p>
                  </a:txBody>
                  <a:tcPr/>
                </a:tc>
                <a:tc>
                  <a:txBody>
                    <a:bodyPr/>
                    <a:lstStyle/>
                    <a:p>
                      <a:pPr algn="r"/>
                      <a:r>
                        <a:rPr lang="en-US" sz="1900" b="1" dirty="0"/>
                        <a:t>%</a:t>
                      </a:r>
                    </a:p>
                  </a:txBody>
                  <a:tcPr/>
                </a:tc>
                <a:tc>
                  <a:txBody>
                    <a:bodyPr/>
                    <a:lstStyle/>
                    <a:p>
                      <a:r>
                        <a:rPr lang="en-US" sz="1900" b="1" dirty="0"/>
                        <a:t>Hashtag</a:t>
                      </a:r>
                    </a:p>
                  </a:txBody>
                  <a:tcPr/>
                </a:tc>
                <a:tc>
                  <a:txBody>
                    <a:bodyPr/>
                    <a:lstStyle/>
                    <a:p>
                      <a:pPr algn="r"/>
                      <a:r>
                        <a:rPr lang="en-US" sz="1900" b="1" dirty="0"/>
                        <a:t>%</a:t>
                      </a:r>
                    </a:p>
                  </a:txBody>
                  <a:tcPr/>
                </a:tc>
                <a:tc>
                  <a:txBody>
                    <a:bodyPr/>
                    <a:lstStyle/>
                    <a:p>
                      <a:r>
                        <a:rPr lang="en-US" sz="1900" b="1" dirty="0"/>
                        <a:t>Hashtag</a:t>
                      </a:r>
                    </a:p>
                  </a:txBody>
                  <a:tcPr/>
                </a:tc>
                <a:tc>
                  <a:txBody>
                    <a:bodyPr/>
                    <a:lstStyle/>
                    <a:p>
                      <a:pPr algn="r"/>
                      <a:r>
                        <a:rPr lang="en-US" sz="1900" b="1" dirty="0"/>
                        <a:t>%</a:t>
                      </a:r>
                    </a:p>
                  </a:txBody>
                  <a:tcPr/>
                </a:tc>
                <a:tc>
                  <a:txBody>
                    <a:bodyPr/>
                    <a:lstStyle/>
                    <a:p>
                      <a:r>
                        <a:rPr lang="en-US" sz="1900" b="1" dirty="0"/>
                        <a:t>Hashtag</a:t>
                      </a:r>
                    </a:p>
                  </a:txBody>
                  <a:tcPr/>
                </a:tc>
                <a:tc>
                  <a:txBody>
                    <a:bodyPr/>
                    <a:lstStyle/>
                    <a:p>
                      <a:pPr algn="r"/>
                      <a:r>
                        <a:rPr lang="en-US" sz="1900" b="1" dirty="0"/>
                        <a:t>%</a:t>
                      </a:r>
                    </a:p>
                  </a:txBody>
                  <a:tcPr/>
                </a:tc>
                <a:extLst>
                  <a:ext uri="{0D108BD9-81ED-4DB2-BD59-A6C34878D82A}">
                    <a16:rowId xmlns:a16="http://schemas.microsoft.com/office/drawing/2014/main" val="188958885"/>
                  </a:ext>
                </a:extLst>
              </a:tr>
              <a:tr h="370840">
                <a:tc>
                  <a:txBody>
                    <a:bodyPr/>
                    <a:lstStyle/>
                    <a:p>
                      <a:r>
                        <a:rPr lang="en-US" sz="1900" dirty="0"/>
                        <a:t>news</a:t>
                      </a:r>
                    </a:p>
                  </a:txBody>
                  <a:tcPr/>
                </a:tc>
                <a:tc>
                  <a:txBody>
                    <a:bodyPr/>
                    <a:lstStyle/>
                    <a:p>
                      <a:pPr algn="r"/>
                      <a:r>
                        <a:rPr lang="en-US" sz="1900" dirty="0"/>
                        <a:t>9.5%</a:t>
                      </a:r>
                    </a:p>
                  </a:txBody>
                  <a:tcPr/>
                </a:tc>
                <a:tc>
                  <a:txBody>
                    <a:bodyPr/>
                    <a:lstStyle/>
                    <a:p>
                      <a:r>
                        <a:rPr lang="en-US" sz="1900" dirty="0"/>
                        <a:t>USA</a:t>
                      </a:r>
                    </a:p>
                  </a:txBody>
                  <a:tcPr/>
                </a:tc>
                <a:tc>
                  <a:txBody>
                    <a:bodyPr/>
                    <a:lstStyle/>
                    <a:p>
                      <a:pPr algn="r"/>
                      <a:r>
                        <a:rPr lang="en-US" sz="1900" dirty="0"/>
                        <a:t>0.7%</a:t>
                      </a:r>
                    </a:p>
                  </a:txBody>
                  <a:tcPr/>
                </a:tc>
                <a:tc>
                  <a:txBody>
                    <a:bodyPr/>
                    <a:lstStyle/>
                    <a:p>
                      <a:r>
                        <a:rPr lang="en-US" sz="1900" dirty="0"/>
                        <a:t>Iran</a:t>
                      </a:r>
                    </a:p>
                  </a:txBody>
                  <a:tcPr/>
                </a:tc>
                <a:tc>
                  <a:txBody>
                    <a:bodyPr/>
                    <a:lstStyle/>
                    <a:p>
                      <a:pPr algn="r"/>
                      <a:r>
                        <a:rPr lang="en-US" sz="1900" dirty="0"/>
                        <a:t>1.8%</a:t>
                      </a:r>
                    </a:p>
                  </a:txBody>
                  <a:tcPr/>
                </a:tc>
                <a:tc>
                  <a:txBody>
                    <a:bodyPr/>
                    <a:lstStyle/>
                    <a:p>
                      <a:r>
                        <a:rPr lang="en-US" sz="1900" dirty="0"/>
                        <a:t>Palestine</a:t>
                      </a:r>
                    </a:p>
                  </a:txBody>
                  <a:tcPr/>
                </a:tc>
                <a:tc>
                  <a:txBody>
                    <a:bodyPr/>
                    <a:lstStyle/>
                    <a:p>
                      <a:pPr algn="r"/>
                      <a:r>
                        <a:rPr lang="en-US" sz="1900" dirty="0"/>
                        <a:t>0.6%</a:t>
                      </a:r>
                    </a:p>
                  </a:txBody>
                  <a:tcPr/>
                </a:tc>
                <a:extLst>
                  <a:ext uri="{0D108BD9-81ED-4DB2-BD59-A6C34878D82A}">
                    <a16:rowId xmlns:a16="http://schemas.microsoft.com/office/drawing/2014/main" val="3396156373"/>
                  </a:ext>
                </a:extLst>
              </a:tr>
              <a:tr h="370840">
                <a:tc>
                  <a:txBody>
                    <a:bodyPr/>
                    <a:lstStyle/>
                    <a:p>
                      <a:r>
                        <a:rPr lang="en-US" sz="1900" dirty="0"/>
                        <a:t>sports</a:t>
                      </a:r>
                    </a:p>
                  </a:txBody>
                  <a:tcPr/>
                </a:tc>
                <a:tc>
                  <a:txBody>
                    <a:bodyPr/>
                    <a:lstStyle/>
                    <a:p>
                      <a:pPr algn="r"/>
                      <a:r>
                        <a:rPr lang="en-US" sz="1900" dirty="0"/>
                        <a:t>3.8%</a:t>
                      </a:r>
                    </a:p>
                  </a:txBody>
                  <a:tcPr/>
                </a:tc>
                <a:tc>
                  <a:txBody>
                    <a:bodyPr/>
                    <a:lstStyle/>
                    <a:p>
                      <a:r>
                        <a:rPr lang="en-US" sz="1900" dirty="0"/>
                        <a:t>breaking</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900" dirty="0"/>
                        <a:t>0.7%</a:t>
                      </a:r>
                    </a:p>
                  </a:txBody>
                  <a:tcPr/>
                </a:tc>
                <a:tc>
                  <a:txBody>
                    <a:bodyPr/>
                    <a:lstStyle/>
                    <a:p>
                      <a:r>
                        <a:rPr lang="en-US" sz="1900" dirty="0"/>
                        <a:t>Trump</a:t>
                      </a:r>
                    </a:p>
                  </a:txBody>
                  <a:tcPr/>
                </a:tc>
                <a:tc>
                  <a:txBody>
                    <a:bodyPr/>
                    <a:lstStyle/>
                    <a:p>
                      <a:pPr algn="r"/>
                      <a:r>
                        <a:rPr lang="en-US" sz="1900" dirty="0"/>
                        <a:t>1.4%</a:t>
                      </a:r>
                    </a:p>
                  </a:txBody>
                  <a:tcPr/>
                </a:tc>
                <a:tc>
                  <a:txBody>
                    <a:bodyPr/>
                    <a:lstStyle/>
                    <a:p>
                      <a:r>
                        <a:rPr lang="en-US" sz="1900" dirty="0"/>
                        <a:t>Syria</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900" dirty="0"/>
                        <a:t>0.5%</a:t>
                      </a:r>
                    </a:p>
                  </a:txBody>
                  <a:tcPr/>
                </a:tc>
                <a:extLst>
                  <a:ext uri="{0D108BD9-81ED-4DB2-BD59-A6C34878D82A}">
                    <a16:rowId xmlns:a16="http://schemas.microsoft.com/office/drawing/2014/main" val="3182744865"/>
                  </a:ext>
                </a:extLst>
              </a:tr>
              <a:tr h="370840">
                <a:tc>
                  <a:txBody>
                    <a:bodyPr/>
                    <a:lstStyle/>
                    <a:p>
                      <a:r>
                        <a:rPr lang="en-US" sz="1900" dirty="0"/>
                        <a:t>politics</a:t>
                      </a:r>
                    </a:p>
                  </a:txBody>
                  <a:tcPr/>
                </a:tc>
                <a:tc>
                  <a:txBody>
                    <a:bodyPr/>
                    <a:lstStyle/>
                    <a:p>
                      <a:pPr algn="r"/>
                      <a:r>
                        <a:rPr lang="en-US" sz="1900" dirty="0"/>
                        <a:t>3.0%</a:t>
                      </a:r>
                    </a:p>
                  </a:txBody>
                  <a:tcPr/>
                </a:tc>
                <a:tc>
                  <a:txBody>
                    <a:bodyPr/>
                    <a:lstStyle/>
                    <a:p>
                      <a:r>
                        <a:rPr lang="en-US" sz="1900" dirty="0" err="1"/>
                        <a:t>TopNews</a:t>
                      </a:r>
                      <a:endParaRPr lang="en-US" sz="19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900" dirty="0"/>
                        <a:t>0.6%</a:t>
                      </a:r>
                    </a:p>
                  </a:txBody>
                  <a:tcPr/>
                </a:tc>
                <a:tc>
                  <a:txBody>
                    <a:bodyPr/>
                    <a:lstStyle/>
                    <a:p>
                      <a:r>
                        <a:rPr lang="en-US" sz="1900" dirty="0"/>
                        <a:t>Israel</a:t>
                      </a:r>
                    </a:p>
                  </a:txBody>
                  <a:tcPr/>
                </a:tc>
                <a:tc>
                  <a:txBody>
                    <a:bodyPr/>
                    <a:lstStyle/>
                    <a:p>
                      <a:pPr algn="r"/>
                      <a:r>
                        <a:rPr lang="en-US" sz="1900" dirty="0"/>
                        <a:t>1.1%</a:t>
                      </a:r>
                    </a:p>
                  </a:txBody>
                  <a:tcPr/>
                </a:tc>
                <a:tc>
                  <a:txBody>
                    <a:bodyPr/>
                    <a:lstStyle/>
                    <a:p>
                      <a:r>
                        <a:rPr lang="en-US" sz="1900" dirty="0"/>
                        <a:t>Saudi</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900" dirty="0"/>
                        <a:t>0.5%</a:t>
                      </a:r>
                    </a:p>
                  </a:txBody>
                  <a:tcPr/>
                </a:tc>
                <a:extLst>
                  <a:ext uri="{0D108BD9-81ED-4DB2-BD59-A6C34878D82A}">
                    <a16:rowId xmlns:a16="http://schemas.microsoft.com/office/drawing/2014/main" val="2826346296"/>
                  </a:ext>
                </a:extLst>
              </a:tr>
              <a:tr h="370840">
                <a:tc>
                  <a:txBody>
                    <a:bodyPr/>
                    <a:lstStyle/>
                    <a:p>
                      <a:r>
                        <a:rPr lang="en-US" sz="1900" dirty="0"/>
                        <a:t>local</a:t>
                      </a:r>
                    </a:p>
                  </a:txBody>
                  <a:tcPr/>
                </a:tc>
                <a:tc>
                  <a:txBody>
                    <a:bodyPr/>
                    <a:lstStyle/>
                    <a:p>
                      <a:pPr algn="r"/>
                      <a:r>
                        <a:rPr lang="en-US" sz="1900" dirty="0"/>
                        <a:t>2.1%</a:t>
                      </a:r>
                    </a:p>
                  </a:txBody>
                  <a:tcPr/>
                </a:tc>
                <a:tc>
                  <a:txBody>
                    <a:bodyPr/>
                    <a:lstStyle/>
                    <a:p>
                      <a:r>
                        <a:rPr lang="en-US" sz="1900" dirty="0"/>
                        <a:t>BlackLivesMatter</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900" dirty="0"/>
                        <a:t>0.6%</a:t>
                      </a:r>
                    </a:p>
                  </a:txBody>
                  <a:tcPr/>
                </a:tc>
                <a:tc>
                  <a:txBody>
                    <a:bodyPr/>
                    <a:lstStyle/>
                    <a:p>
                      <a:r>
                        <a:rPr lang="en-US" sz="1900" dirty="0"/>
                        <a:t>Yemen</a:t>
                      </a:r>
                    </a:p>
                  </a:txBody>
                  <a:tcPr/>
                </a:tc>
                <a:tc>
                  <a:txBody>
                    <a:bodyPr/>
                    <a:lstStyle/>
                    <a:p>
                      <a:pPr algn="r"/>
                      <a:r>
                        <a:rPr lang="en-US" sz="1900" dirty="0"/>
                        <a:t>0.9%</a:t>
                      </a:r>
                    </a:p>
                  </a:txBody>
                  <a:tcPr/>
                </a:tc>
                <a:tc>
                  <a:txBody>
                    <a:bodyPr/>
                    <a:lstStyle/>
                    <a:p>
                      <a:r>
                        <a:rPr lang="en-US" sz="1900" dirty="0"/>
                        <a:t>EEUU</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900" dirty="0"/>
                        <a:t>0.5%</a:t>
                      </a:r>
                    </a:p>
                  </a:txBody>
                  <a:tcPr/>
                </a:tc>
                <a:extLst>
                  <a:ext uri="{0D108BD9-81ED-4DB2-BD59-A6C34878D82A}">
                    <a16:rowId xmlns:a16="http://schemas.microsoft.com/office/drawing/2014/main" val="1003269392"/>
                  </a:ext>
                </a:extLst>
              </a:tr>
              <a:tr h="370840">
                <a:tc>
                  <a:txBody>
                    <a:bodyPr/>
                    <a:lstStyle/>
                    <a:p>
                      <a:r>
                        <a:rPr lang="en-US" sz="1900" dirty="0"/>
                        <a:t>world</a:t>
                      </a:r>
                    </a:p>
                  </a:txBody>
                  <a:tcPr/>
                </a:tc>
                <a:tc>
                  <a:txBody>
                    <a:bodyPr/>
                    <a:lstStyle/>
                    <a:p>
                      <a:pPr algn="r"/>
                      <a:r>
                        <a:rPr lang="en-US" sz="1900" dirty="0"/>
                        <a:t>1.1%</a:t>
                      </a:r>
                    </a:p>
                  </a:txBody>
                  <a:tcPr/>
                </a:tc>
                <a:tc>
                  <a:txBody>
                    <a:bodyPr/>
                    <a:lstStyle/>
                    <a:p>
                      <a:r>
                        <a:rPr lang="en-US" sz="1900" dirty="0"/>
                        <a:t>true</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900" dirty="0"/>
                        <a:t>0.5%</a:t>
                      </a:r>
                    </a:p>
                  </a:txBody>
                  <a:tcPr/>
                </a:tc>
                <a:tc>
                  <a:txBody>
                    <a:bodyPr/>
                    <a:lstStyle/>
                    <a:p>
                      <a:r>
                        <a:rPr lang="en-US" sz="1900" dirty="0" err="1"/>
                        <a:t>FreePalestine</a:t>
                      </a:r>
                      <a:endParaRPr lang="en-US" sz="1900" dirty="0"/>
                    </a:p>
                  </a:txBody>
                  <a:tcPr/>
                </a:tc>
                <a:tc>
                  <a:txBody>
                    <a:bodyPr/>
                    <a:lstStyle/>
                    <a:p>
                      <a:pPr algn="r"/>
                      <a:r>
                        <a:rPr lang="en-US" sz="1900" dirty="0"/>
                        <a:t>0.8%</a:t>
                      </a:r>
                    </a:p>
                  </a:txBody>
                  <a:tcPr/>
                </a:tc>
                <a:tc>
                  <a:txBody>
                    <a:bodyPr/>
                    <a:lstStyle/>
                    <a:p>
                      <a:r>
                        <a:rPr lang="en-US" sz="1900" dirty="0"/>
                        <a:t>Gaza</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900" dirty="0"/>
                        <a:t>0.5%</a:t>
                      </a:r>
                    </a:p>
                  </a:txBody>
                  <a:tcPr/>
                </a:tc>
                <a:extLst>
                  <a:ext uri="{0D108BD9-81ED-4DB2-BD59-A6C34878D82A}">
                    <a16:rowId xmlns:a16="http://schemas.microsoft.com/office/drawing/2014/main" val="2484004270"/>
                  </a:ext>
                </a:extLst>
              </a:tr>
              <a:tr h="370840">
                <a:tc>
                  <a:txBody>
                    <a:bodyPr/>
                    <a:lstStyle/>
                    <a:p>
                      <a:r>
                        <a:rPr lang="en-US" sz="1900" dirty="0"/>
                        <a:t>MAGA</a:t>
                      </a:r>
                    </a:p>
                  </a:txBody>
                  <a:tcPr/>
                </a:tc>
                <a:tc>
                  <a:txBody>
                    <a:bodyPr/>
                    <a:lstStyle/>
                    <a:p>
                      <a:pPr algn="r"/>
                      <a:r>
                        <a:rPr lang="en-US" sz="1900" dirty="0"/>
                        <a:t>1.1%</a:t>
                      </a:r>
                    </a:p>
                  </a:txBody>
                  <a:tcPr/>
                </a:tc>
                <a:tc>
                  <a:txBody>
                    <a:bodyPr/>
                    <a:lstStyle/>
                    <a:p>
                      <a:r>
                        <a:rPr lang="en-US" sz="1900" dirty="0"/>
                        <a:t>Texas</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900" dirty="0"/>
                        <a:t>0.5%</a:t>
                      </a:r>
                    </a:p>
                  </a:txBody>
                  <a:tcPr/>
                </a:tc>
                <a:tc>
                  <a:txBody>
                    <a:bodyPr/>
                    <a:lstStyle/>
                    <a:p>
                      <a:r>
                        <a:rPr lang="en-US" sz="1900" dirty="0"/>
                        <a:t>QudsDay4Return</a:t>
                      </a:r>
                    </a:p>
                  </a:txBody>
                  <a:tcPr/>
                </a:tc>
                <a:tc>
                  <a:txBody>
                    <a:bodyPr/>
                    <a:lstStyle/>
                    <a:p>
                      <a:pPr algn="r"/>
                      <a:r>
                        <a:rPr lang="en-US" sz="1900" dirty="0"/>
                        <a:t>0.8%</a:t>
                      </a:r>
                    </a:p>
                  </a:txBody>
                  <a:tcPr/>
                </a:tc>
                <a:tc>
                  <a:txBody>
                    <a:bodyPr/>
                    <a:lstStyle/>
                    <a:p>
                      <a:r>
                        <a:rPr lang="en-US" sz="1900" dirty="0" err="1"/>
                        <a:t>SaudiArabia</a:t>
                      </a:r>
                      <a:endParaRPr lang="en-US" sz="19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900" dirty="0"/>
                        <a:t>0.4%</a:t>
                      </a:r>
                    </a:p>
                  </a:txBody>
                  <a:tcPr/>
                </a:tc>
                <a:extLst>
                  <a:ext uri="{0D108BD9-81ED-4DB2-BD59-A6C34878D82A}">
                    <a16:rowId xmlns:a16="http://schemas.microsoft.com/office/drawing/2014/main" val="53913397"/>
                  </a:ext>
                </a:extLst>
              </a:tr>
              <a:tr h="370840">
                <a:tc>
                  <a:txBody>
                    <a:bodyPr/>
                    <a:lstStyle/>
                    <a:p>
                      <a:r>
                        <a:rPr lang="en-US" sz="1900" dirty="0"/>
                        <a:t>business</a:t>
                      </a:r>
                    </a:p>
                  </a:txBody>
                  <a:tcPr/>
                </a:tc>
                <a:tc>
                  <a:txBody>
                    <a:bodyPr/>
                    <a:lstStyle/>
                    <a:p>
                      <a:pPr algn="r"/>
                      <a:r>
                        <a:rPr lang="en-US" sz="1900" dirty="0"/>
                        <a:t>1.0%</a:t>
                      </a:r>
                    </a:p>
                  </a:txBody>
                  <a:tcPr/>
                </a:tc>
                <a:tc>
                  <a:txBody>
                    <a:bodyPr/>
                    <a:lstStyle/>
                    <a:p>
                      <a:r>
                        <a:rPr lang="en-US" sz="1900" dirty="0" err="1"/>
                        <a:t>NewYork</a:t>
                      </a:r>
                      <a:endParaRPr lang="en-US" sz="1900" dirty="0"/>
                    </a:p>
                  </a:txBody>
                  <a:tcPr/>
                </a:tc>
                <a:tc>
                  <a:txBody>
                    <a:bodyPr/>
                    <a:lstStyle/>
                    <a:p>
                      <a:pPr algn="r"/>
                      <a:r>
                        <a:rPr lang="en-US" sz="1900" dirty="0"/>
                        <a:t>0.4%</a:t>
                      </a:r>
                    </a:p>
                  </a:txBody>
                  <a:tcPr/>
                </a:tc>
                <a:tc>
                  <a:txBody>
                    <a:bodyPr/>
                    <a:lstStyle/>
                    <a:p>
                      <a:r>
                        <a:rPr lang="en-US" sz="1900" dirty="0"/>
                        <a:t>US</a:t>
                      </a:r>
                    </a:p>
                  </a:txBody>
                  <a:tcPr/>
                </a:tc>
                <a:tc>
                  <a:txBody>
                    <a:bodyPr/>
                    <a:lstStyle/>
                    <a:p>
                      <a:pPr algn="r"/>
                      <a:r>
                        <a:rPr lang="en-US" sz="1900" dirty="0"/>
                        <a:t>0.7%</a:t>
                      </a:r>
                    </a:p>
                  </a:txBody>
                  <a:tcPr/>
                </a:tc>
                <a:tc>
                  <a:txBody>
                    <a:bodyPr/>
                    <a:lstStyle/>
                    <a:p>
                      <a:r>
                        <a:rPr lang="en-US" sz="1900" dirty="0" err="1"/>
                        <a:t>Iuvm</a:t>
                      </a:r>
                      <a:endParaRPr lang="en-US" sz="1900" dirty="0"/>
                    </a:p>
                  </a:txBody>
                  <a:tcPr/>
                </a:tc>
                <a:tc>
                  <a:txBody>
                    <a:bodyPr/>
                    <a:lstStyle/>
                    <a:p>
                      <a:pPr algn="r"/>
                      <a:r>
                        <a:rPr lang="en-US" sz="1900" dirty="0"/>
                        <a:t>0.4%</a:t>
                      </a:r>
                    </a:p>
                  </a:txBody>
                  <a:tcPr/>
                </a:tc>
                <a:extLst>
                  <a:ext uri="{0D108BD9-81ED-4DB2-BD59-A6C34878D82A}">
                    <a16:rowId xmlns:a16="http://schemas.microsoft.com/office/drawing/2014/main" val="3853322498"/>
                  </a:ext>
                </a:extLst>
              </a:tr>
              <a:tr h="370840">
                <a:tc>
                  <a:txBody>
                    <a:bodyPr/>
                    <a:lstStyle/>
                    <a:p>
                      <a:r>
                        <a:rPr lang="en-US" sz="1900" dirty="0"/>
                        <a:t>Chicago</a:t>
                      </a:r>
                    </a:p>
                  </a:txBody>
                  <a:tcPr/>
                </a:tc>
                <a:tc>
                  <a:txBody>
                    <a:bodyPr/>
                    <a:lstStyle/>
                    <a:p>
                      <a:pPr algn="r"/>
                      <a:r>
                        <a:rPr lang="en-US" sz="1900" dirty="0"/>
                        <a:t>0.9%</a:t>
                      </a:r>
                    </a:p>
                  </a:txBody>
                  <a:tcPr/>
                </a:tc>
                <a:tc>
                  <a:txBody>
                    <a:bodyPr/>
                    <a:lstStyle/>
                    <a:p>
                      <a:r>
                        <a:rPr lang="en-US" sz="1900" dirty="0"/>
                        <a:t>Fukushima2015</a:t>
                      </a:r>
                    </a:p>
                  </a:txBody>
                  <a:tcPr/>
                </a:tc>
                <a:tc>
                  <a:txBody>
                    <a:bodyPr/>
                    <a:lstStyle/>
                    <a:p>
                      <a:pPr algn="r"/>
                      <a:r>
                        <a:rPr lang="en-US" sz="1900" dirty="0"/>
                        <a:t>0.4%</a:t>
                      </a:r>
                    </a:p>
                  </a:txBody>
                  <a:tcPr/>
                </a:tc>
                <a:tc>
                  <a:txBody>
                    <a:bodyPr/>
                    <a:lstStyle/>
                    <a:p>
                      <a:r>
                        <a:rPr lang="en-US" sz="1900" dirty="0" err="1"/>
                        <a:t>realiran</a:t>
                      </a:r>
                      <a:endParaRPr lang="en-US" sz="1900" dirty="0"/>
                    </a:p>
                  </a:txBody>
                  <a:tcPr/>
                </a:tc>
                <a:tc>
                  <a:txBody>
                    <a:bodyPr/>
                    <a:lstStyle/>
                    <a:p>
                      <a:pPr algn="r"/>
                      <a:r>
                        <a:rPr lang="en-US" sz="1900" dirty="0"/>
                        <a:t>0.6%</a:t>
                      </a:r>
                    </a:p>
                  </a:txBody>
                  <a:tcPr/>
                </a:tc>
                <a:tc>
                  <a:txBody>
                    <a:bodyPr/>
                    <a:lstStyle/>
                    <a:p>
                      <a:r>
                        <a:rPr lang="en-US" sz="1900" dirty="0"/>
                        <a:t>InternationalQudsDay2018</a:t>
                      </a:r>
                    </a:p>
                  </a:txBody>
                  <a:tcPr/>
                </a:tc>
                <a:tc>
                  <a:txBody>
                    <a:bodyPr/>
                    <a:lstStyle/>
                    <a:p>
                      <a:pPr algn="r"/>
                      <a:r>
                        <a:rPr lang="en-US" sz="1900" dirty="0"/>
                        <a:t>0.4%</a:t>
                      </a:r>
                    </a:p>
                  </a:txBody>
                  <a:tcPr/>
                </a:tc>
                <a:extLst>
                  <a:ext uri="{0D108BD9-81ED-4DB2-BD59-A6C34878D82A}">
                    <a16:rowId xmlns:a16="http://schemas.microsoft.com/office/drawing/2014/main" val="611655696"/>
                  </a:ext>
                </a:extLst>
              </a:tr>
              <a:tr h="370840">
                <a:tc>
                  <a:txBody>
                    <a:bodyPr/>
                    <a:lstStyle/>
                    <a:p>
                      <a:r>
                        <a:rPr lang="en-US" sz="1900" dirty="0"/>
                        <a:t>health</a:t>
                      </a:r>
                    </a:p>
                  </a:txBody>
                  <a:tcPr/>
                </a:tc>
                <a:tc>
                  <a:txBody>
                    <a:bodyPr/>
                    <a:lstStyle/>
                    <a:p>
                      <a:pPr algn="r"/>
                      <a:r>
                        <a:rPr lang="en-US" sz="1900" dirty="0"/>
                        <a:t>0.8%</a:t>
                      </a:r>
                    </a:p>
                  </a:txBody>
                  <a:tcPr/>
                </a:tc>
                <a:tc>
                  <a:txBody>
                    <a:bodyPr/>
                    <a:lstStyle/>
                    <a:p>
                      <a:r>
                        <a:rPr lang="en-US" sz="1900" dirty="0"/>
                        <a:t>quote</a:t>
                      </a:r>
                    </a:p>
                  </a:txBody>
                  <a:tcPr/>
                </a:tc>
                <a:tc>
                  <a:txBody>
                    <a:bodyPr/>
                    <a:lstStyle/>
                    <a:p>
                      <a:pPr algn="r"/>
                      <a:r>
                        <a:rPr lang="en-US" sz="1900" dirty="0"/>
                        <a:t>0.4%</a:t>
                      </a:r>
                    </a:p>
                  </a:txBody>
                  <a:tcPr/>
                </a:tc>
                <a:tc>
                  <a:txBody>
                    <a:bodyPr/>
                    <a:lstStyle/>
                    <a:p>
                      <a:r>
                        <a:rPr lang="en-US" sz="1900" dirty="0"/>
                        <a:t>ISIS</a:t>
                      </a:r>
                    </a:p>
                  </a:txBody>
                  <a:tcPr/>
                </a:tc>
                <a:tc>
                  <a:txBody>
                    <a:bodyPr/>
                    <a:lstStyle/>
                    <a:p>
                      <a:pPr algn="r"/>
                      <a:r>
                        <a:rPr lang="en-US" sz="1900" dirty="0"/>
                        <a:t>0.6%</a:t>
                      </a:r>
                    </a:p>
                  </a:txBody>
                  <a:tcPr/>
                </a:tc>
                <a:tc>
                  <a:txBody>
                    <a:bodyPr/>
                    <a:lstStyle/>
                    <a:p>
                      <a:r>
                        <a:rPr lang="en-US" sz="1900" dirty="0" err="1"/>
                        <a:t>Realiran</a:t>
                      </a:r>
                      <a:endParaRPr lang="en-US" sz="1900" dirty="0"/>
                    </a:p>
                  </a:txBody>
                  <a:tcPr/>
                </a:tc>
                <a:tc>
                  <a:txBody>
                    <a:bodyPr/>
                    <a:lstStyle/>
                    <a:p>
                      <a:pPr algn="r"/>
                      <a:r>
                        <a:rPr lang="en-US" sz="1900" dirty="0"/>
                        <a:t>0.4%</a:t>
                      </a:r>
                    </a:p>
                  </a:txBody>
                  <a:tcPr/>
                </a:tc>
                <a:extLst>
                  <a:ext uri="{0D108BD9-81ED-4DB2-BD59-A6C34878D82A}">
                    <a16:rowId xmlns:a16="http://schemas.microsoft.com/office/drawing/2014/main" val="3122065388"/>
                  </a:ext>
                </a:extLst>
              </a:tr>
              <a:tr h="370840">
                <a:tc>
                  <a:txBody>
                    <a:bodyPr/>
                    <a:lstStyle/>
                    <a:p>
                      <a:r>
                        <a:rPr lang="en-US" sz="1900" dirty="0"/>
                        <a:t>love</a:t>
                      </a:r>
                    </a:p>
                  </a:txBody>
                  <a:tcPr/>
                </a:tc>
                <a:tc>
                  <a:txBody>
                    <a:bodyPr/>
                    <a:lstStyle/>
                    <a:p>
                      <a:pPr algn="r"/>
                      <a:r>
                        <a:rPr lang="en-US" sz="1900" dirty="0"/>
                        <a:t>0.7%</a:t>
                      </a:r>
                    </a:p>
                  </a:txBody>
                  <a:tcPr/>
                </a:tc>
                <a:tc>
                  <a:txBody>
                    <a:bodyPr/>
                    <a:lstStyle/>
                    <a:p>
                      <a:r>
                        <a:rPr lang="en-US" sz="1900" dirty="0" err="1"/>
                        <a:t>Foke</a:t>
                      </a:r>
                      <a:endParaRPr lang="en-US" sz="1900" dirty="0"/>
                    </a:p>
                  </a:txBody>
                  <a:tcPr/>
                </a:tc>
                <a:tc>
                  <a:txBody>
                    <a:bodyPr/>
                    <a:lstStyle/>
                    <a:p>
                      <a:pPr algn="r"/>
                      <a:r>
                        <a:rPr lang="en-US" sz="1900" dirty="0"/>
                        <a:t>0.4%</a:t>
                      </a:r>
                    </a:p>
                  </a:txBody>
                  <a:tcPr/>
                </a:tc>
                <a:tc>
                  <a:txBody>
                    <a:bodyPr/>
                    <a:lstStyle/>
                    <a:p>
                      <a:r>
                        <a:rPr lang="en-US" sz="1900" dirty="0" err="1"/>
                        <a:t>DeleteIsrael</a:t>
                      </a:r>
                      <a:endParaRPr lang="en-US" sz="1900" dirty="0"/>
                    </a:p>
                  </a:txBody>
                  <a:tcPr/>
                </a:tc>
                <a:tc>
                  <a:txBody>
                    <a:bodyPr/>
                    <a:lstStyle/>
                    <a:p>
                      <a:pPr algn="r"/>
                      <a:r>
                        <a:rPr lang="en-US" sz="1900" dirty="0"/>
                        <a:t>0.6%</a:t>
                      </a:r>
                    </a:p>
                  </a:txBody>
                  <a:tcPr/>
                </a:tc>
                <a:tc>
                  <a:txBody>
                    <a:bodyPr/>
                    <a:lstStyle/>
                    <a:p>
                      <a:r>
                        <a:rPr lang="en-US" sz="1900" dirty="0"/>
                        <a:t>News</a:t>
                      </a:r>
                    </a:p>
                  </a:txBody>
                  <a:tcPr/>
                </a:tc>
                <a:tc>
                  <a:txBody>
                    <a:bodyPr/>
                    <a:lstStyle/>
                    <a:p>
                      <a:pPr algn="r"/>
                      <a:r>
                        <a:rPr lang="en-US" sz="1900" dirty="0"/>
                        <a:t>0.4%</a:t>
                      </a:r>
                    </a:p>
                  </a:txBody>
                  <a:tcPr/>
                </a:tc>
                <a:extLst>
                  <a:ext uri="{0D108BD9-81ED-4DB2-BD59-A6C34878D82A}">
                    <a16:rowId xmlns:a16="http://schemas.microsoft.com/office/drawing/2014/main" val="3560509486"/>
                  </a:ext>
                </a:extLst>
              </a:tr>
            </a:tbl>
          </a:graphicData>
        </a:graphic>
      </p:graphicFrame>
      <p:sp>
        <p:nvSpPr>
          <p:cNvPr id="8" name="Down Arrow Callout 7">
            <a:extLst>
              <a:ext uri="{FF2B5EF4-FFF2-40B4-BE49-F238E27FC236}">
                <a16:creationId xmlns:a16="http://schemas.microsoft.com/office/drawing/2014/main" id="{83BBC379-7E86-264F-9FA0-BF4E8DBD8AD9}"/>
              </a:ext>
            </a:extLst>
          </p:cNvPr>
          <p:cNvSpPr/>
          <p:nvPr/>
        </p:nvSpPr>
        <p:spPr>
          <a:xfrm>
            <a:off x="1039090" y="3587579"/>
            <a:ext cx="1287382" cy="1037932"/>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MAGA</a:t>
            </a:r>
          </a:p>
        </p:txBody>
      </p:sp>
      <p:sp>
        <p:nvSpPr>
          <p:cNvPr id="9" name="Down Arrow Callout 8">
            <a:extLst>
              <a:ext uri="{FF2B5EF4-FFF2-40B4-BE49-F238E27FC236}">
                <a16:creationId xmlns:a16="http://schemas.microsoft.com/office/drawing/2014/main" id="{44EBF3C6-0EE6-F14A-AE6B-D58A093C95CE}"/>
              </a:ext>
            </a:extLst>
          </p:cNvPr>
          <p:cNvSpPr/>
          <p:nvPr/>
        </p:nvSpPr>
        <p:spPr>
          <a:xfrm>
            <a:off x="1039090" y="1668670"/>
            <a:ext cx="1287382" cy="1037932"/>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News</a:t>
            </a:r>
          </a:p>
        </p:txBody>
      </p:sp>
      <p:sp>
        <p:nvSpPr>
          <p:cNvPr id="10" name="Down Arrow Callout 9">
            <a:extLst>
              <a:ext uri="{FF2B5EF4-FFF2-40B4-BE49-F238E27FC236}">
                <a16:creationId xmlns:a16="http://schemas.microsoft.com/office/drawing/2014/main" id="{7AF6643F-B063-7B4C-A4FE-3237E22C3A8C}"/>
              </a:ext>
            </a:extLst>
          </p:cNvPr>
          <p:cNvSpPr/>
          <p:nvPr/>
        </p:nvSpPr>
        <p:spPr>
          <a:xfrm>
            <a:off x="3872345" y="2706602"/>
            <a:ext cx="1287382" cy="1037932"/>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Social movements</a:t>
            </a:r>
          </a:p>
        </p:txBody>
      </p:sp>
      <p:sp>
        <p:nvSpPr>
          <p:cNvPr id="11" name="Down Arrow Callout 10">
            <a:extLst>
              <a:ext uri="{FF2B5EF4-FFF2-40B4-BE49-F238E27FC236}">
                <a16:creationId xmlns:a16="http://schemas.microsoft.com/office/drawing/2014/main" id="{E30DB1C1-37B8-0947-AEDD-1BB25926F1D7}"/>
              </a:ext>
            </a:extLst>
          </p:cNvPr>
          <p:cNvSpPr/>
          <p:nvPr/>
        </p:nvSpPr>
        <p:spPr>
          <a:xfrm>
            <a:off x="6511635" y="5125379"/>
            <a:ext cx="1287382" cy="1037932"/>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Anti-Israel</a:t>
            </a:r>
          </a:p>
        </p:txBody>
      </p:sp>
      <p:sp>
        <p:nvSpPr>
          <p:cNvPr id="12" name="Down Arrow Callout 11">
            <a:extLst>
              <a:ext uri="{FF2B5EF4-FFF2-40B4-BE49-F238E27FC236}">
                <a16:creationId xmlns:a16="http://schemas.microsoft.com/office/drawing/2014/main" id="{FAB1F94D-3A08-C345-A22A-D53B17320648}"/>
              </a:ext>
            </a:extLst>
          </p:cNvPr>
          <p:cNvSpPr/>
          <p:nvPr/>
        </p:nvSpPr>
        <p:spPr>
          <a:xfrm>
            <a:off x="10066418" y="1668670"/>
            <a:ext cx="1287382" cy="1037932"/>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Middle East</a:t>
            </a:r>
          </a:p>
          <a:p>
            <a:pPr algn="ctr"/>
            <a:r>
              <a:rPr lang="en-US" dirty="0"/>
              <a:t>-related</a:t>
            </a:r>
          </a:p>
        </p:txBody>
      </p:sp>
      <p:sp>
        <p:nvSpPr>
          <p:cNvPr id="13" name="Down Arrow Callout 12">
            <a:extLst>
              <a:ext uri="{FF2B5EF4-FFF2-40B4-BE49-F238E27FC236}">
                <a16:creationId xmlns:a16="http://schemas.microsoft.com/office/drawing/2014/main" id="{BD539B55-8151-1D40-A8DD-B81E428F3C49}"/>
              </a:ext>
            </a:extLst>
          </p:cNvPr>
          <p:cNvSpPr/>
          <p:nvPr/>
        </p:nvSpPr>
        <p:spPr>
          <a:xfrm>
            <a:off x="9979827" y="4114997"/>
            <a:ext cx="1287382" cy="1037932"/>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Fake News </a:t>
            </a:r>
          </a:p>
          <a:p>
            <a:pPr algn="ctr"/>
            <a:r>
              <a:rPr lang="en-US" dirty="0"/>
              <a:t>Network</a:t>
            </a:r>
          </a:p>
        </p:txBody>
      </p:sp>
      <p:sp>
        <p:nvSpPr>
          <p:cNvPr id="14" name="Down Arrow Callout 13">
            <a:extLst>
              <a:ext uri="{FF2B5EF4-FFF2-40B4-BE49-F238E27FC236}">
                <a16:creationId xmlns:a16="http://schemas.microsoft.com/office/drawing/2014/main" id="{817D8C38-4D08-714B-AE34-94F0FD0D37EF}"/>
              </a:ext>
            </a:extLst>
          </p:cNvPr>
          <p:cNvSpPr/>
          <p:nvPr/>
        </p:nvSpPr>
        <p:spPr>
          <a:xfrm>
            <a:off x="6511635" y="2098161"/>
            <a:ext cx="1287382" cy="1037932"/>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politics</a:t>
            </a:r>
          </a:p>
        </p:txBody>
      </p:sp>
      <p:sp>
        <p:nvSpPr>
          <p:cNvPr id="3" name="Date Placeholder 2">
            <a:extLst>
              <a:ext uri="{FF2B5EF4-FFF2-40B4-BE49-F238E27FC236}">
                <a16:creationId xmlns:a16="http://schemas.microsoft.com/office/drawing/2014/main" id="{4CF37407-D37D-4067-81A4-D9D74FA645D9}"/>
              </a:ext>
            </a:extLst>
          </p:cNvPr>
          <p:cNvSpPr>
            <a:spLocks noGrp="1"/>
          </p:cNvSpPr>
          <p:nvPr>
            <p:ph type="dt" sz="half" idx="10"/>
          </p:nvPr>
        </p:nvSpPr>
        <p:spPr/>
        <p:txBody>
          <a:bodyPr/>
          <a:lstStyle/>
          <a:p>
            <a:r>
              <a:rPr lang="en-US"/>
              <a:t>3/21/2022</a:t>
            </a:r>
          </a:p>
        </p:txBody>
      </p:sp>
      <p:sp>
        <p:nvSpPr>
          <p:cNvPr id="4" name="Slide Number Placeholder 3">
            <a:extLst>
              <a:ext uri="{FF2B5EF4-FFF2-40B4-BE49-F238E27FC236}">
                <a16:creationId xmlns:a16="http://schemas.microsoft.com/office/drawing/2014/main" id="{7C7D6846-6474-427D-BF08-6F9182E8817C}"/>
              </a:ext>
            </a:extLst>
          </p:cNvPr>
          <p:cNvSpPr>
            <a:spLocks noGrp="1"/>
          </p:cNvSpPr>
          <p:nvPr>
            <p:ph type="sldNum" sz="quarter" idx="12"/>
          </p:nvPr>
        </p:nvSpPr>
        <p:spPr/>
        <p:txBody>
          <a:bodyPr/>
          <a:lstStyle/>
          <a:p>
            <a:fld id="{23E03851-EE6D-4063-8020-2321602AFB5A}" type="slidenum">
              <a:rPr lang="en-US" smtClean="0"/>
              <a:t>93</a:t>
            </a:fld>
            <a:endParaRPr lang="en-US"/>
          </a:p>
        </p:txBody>
      </p:sp>
    </p:spTree>
    <p:extLst>
      <p:ext uri="{BB962C8B-B14F-4D97-AF65-F5344CB8AC3E}">
        <p14:creationId xmlns:p14="http://schemas.microsoft.com/office/powerpoint/2010/main" val="372148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D20F7177-171A-D047-A23F-3C43C95669B6}"/>
              </a:ext>
            </a:extLst>
          </p:cNvPr>
          <p:cNvSpPr/>
          <p:nvPr/>
        </p:nvSpPr>
        <p:spPr>
          <a:xfrm>
            <a:off x="838200" y="597114"/>
            <a:ext cx="10515600" cy="5793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How can we better visualize the usage of hashtags while taking into account the context?</a:t>
            </a:r>
          </a:p>
          <a:p>
            <a:pPr algn="ctr"/>
            <a:endParaRPr lang="en-US" sz="2800" dirty="0"/>
          </a:p>
          <a:p>
            <a:pPr algn="ctr"/>
            <a:r>
              <a:rPr lang="en-US" sz="2800" dirty="0"/>
              <a:t>Build a graph from the word embeddings:</a:t>
            </a:r>
          </a:p>
          <a:p>
            <a:pPr algn="ctr"/>
            <a:endParaRPr lang="en-US" sz="2800" dirty="0"/>
          </a:p>
          <a:p>
            <a:pPr marL="457200" indent="-457200">
              <a:buFont typeface="Arial" panose="020B0604020202020204" pitchFamily="34" charset="0"/>
              <a:buChar char="•"/>
            </a:pPr>
            <a:r>
              <a:rPr lang="en-US" sz="2800" dirty="0"/>
              <a:t>Each hashtag is a node</a:t>
            </a:r>
          </a:p>
          <a:p>
            <a:pPr marL="457200" indent="-457200">
              <a:buFont typeface="Arial" panose="020B0604020202020204" pitchFamily="34" charset="0"/>
              <a:buChar char="•"/>
            </a:pPr>
            <a:r>
              <a:rPr lang="en-US" sz="2800" dirty="0"/>
              <a:t>An edge exists between two nodes in the graph if their distance (as determined by their vector) is less than some pre-defined threshold</a:t>
            </a:r>
          </a:p>
          <a:p>
            <a:pPr algn="ctr"/>
            <a:endParaRPr lang="en-US" sz="2800" dirty="0"/>
          </a:p>
        </p:txBody>
      </p:sp>
      <p:sp>
        <p:nvSpPr>
          <p:cNvPr id="2" name="Date Placeholder 1">
            <a:extLst>
              <a:ext uri="{FF2B5EF4-FFF2-40B4-BE49-F238E27FC236}">
                <a16:creationId xmlns:a16="http://schemas.microsoft.com/office/drawing/2014/main" id="{810A0A61-0C24-4B81-A8C1-FCB16E7D2A38}"/>
              </a:ext>
            </a:extLst>
          </p:cNvPr>
          <p:cNvSpPr>
            <a:spLocks noGrp="1"/>
          </p:cNvSpPr>
          <p:nvPr>
            <p:ph type="dt" sz="half" idx="10"/>
          </p:nvPr>
        </p:nvSpPr>
        <p:spPr/>
        <p:txBody>
          <a:bodyPr/>
          <a:lstStyle/>
          <a:p>
            <a:r>
              <a:rPr lang="en-US"/>
              <a:t>3/21/2022</a:t>
            </a:r>
          </a:p>
        </p:txBody>
      </p:sp>
      <p:sp>
        <p:nvSpPr>
          <p:cNvPr id="3" name="Slide Number Placeholder 2">
            <a:extLst>
              <a:ext uri="{FF2B5EF4-FFF2-40B4-BE49-F238E27FC236}">
                <a16:creationId xmlns:a16="http://schemas.microsoft.com/office/drawing/2014/main" id="{6C2D85F3-6F8D-44EF-A438-0B31112D1B42}"/>
              </a:ext>
            </a:extLst>
          </p:cNvPr>
          <p:cNvSpPr>
            <a:spLocks noGrp="1"/>
          </p:cNvSpPr>
          <p:nvPr>
            <p:ph type="sldNum" sz="quarter" idx="12"/>
          </p:nvPr>
        </p:nvSpPr>
        <p:spPr/>
        <p:txBody>
          <a:bodyPr/>
          <a:lstStyle/>
          <a:p>
            <a:fld id="{23E03851-EE6D-4063-8020-2321602AFB5A}" type="slidenum">
              <a:rPr lang="en-US" smtClean="0"/>
              <a:t>94</a:t>
            </a:fld>
            <a:endParaRPr lang="en-US"/>
          </a:p>
        </p:txBody>
      </p:sp>
    </p:spTree>
    <p:extLst>
      <p:ext uri="{BB962C8B-B14F-4D97-AF65-F5344CB8AC3E}">
        <p14:creationId xmlns:p14="http://schemas.microsoft.com/office/powerpoint/2010/main" val="1867089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D62C5D9-71C3-9E4B-AA68-2FD65AFEF0B1}"/>
              </a:ext>
            </a:extLst>
          </p:cNvPr>
          <p:cNvPicPr>
            <a:picLocks noGrp="1" noChangeAspect="1"/>
          </p:cNvPicPr>
          <p:nvPr>
            <p:ph idx="1"/>
          </p:nvPr>
        </p:nvPicPr>
        <p:blipFill>
          <a:blip r:embed="rId2"/>
          <a:stretch>
            <a:fillRect/>
          </a:stretch>
        </p:blipFill>
        <p:spPr>
          <a:xfrm>
            <a:off x="1150706" y="1"/>
            <a:ext cx="9935109" cy="6858000"/>
          </a:xfrm>
        </p:spPr>
      </p:pic>
      <p:sp>
        <p:nvSpPr>
          <p:cNvPr id="3" name="Date Placeholder 2">
            <a:extLst>
              <a:ext uri="{FF2B5EF4-FFF2-40B4-BE49-F238E27FC236}">
                <a16:creationId xmlns:a16="http://schemas.microsoft.com/office/drawing/2014/main" id="{6D054C6F-372A-4F9B-A62F-E43223B4A491}"/>
              </a:ext>
            </a:extLst>
          </p:cNvPr>
          <p:cNvSpPr>
            <a:spLocks noGrp="1"/>
          </p:cNvSpPr>
          <p:nvPr>
            <p:ph type="dt" sz="half" idx="10"/>
          </p:nvPr>
        </p:nvSpPr>
        <p:spPr/>
        <p:txBody>
          <a:bodyPr/>
          <a:lstStyle/>
          <a:p>
            <a:r>
              <a:rPr lang="en-US"/>
              <a:t>3/21/2022</a:t>
            </a:r>
          </a:p>
        </p:txBody>
      </p:sp>
      <p:sp>
        <p:nvSpPr>
          <p:cNvPr id="6" name="Slide Number Placeholder 5">
            <a:extLst>
              <a:ext uri="{FF2B5EF4-FFF2-40B4-BE49-F238E27FC236}">
                <a16:creationId xmlns:a16="http://schemas.microsoft.com/office/drawing/2014/main" id="{678EA0D3-FA0A-40BA-BBF5-00A0045E40E9}"/>
              </a:ext>
            </a:extLst>
          </p:cNvPr>
          <p:cNvSpPr>
            <a:spLocks noGrp="1"/>
          </p:cNvSpPr>
          <p:nvPr>
            <p:ph type="sldNum" sz="quarter" idx="12"/>
          </p:nvPr>
        </p:nvSpPr>
        <p:spPr/>
        <p:txBody>
          <a:bodyPr/>
          <a:lstStyle/>
          <a:p>
            <a:fld id="{23E03851-EE6D-4063-8020-2321602AFB5A}" type="slidenum">
              <a:rPr lang="en-US" smtClean="0"/>
              <a:t>95</a:t>
            </a:fld>
            <a:endParaRPr lang="en-US"/>
          </a:p>
        </p:txBody>
      </p:sp>
    </p:spTree>
    <p:extLst>
      <p:ext uri="{BB962C8B-B14F-4D97-AF65-F5344CB8AC3E}">
        <p14:creationId xmlns:p14="http://schemas.microsoft.com/office/powerpoint/2010/main" val="21967226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D62C5D9-71C3-9E4B-AA68-2FD65AFEF0B1}"/>
              </a:ext>
            </a:extLst>
          </p:cNvPr>
          <p:cNvPicPr>
            <a:picLocks noGrp="1" noChangeAspect="1"/>
          </p:cNvPicPr>
          <p:nvPr>
            <p:ph idx="1"/>
          </p:nvPr>
        </p:nvPicPr>
        <p:blipFill>
          <a:blip r:embed="rId2"/>
          <a:stretch>
            <a:fillRect/>
          </a:stretch>
        </p:blipFill>
        <p:spPr>
          <a:xfrm>
            <a:off x="1150706" y="1"/>
            <a:ext cx="9935109" cy="6858000"/>
          </a:xfrm>
        </p:spPr>
      </p:pic>
      <p:sp>
        <p:nvSpPr>
          <p:cNvPr id="3" name="Date Placeholder 2">
            <a:extLst>
              <a:ext uri="{FF2B5EF4-FFF2-40B4-BE49-F238E27FC236}">
                <a16:creationId xmlns:a16="http://schemas.microsoft.com/office/drawing/2014/main" id="{6D054C6F-372A-4F9B-A62F-E43223B4A491}"/>
              </a:ext>
            </a:extLst>
          </p:cNvPr>
          <p:cNvSpPr>
            <a:spLocks noGrp="1"/>
          </p:cNvSpPr>
          <p:nvPr>
            <p:ph type="dt" sz="half" idx="10"/>
          </p:nvPr>
        </p:nvSpPr>
        <p:spPr/>
        <p:txBody>
          <a:bodyPr/>
          <a:lstStyle/>
          <a:p>
            <a:r>
              <a:rPr lang="en-US"/>
              <a:t>3/21/2022</a:t>
            </a:r>
          </a:p>
        </p:txBody>
      </p:sp>
      <p:sp>
        <p:nvSpPr>
          <p:cNvPr id="6" name="Slide Number Placeholder 5">
            <a:extLst>
              <a:ext uri="{FF2B5EF4-FFF2-40B4-BE49-F238E27FC236}">
                <a16:creationId xmlns:a16="http://schemas.microsoft.com/office/drawing/2014/main" id="{678EA0D3-FA0A-40BA-BBF5-00A0045E40E9}"/>
              </a:ext>
            </a:extLst>
          </p:cNvPr>
          <p:cNvSpPr>
            <a:spLocks noGrp="1"/>
          </p:cNvSpPr>
          <p:nvPr>
            <p:ph type="sldNum" sz="quarter" idx="12"/>
          </p:nvPr>
        </p:nvSpPr>
        <p:spPr/>
        <p:txBody>
          <a:bodyPr/>
          <a:lstStyle/>
          <a:p>
            <a:fld id="{23E03851-EE6D-4063-8020-2321602AFB5A}" type="slidenum">
              <a:rPr lang="en-US" smtClean="0"/>
              <a:t>96</a:t>
            </a:fld>
            <a:endParaRPr lang="en-US"/>
          </a:p>
        </p:txBody>
      </p:sp>
      <p:sp>
        <p:nvSpPr>
          <p:cNvPr id="7" name="Rounded Rectangle 5">
            <a:extLst>
              <a:ext uri="{FF2B5EF4-FFF2-40B4-BE49-F238E27FC236}">
                <a16:creationId xmlns:a16="http://schemas.microsoft.com/office/drawing/2014/main" id="{B4FA4E6A-551A-4CC4-80E3-A5EA5EF22ED8}"/>
              </a:ext>
            </a:extLst>
          </p:cNvPr>
          <p:cNvSpPr/>
          <p:nvPr/>
        </p:nvSpPr>
        <p:spPr>
          <a:xfrm>
            <a:off x="374073" y="3980679"/>
            <a:ext cx="11617036" cy="27605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Size of node relative to the number of occurrences in dataset</a:t>
            </a:r>
          </a:p>
          <a:p>
            <a:pPr algn="ctr"/>
            <a:r>
              <a:rPr lang="en-US" sz="2400" dirty="0"/>
              <a:t>Graph laid out in space according to distances (more similar words are closer together)</a:t>
            </a:r>
          </a:p>
          <a:p>
            <a:pPr algn="ctr"/>
            <a:endParaRPr lang="en-US" sz="2400" dirty="0"/>
          </a:p>
          <a:p>
            <a:pPr algn="ctr"/>
            <a:r>
              <a:rPr lang="en-US" sz="2400" dirty="0"/>
              <a:t>Run community detection </a:t>
            </a:r>
            <a:r>
              <a:rPr lang="en-US" sz="2400" dirty="0">
                <a:sym typeface="Wingdings" pitchFamily="2" charset="2"/>
              </a:rPr>
              <a:t> Color nodes according to their community</a:t>
            </a:r>
            <a:endParaRPr lang="en-US" sz="2400" dirty="0"/>
          </a:p>
        </p:txBody>
      </p:sp>
    </p:spTree>
    <p:extLst>
      <p:ext uri="{BB962C8B-B14F-4D97-AF65-F5344CB8AC3E}">
        <p14:creationId xmlns:p14="http://schemas.microsoft.com/office/powerpoint/2010/main" val="23859908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D62C5D9-71C3-9E4B-AA68-2FD65AFEF0B1}"/>
              </a:ext>
            </a:extLst>
          </p:cNvPr>
          <p:cNvPicPr>
            <a:picLocks noGrp="1" noChangeAspect="1"/>
          </p:cNvPicPr>
          <p:nvPr>
            <p:ph idx="1"/>
          </p:nvPr>
        </p:nvPicPr>
        <p:blipFill>
          <a:blip r:embed="rId2"/>
          <a:stretch>
            <a:fillRect/>
          </a:stretch>
        </p:blipFill>
        <p:spPr>
          <a:xfrm>
            <a:off x="1150706" y="1"/>
            <a:ext cx="9935109" cy="6858000"/>
          </a:xfrm>
        </p:spPr>
      </p:pic>
      <p:sp>
        <p:nvSpPr>
          <p:cNvPr id="4" name="Left Arrow 3">
            <a:extLst>
              <a:ext uri="{FF2B5EF4-FFF2-40B4-BE49-F238E27FC236}">
                <a16:creationId xmlns:a16="http://schemas.microsoft.com/office/drawing/2014/main" id="{6FED3E99-37BA-624F-A7D3-4EB855504221}"/>
              </a:ext>
            </a:extLst>
          </p:cNvPr>
          <p:cNvSpPr/>
          <p:nvPr/>
        </p:nvSpPr>
        <p:spPr>
          <a:xfrm>
            <a:off x="8163630" y="132187"/>
            <a:ext cx="1850065" cy="113757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Iran-related</a:t>
            </a:r>
          </a:p>
        </p:txBody>
      </p:sp>
      <p:sp>
        <p:nvSpPr>
          <p:cNvPr id="8" name="Left Arrow 7">
            <a:extLst>
              <a:ext uri="{FF2B5EF4-FFF2-40B4-BE49-F238E27FC236}">
                <a16:creationId xmlns:a16="http://schemas.microsoft.com/office/drawing/2014/main" id="{B8E1FE3A-F01C-E548-9217-C06280C809C9}"/>
              </a:ext>
            </a:extLst>
          </p:cNvPr>
          <p:cNvSpPr/>
          <p:nvPr/>
        </p:nvSpPr>
        <p:spPr>
          <a:xfrm>
            <a:off x="10341935" y="3428999"/>
            <a:ext cx="1850065" cy="113757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Pro-Palestine</a:t>
            </a:r>
          </a:p>
        </p:txBody>
      </p:sp>
      <p:sp>
        <p:nvSpPr>
          <p:cNvPr id="9" name="Left Arrow 8">
            <a:extLst>
              <a:ext uri="{FF2B5EF4-FFF2-40B4-BE49-F238E27FC236}">
                <a16:creationId xmlns:a16="http://schemas.microsoft.com/office/drawing/2014/main" id="{204E0B71-4C6B-8E4C-A3A5-3E0074F5104E}"/>
              </a:ext>
            </a:extLst>
          </p:cNvPr>
          <p:cNvSpPr/>
          <p:nvPr/>
        </p:nvSpPr>
        <p:spPr>
          <a:xfrm rot="2247684">
            <a:off x="6462663" y="5011896"/>
            <a:ext cx="1850065" cy="113757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Anti-Trump</a:t>
            </a:r>
          </a:p>
        </p:txBody>
      </p:sp>
      <p:sp>
        <p:nvSpPr>
          <p:cNvPr id="10" name="Left Arrow 9">
            <a:extLst>
              <a:ext uri="{FF2B5EF4-FFF2-40B4-BE49-F238E27FC236}">
                <a16:creationId xmlns:a16="http://schemas.microsoft.com/office/drawing/2014/main" id="{2A947276-15F6-F045-9C22-7ADB5EC2E286}"/>
              </a:ext>
            </a:extLst>
          </p:cNvPr>
          <p:cNvSpPr/>
          <p:nvPr/>
        </p:nvSpPr>
        <p:spPr>
          <a:xfrm rot="2247684">
            <a:off x="4547273" y="2414888"/>
            <a:ext cx="1850065" cy="113757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IUVM </a:t>
            </a:r>
            <a:r>
              <a:rPr lang="en-US" dirty="0">
                <a:sym typeface="Wingdings" pitchFamily="2" charset="2"/>
              </a:rPr>
              <a:t></a:t>
            </a:r>
            <a:endParaRPr lang="en-US" dirty="0"/>
          </a:p>
        </p:txBody>
      </p:sp>
      <p:sp>
        <p:nvSpPr>
          <p:cNvPr id="2" name="Right Arrow 1">
            <a:extLst>
              <a:ext uri="{FF2B5EF4-FFF2-40B4-BE49-F238E27FC236}">
                <a16:creationId xmlns:a16="http://schemas.microsoft.com/office/drawing/2014/main" id="{F5694A63-6A49-1448-9DF2-ED7E151A1A71}"/>
              </a:ext>
            </a:extLst>
          </p:cNvPr>
          <p:cNvSpPr/>
          <p:nvPr/>
        </p:nvSpPr>
        <p:spPr>
          <a:xfrm>
            <a:off x="216327" y="3792681"/>
            <a:ext cx="1880754" cy="11118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Yemen</a:t>
            </a:r>
          </a:p>
        </p:txBody>
      </p:sp>
      <p:sp>
        <p:nvSpPr>
          <p:cNvPr id="11" name="Right Arrow 10">
            <a:extLst>
              <a:ext uri="{FF2B5EF4-FFF2-40B4-BE49-F238E27FC236}">
                <a16:creationId xmlns:a16="http://schemas.microsoft.com/office/drawing/2014/main" id="{6B6A31AF-BA27-6946-8B2D-BE266BAF1719}"/>
              </a:ext>
            </a:extLst>
          </p:cNvPr>
          <p:cNvSpPr/>
          <p:nvPr/>
        </p:nvSpPr>
        <p:spPr>
          <a:xfrm>
            <a:off x="237123" y="453737"/>
            <a:ext cx="1880754" cy="11118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Israel-related</a:t>
            </a:r>
          </a:p>
        </p:txBody>
      </p:sp>
      <p:sp>
        <p:nvSpPr>
          <p:cNvPr id="3" name="Date Placeholder 2">
            <a:extLst>
              <a:ext uri="{FF2B5EF4-FFF2-40B4-BE49-F238E27FC236}">
                <a16:creationId xmlns:a16="http://schemas.microsoft.com/office/drawing/2014/main" id="{6D054C6F-372A-4F9B-A62F-E43223B4A491}"/>
              </a:ext>
            </a:extLst>
          </p:cNvPr>
          <p:cNvSpPr>
            <a:spLocks noGrp="1"/>
          </p:cNvSpPr>
          <p:nvPr>
            <p:ph type="dt" sz="half" idx="10"/>
          </p:nvPr>
        </p:nvSpPr>
        <p:spPr/>
        <p:txBody>
          <a:bodyPr/>
          <a:lstStyle/>
          <a:p>
            <a:r>
              <a:rPr lang="en-US"/>
              <a:t>3/21/2022</a:t>
            </a:r>
          </a:p>
        </p:txBody>
      </p:sp>
      <p:sp>
        <p:nvSpPr>
          <p:cNvPr id="6" name="Slide Number Placeholder 5">
            <a:extLst>
              <a:ext uri="{FF2B5EF4-FFF2-40B4-BE49-F238E27FC236}">
                <a16:creationId xmlns:a16="http://schemas.microsoft.com/office/drawing/2014/main" id="{678EA0D3-FA0A-40BA-BBF5-00A0045E40E9}"/>
              </a:ext>
            </a:extLst>
          </p:cNvPr>
          <p:cNvSpPr>
            <a:spLocks noGrp="1"/>
          </p:cNvSpPr>
          <p:nvPr>
            <p:ph type="sldNum" sz="quarter" idx="12"/>
          </p:nvPr>
        </p:nvSpPr>
        <p:spPr/>
        <p:txBody>
          <a:bodyPr/>
          <a:lstStyle/>
          <a:p>
            <a:fld id="{23E03851-EE6D-4063-8020-2321602AFB5A}" type="slidenum">
              <a:rPr lang="en-US" smtClean="0"/>
              <a:t>97</a:t>
            </a:fld>
            <a:endParaRPr lang="en-US"/>
          </a:p>
        </p:txBody>
      </p:sp>
    </p:spTree>
    <p:extLst>
      <p:ext uri="{BB962C8B-B14F-4D97-AF65-F5344CB8AC3E}">
        <p14:creationId xmlns:p14="http://schemas.microsoft.com/office/powerpoint/2010/main" val="3234745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P spid="2" grpId="0" animBg="1"/>
      <p:bldP spid="11"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BF094993-7445-FD45-9F62-45C01A09492C}"/>
              </a:ext>
            </a:extLst>
          </p:cNvPr>
          <p:cNvPicPr>
            <a:picLocks noGrp="1" noChangeAspect="1"/>
          </p:cNvPicPr>
          <p:nvPr>
            <p:ph idx="1"/>
          </p:nvPr>
        </p:nvPicPr>
        <p:blipFill>
          <a:blip r:embed="rId2"/>
          <a:stretch>
            <a:fillRect/>
          </a:stretch>
        </p:blipFill>
        <p:spPr>
          <a:xfrm rot="5400000">
            <a:off x="2154541" y="-790374"/>
            <a:ext cx="6858000" cy="8438748"/>
          </a:xfrm>
        </p:spPr>
      </p:pic>
      <p:sp>
        <p:nvSpPr>
          <p:cNvPr id="2" name="Date Placeholder 1">
            <a:extLst>
              <a:ext uri="{FF2B5EF4-FFF2-40B4-BE49-F238E27FC236}">
                <a16:creationId xmlns:a16="http://schemas.microsoft.com/office/drawing/2014/main" id="{9116A8ED-5E6A-4C1F-AF52-6167657D8094}"/>
              </a:ext>
            </a:extLst>
          </p:cNvPr>
          <p:cNvSpPr>
            <a:spLocks noGrp="1"/>
          </p:cNvSpPr>
          <p:nvPr>
            <p:ph type="dt" sz="half" idx="10"/>
          </p:nvPr>
        </p:nvSpPr>
        <p:spPr/>
        <p:txBody>
          <a:bodyPr/>
          <a:lstStyle/>
          <a:p>
            <a:r>
              <a:rPr lang="en-US"/>
              <a:t>3/21/2022</a:t>
            </a:r>
          </a:p>
        </p:txBody>
      </p:sp>
      <p:sp>
        <p:nvSpPr>
          <p:cNvPr id="3" name="Slide Number Placeholder 2">
            <a:extLst>
              <a:ext uri="{FF2B5EF4-FFF2-40B4-BE49-F238E27FC236}">
                <a16:creationId xmlns:a16="http://schemas.microsoft.com/office/drawing/2014/main" id="{501C7BC4-7787-4B20-A0F1-61D45D0276FA}"/>
              </a:ext>
            </a:extLst>
          </p:cNvPr>
          <p:cNvSpPr>
            <a:spLocks noGrp="1"/>
          </p:cNvSpPr>
          <p:nvPr>
            <p:ph type="sldNum" sz="quarter" idx="12"/>
          </p:nvPr>
        </p:nvSpPr>
        <p:spPr/>
        <p:txBody>
          <a:bodyPr/>
          <a:lstStyle/>
          <a:p>
            <a:fld id="{23E03851-EE6D-4063-8020-2321602AFB5A}" type="slidenum">
              <a:rPr lang="en-US" smtClean="0"/>
              <a:t>98</a:t>
            </a:fld>
            <a:endParaRPr lang="en-US"/>
          </a:p>
        </p:txBody>
      </p:sp>
    </p:spTree>
    <p:extLst>
      <p:ext uri="{BB962C8B-B14F-4D97-AF65-F5344CB8AC3E}">
        <p14:creationId xmlns:p14="http://schemas.microsoft.com/office/powerpoint/2010/main" val="7438460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BF094993-7445-FD45-9F62-45C01A09492C}"/>
              </a:ext>
            </a:extLst>
          </p:cNvPr>
          <p:cNvPicPr>
            <a:picLocks noGrp="1" noChangeAspect="1"/>
          </p:cNvPicPr>
          <p:nvPr>
            <p:ph idx="1"/>
          </p:nvPr>
        </p:nvPicPr>
        <p:blipFill rotWithShape="1">
          <a:blip r:embed="rId2"/>
          <a:srcRect l="39848" t="50" b="54390"/>
          <a:stretch/>
        </p:blipFill>
        <p:spPr>
          <a:xfrm rot="5400000">
            <a:off x="428667" y="439058"/>
            <a:ext cx="6644903" cy="6192982"/>
          </a:xfrm>
        </p:spPr>
      </p:pic>
      <p:sp>
        <p:nvSpPr>
          <p:cNvPr id="3" name="Title 1">
            <a:extLst>
              <a:ext uri="{FF2B5EF4-FFF2-40B4-BE49-F238E27FC236}">
                <a16:creationId xmlns:a16="http://schemas.microsoft.com/office/drawing/2014/main" id="{FE3357A4-C96A-9344-8E35-E8E5D0E278C1}"/>
              </a:ext>
            </a:extLst>
          </p:cNvPr>
          <p:cNvSpPr>
            <a:spLocks noGrp="1"/>
          </p:cNvSpPr>
          <p:nvPr>
            <p:ph type="title"/>
          </p:nvPr>
        </p:nvSpPr>
        <p:spPr>
          <a:xfrm>
            <a:off x="7561119" y="1622424"/>
            <a:ext cx="4506190" cy="3001530"/>
          </a:xfrm>
        </p:spPr>
        <p:txBody>
          <a:bodyPr>
            <a:normAutofit/>
          </a:bodyPr>
          <a:lstStyle/>
          <a:p>
            <a:r>
              <a:rPr lang="en-US" dirty="0"/>
              <a:t>Hashtag community related to (local) News</a:t>
            </a:r>
          </a:p>
        </p:txBody>
      </p:sp>
      <p:sp>
        <p:nvSpPr>
          <p:cNvPr id="2" name="Date Placeholder 1">
            <a:extLst>
              <a:ext uri="{FF2B5EF4-FFF2-40B4-BE49-F238E27FC236}">
                <a16:creationId xmlns:a16="http://schemas.microsoft.com/office/drawing/2014/main" id="{1668CEC6-D6CD-436B-B750-7A6E31C41BFD}"/>
              </a:ext>
            </a:extLst>
          </p:cNvPr>
          <p:cNvSpPr>
            <a:spLocks noGrp="1"/>
          </p:cNvSpPr>
          <p:nvPr>
            <p:ph type="dt" sz="half" idx="10"/>
          </p:nvPr>
        </p:nvSpPr>
        <p:spPr/>
        <p:txBody>
          <a:bodyPr/>
          <a:lstStyle/>
          <a:p>
            <a:r>
              <a:rPr lang="en-US"/>
              <a:t>3/21/2022</a:t>
            </a:r>
          </a:p>
        </p:txBody>
      </p:sp>
      <p:sp>
        <p:nvSpPr>
          <p:cNvPr id="4" name="Slide Number Placeholder 3">
            <a:extLst>
              <a:ext uri="{FF2B5EF4-FFF2-40B4-BE49-F238E27FC236}">
                <a16:creationId xmlns:a16="http://schemas.microsoft.com/office/drawing/2014/main" id="{3345EE7E-591B-489F-B5BB-3D65BFE74C09}"/>
              </a:ext>
            </a:extLst>
          </p:cNvPr>
          <p:cNvSpPr>
            <a:spLocks noGrp="1"/>
          </p:cNvSpPr>
          <p:nvPr>
            <p:ph type="sldNum" sz="quarter" idx="12"/>
          </p:nvPr>
        </p:nvSpPr>
        <p:spPr/>
        <p:txBody>
          <a:bodyPr/>
          <a:lstStyle/>
          <a:p>
            <a:fld id="{23E03851-EE6D-4063-8020-2321602AFB5A}" type="slidenum">
              <a:rPr lang="en-US" smtClean="0"/>
              <a:t>99</a:t>
            </a:fld>
            <a:endParaRPr lang="en-US"/>
          </a:p>
        </p:txBody>
      </p:sp>
    </p:spTree>
    <p:extLst>
      <p:ext uri="{BB962C8B-B14F-4D97-AF65-F5344CB8AC3E}">
        <p14:creationId xmlns:p14="http://schemas.microsoft.com/office/powerpoint/2010/main" val="2394676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TotalTime>
  <Words>5285</Words>
  <Application>Microsoft Office PowerPoint</Application>
  <PresentationFormat>Widescreen</PresentationFormat>
  <Paragraphs>1104</Paragraphs>
  <Slides>148</Slides>
  <Notes>31</Notes>
  <HiddenSlides>16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148</vt:i4>
      </vt:variant>
    </vt:vector>
  </HeadingPairs>
  <TitlesOfParts>
    <vt:vector size="156" baseType="lpstr">
      <vt:lpstr>Arial</vt:lpstr>
      <vt:lpstr>Calibri</vt:lpstr>
      <vt:lpstr>Calibri Light</vt:lpstr>
      <vt:lpstr>Cascadia Code</vt:lpstr>
      <vt:lpstr>Comfortaa</vt:lpstr>
      <vt:lpstr>Nunito</vt:lpstr>
      <vt:lpstr>Times New Roman</vt:lpstr>
      <vt:lpstr>Office Theme</vt:lpstr>
      <vt:lpstr>What Social Media Means for Future History</vt:lpstr>
      <vt:lpstr>PowerPoint Presentation</vt:lpstr>
      <vt:lpstr>PowerPoint Presentation</vt:lpstr>
      <vt:lpstr>PowerPoint Presentation</vt:lpstr>
      <vt:lpstr>Hate/Racist Memes</vt:lpstr>
      <vt:lpstr>Hate/Racist Memes</vt:lpstr>
      <vt:lpstr>But What Do We Really Know About Memes?</vt:lpstr>
      <vt:lpstr>PowerPoint Presentation</vt:lpstr>
      <vt:lpstr>PowerPoint Presentation</vt:lpstr>
      <vt:lpstr>PowerPoint Presentation</vt:lpstr>
      <vt:lpstr>PowerPoint Presentation</vt:lpstr>
      <vt:lpstr>Lots of Challenges for Future Historians to Understand!</vt:lpstr>
      <vt:lpstr>It’s kind of hyperbole, but…</vt:lpstr>
      <vt:lpstr>It’s kind of hyperbole, but…</vt:lpstr>
      <vt:lpstr>This is a CS problem!</vt:lpstr>
      <vt:lpstr>What can we do?</vt:lpstr>
      <vt:lpstr>What can we really do?</vt:lpstr>
      <vt:lpstr>PowerPoint Presentation</vt:lpstr>
      <vt:lpstr>PowerPoint Presentation</vt:lpstr>
      <vt:lpstr>The rest of this talk</vt:lpstr>
      <vt:lpstr>Online Jerks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Exactly Is 4chan</vt:lpstr>
      <vt:lpstr>What Exactly Is 4chan</vt:lpstr>
      <vt:lpstr>/pol/ - Politically Incorrect</vt:lpstr>
      <vt:lpstr>/pol/ - Politically Incorrect</vt:lpstr>
      <vt:lpstr>Anonymity and Ephemerality</vt:lpstr>
      <vt:lpstr>Are These Guys Racists?</vt:lpstr>
      <vt:lpstr>Raids</vt:lpstr>
      <vt:lpstr>Raids</vt:lpstr>
      <vt:lpstr>Raids on YouTube Videos</vt:lpstr>
      <vt:lpstr>How Might A Raid Happen?</vt:lpstr>
      <vt:lpstr>What Do We Mean By “Synchronization?”</vt:lpstr>
      <vt:lpstr>What Do We Mean By “Synchronization?”</vt:lpstr>
      <vt:lpstr>How Can We Validate?</vt:lpstr>
      <vt:lpstr>Evidence For Raids</vt:lpstr>
      <vt:lpstr>Evidence For Raids</vt:lpstr>
      <vt:lpstr>Evidence For Raids</vt:lpstr>
      <vt:lpstr>Summary</vt:lpstr>
      <vt:lpstr>Antisemitism is on the rise</vt:lpstr>
      <vt:lpstr>Antisemitism is incubated on social media platforms</vt:lpstr>
      <vt:lpstr>Current efforts to understand and combat Antisemitism</vt:lpstr>
      <vt:lpstr>What can we really do about this?</vt:lpstr>
      <vt:lpstr>PowerPoint Presentation</vt:lpstr>
      <vt:lpstr>Memes are fun…</vt:lpstr>
      <vt:lpstr>Not always though…</vt:lpstr>
      <vt:lpstr>Not always though…</vt:lpstr>
      <vt:lpstr>Not always though…</vt:lpstr>
      <vt:lpstr>Memes in politics</vt:lpstr>
      <vt:lpstr>Memes in politics</vt:lpstr>
      <vt:lpstr>Memes in politics</vt:lpstr>
      <vt:lpstr>Memes in politics</vt:lpstr>
      <vt:lpstr>Understanding Antisemitic imagery</vt:lpstr>
      <vt:lpstr>Memes processing pipeline</vt:lpstr>
      <vt:lpstr>PowerPoint Presentation</vt:lpstr>
      <vt:lpstr>Summary</vt:lpstr>
      <vt:lpstr>What is the Manosphere?</vt:lpstr>
      <vt:lpstr>Why is it important to study it?</vt:lpstr>
      <vt:lpstr>52 subreddits 6 standalone forums 835k users 22M posts</vt:lpstr>
      <vt:lpstr>How has the popularity/levels of activity of the different Manosphere communities evolved over time?</vt:lpstr>
      <vt:lpstr>Has speech become more toxic and/or misogynistic over time?</vt:lpstr>
      <vt:lpstr>Has there been substantial migration of, or intersection in, users across communities?</vt:lpstr>
      <vt:lpstr>Summary</vt:lpstr>
      <vt:lpstr>State-sponsored actors</vt:lpstr>
      <vt:lpstr>PowerPoint Presentation</vt:lpstr>
      <vt:lpstr>PowerPoint Presentation</vt:lpstr>
      <vt:lpstr>PowerPoint Presentation</vt:lpstr>
      <vt:lpstr>Datasets</vt:lpstr>
      <vt:lpstr>Questions</vt:lpstr>
      <vt:lpstr>Account Creation</vt:lpstr>
      <vt:lpstr>Account Creation</vt:lpstr>
      <vt:lpstr>Account Creation</vt:lpstr>
      <vt:lpstr>Account Creation</vt:lpstr>
      <vt:lpstr>Account Creation</vt:lpstr>
      <vt:lpstr>Account Creation</vt:lpstr>
      <vt:lpstr>Unique accounts active over time</vt:lpstr>
      <vt:lpstr>Unique accounts active over time</vt:lpstr>
      <vt:lpstr>Unique accounts active over time</vt:lpstr>
      <vt:lpstr>Unique accounts active over time</vt:lpstr>
      <vt:lpstr>Unique accounts active over time</vt:lpstr>
      <vt:lpstr>Use of language – Russian trolls (Twitter)</vt:lpstr>
      <vt:lpstr>Use of language – Iranian trolls (Twitter)</vt:lpstr>
      <vt:lpstr>Use of language – Iranian trolls (Twitter)</vt:lpstr>
      <vt:lpstr>Content Analysis</vt:lpstr>
      <vt:lpstr>An example with the word “maga”</vt:lpstr>
      <vt:lpstr>Next, we look into hashtags…</vt:lpstr>
      <vt:lpstr>PowerPoint Presentation</vt:lpstr>
      <vt:lpstr>PowerPoint Presentation</vt:lpstr>
      <vt:lpstr>PowerPoint Presentation</vt:lpstr>
      <vt:lpstr>PowerPoint Presentation</vt:lpstr>
      <vt:lpstr>PowerPoint Presentation</vt:lpstr>
      <vt:lpstr>Hashtag community related to (local) News</vt:lpstr>
      <vt:lpstr>Hashtag community related to politics and pro-Trump feelings</vt:lpstr>
      <vt:lpstr>PowerPoint Presentation</vt:lpstr>
      <vt:lpstr>Hashtag community with seemingly innocuous (general-purpose) hashtags</vt:lpstr>
      <vt:lpstr>What URLs did they share?</vt:lpstr>
      <vt:lpstr>How to quantify influence?</vt:lpstr>
      <vt:lpstr>For our purposes</vt:lpstr>
      <vt:lpstr>Influence Results –Russian trolls</vt:lpstr>
      <vt:lpstr>Influence Results – Iranian trolls</vt:lpstr>
      <vt:lpstr>Mitigation</vt:lpstr>
      <vt:lpstr>Ok, lots of new understanding of what’s up…</vt:lpstr>
      <vt:lpstr>What Does A Raid Look Like?</vt:lpstr>
      <vt:lpstr>What if we could predict a raid will happen?</vt:lpstr>
      <vt:lpstr>PowerPoint Presentation</vt:lpstr>
      <vt:lpstr>Three Experiments</vt:lpstr>
      <vt:lpstr>Experiment 1 Can we predict that a video has been linked to on 4chan in the first place?</vt:lpstr>
      <vt:lpstr>Experiment 2 Can we discriminate between raided and non-raided videos? </vt:lpstr>
      <vt:lpstr>Experiment 3 Can we predict if a video linked to on 4chan will be raided? </vt:lpstr>
      <vt:lpstr>Detecting State Sponsored Troll accounts on social media</vt:lpstr>
      <vt:lpstr>PowerPoint Presentation</vt:lpstr>
      <vt:lpstr>PowerPoint Presentation</vt:lpstr>
      <vt:lpstr>PowerPoint Presentation</vt:lpstr>
      <vt:lpstr>Great! We can actually predict something!</vt:lpstr>
      <vt:lpstr>There is a deployed mitigation strategy</vt:lpstr>
      <vt:lpstr>There is a deployed mitigation strategy</vt:lpstr>
      <vt:lpstr>There is a deployed mitigation strategy</vt:lpstr>
      <vt:lpstr>Deplatforming/Banning Communities</vt:lpstr>
      <vt:lpstr>Yup, they just make their own sites!</vt:lpstr>
      <vt:lpstr>Yup, they just make their own sites!</vt:lpstr>
      <vt:lpstr>Yup, they just make their own sites!</vt:lpstr>
      <vt:lpstr>We Look at Two Such Communities</vt:lpstr>
      <vt:lpstr>We Look at Two Such Communities</vt:lpstr>
      <vt:lpstr>We Look at Two Such Communities</vt:lpstr>
      <vt:lpstr>Measure Across Several Axes</vt:lpstr>
      <vt:lpstr>Have the communities become less active?</vt:lpstr>
      <vt:lpstr>Have the communities become less active?</vt:lpstr>
      <vt:lpstr>Have the communities become less active?</vt:lpstr>
      <vt:lpstr>Have the communities become less active?</vt:lpstr>
      <vt:lpstr>Have the communities become less active?</vt:lpstr>
      <vt:lpstr>Have the communities become less active?</vt:lpstr>
      <vt:lpstr>Have the communities become less active?</vt:lpstr>
      <vt:lpstr>Have the communities become less active?</vt:lpstr>
      <vt:lpstr>Ok, about these users that stayed…</vt:lpstr>
      <vt:lpstr>Changes in individual users</vt:lpstr>
      <vt:lpstr>Changes in individual users</vt:lpstr>
      <vt:lpstr>Changes in individual users</vt:lpstr>
      <vt:lpstr>Changes in individual users</vt:lpstr>
      <vt:lpstr>Changes in individual users</vt:lpstr>
      <vt:lpstr>Changes in individual users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Identifying and Mitigating Cyber Social Threats</dc:title>
  <dc:creator>Jeremy Blackburn</dc:creator>
  <cp:lastModifiedBy>Jeremy Blackburn</cp:lastModifiedBy>
  <cp:revision>23</cp:revision>
  <dcterms:created xsi:type="dcterms:W3CDTF">2022-03-21T10:24:13Z</dcterms:created>
  <dcterms:modified xsi:type="dcterms:W3CDTF">2022-06-18T12:28:58Z</dcterms:modified>
</cp:coreProperties>
</file>